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6" d="100"/>
          <a:sy n="56" d="100"/>
        </p:scale>
        <p:origin x="78" y="1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FD297-6809-4708-A641-FA710249DDF1}" type="datetimeFigureOut">
              <a:rPr lang="en-CA" smtClean="0"/>
              <a:t>2017-01-04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0F096-5881-4062-8964-016F393F71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1278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Solving Genetics Problems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Punnett Squares vs. Probability Rules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380" y="5498334"/>
            <a:ext cx="22860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2064" y="429411"/>
            <a:ext cx="3633132" cy="272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47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Answer genetics questions booklet</a:t>
            </a:r>
          </a:p>
        </p:txBody>
      </p:sp>
    </p:spTree>
    <p:extLst>
      <p:ext uri="{BB962C8B-B14F-4D97-AF65-F5344CB8AC3E}">
        <p14:creationId xmlns:p14="http://schemas.microsoft.com/office/powerpoint/2010/main" val="2585099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Product Rule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the probability of two (or more) independent events occurring together can be calculated by multiplying the individual probabilities of the events</a:t>
                </a:r>
              </a:p>
              <a:p>
                <a:r>
                  <a:rPr lang="en-CA" dirty="0"/>
                  <a:t>Example:  The probability of rolling a 2 on a die is 1/6, therefore the probability of obtaining a 2 on both dice rolled at the same time is:</a:t>
                </a:r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 algn="ctr">
                  <a:buNone/>
                </a:pPr>
                <a:r>
                  <a:rPr lang="en-CA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CA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CA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CA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CA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261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/>
              <a:t>The Product Rule can be used to determine the probability of fertilization events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4579" y="2183264"/>
            <a:ext cx="5194583" cy="576262"/>
          </a:xfrm>
        </p:spPr>
        <p:txBody>
          <a:bodyPr/>
          <a:lstStyle/>
          <a:p>
            <a:r>
              <a:rPr lang="en-CA" dirty="0"/>
              <a:t>Problem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24580" y="2901151"/>
            <a:ext cx="5194583" cy="310991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What is the chance of getting an offspring with a genotype of “aa” from the cross between two heterozygous parents </a:t>
            </a:r>
          </a:p>
          <a:p>
            <a:pPr marL="0" indent="0">
              <a:buNone/>
            </a:pPr>
            <a:r>
              <a:rPr lang="en-CA" dirty="0"/>
              <a:t>(Aa X Aa)?</a:t>
            </a:r>
          </a:p>
        </p:txBody>
      </p:sp>
      <p:pic>
        <p:nvPicPr>
          <p:cNvPr id="1026" name="Picture 2" descr="https://ka-perseus-images.s3.amazonaws.com/8a2d0abbcd2659115496a7f3254270a52cc02fc7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401" y="2901151"/>
            <a:ext cx="5189537" cy="30576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8" name="TextBox 7"/>
          <p:cNvSpPr txBox="1"/>
          <p:nvPr/>
        </p:nvSpPr>
        <p:spPr>
          <a:xfrm>
            <a:off x="9454393" y="6011064"/>
            <a:ext cx="227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https://www.khanacademy.org/science/biology/classical-genetics/mendelian--genetics/a/probabilities-in-genetics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109123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Sum Rule of Probability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the probability that any of several mutually exclusive events will occur is equal to the sum of the events’ individual probabilities.</a:t>
                </a:r>
              </a:p>
              <a:p>
                <a:r>
                  <a:rPr lang="en-CA" dirty="0"/>
                  <a:t>Example: What are the chances of rolling either a 1 or a 6 on a die?  The chances of getting either a 1 </a:t>
                </a:r>
                <a:r>
                  <a:rPr lang="en-CA" i="1" dirty="0"/>
                  <a:t>or</a:t>
                </a:r>
                <a:r>
                  <a:rPr lang="en-CA" dirty="0"/>
                  <a:t> a 6 are: (probability of getting a 1) + (probability of getting a 6)</a:t>
                </a:r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 algn="ctr">
                  <a:buNone/>
                </a:pPr>
                <a:r>
                  <a:rPr lang="en-CA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32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CA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CA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CA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CA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CA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CA" sz="3200" dirty="0"/>
              </a:p>
              <a:p>
                <a:pPr marL="0" indent="0" algn="ctr">
                  <a:buNone/>
                </a:pPr>
                <a:endParaRPr lang="en-CA" dirty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348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Using the Sum Rule of Probability to determine to solve genetics problems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Problem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What is the chance of an offspring showing a dominant phenotype of a cross between two parents Aa X Aa?</a:t>
            </a:r>
          </a:p>
          <a:p>
            <a:r>
              <a:rPr lang="en-CA" dirty="0"/>
              <a:t>3 possibilities which would yield an offspring with a dominant phenotype: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CA" dirty="0"/>
              <a:t>Mom gives and 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CA" dirty="0"/>
              <a:t>Dad gives and 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CA" dirty="0"/>
              <a:t>Both parents give an A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095999" y="2248249"/>
            <a:ext cx="5285999" cy="471457"/>
          </a:xfrm>
        </p:spPr>
        <p:txBody>
          <a:bodyPr/>
          <a:lstStyle/>
          <a:p>
            <a:r>
              <a:rPr lang="en-CA" dirty="0"/>
              <a:t>Solution</a:t>
            </a:r>
          </a:p>
        </p:txBody>
      </p:sp>
      <p:pic>
        <p:nvPicPr>
          <p:cNvPr id="2054" name="Picture 6" descr="https://ka-perseus-images.s3.amazonaws.com/8ecb82322295758f63aee7d85b61a94f54b9f9f3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2974054"/>
            <a:ext cx="5194300" cy="26640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14" name="TextBox 13"/>
          <p:cNvSpPr txBox="1"/>
          <p:nvPr/>
        </p:nvSpPr>
        <p:spPr>
          <a:xfrm>
            <a:off x="9454393" y="6011064"/>
            <a:ext cx="227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https://www.khanacademy.org/science/biology/classical-genetics/mendelian--genetics/a/probabilities-in-genetics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171712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Product Rule of Probability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>
                <a:latin typeface="Proxima Nova"/>
              </a:rPr>
              <a:t>For independent events X and Y, the probability (</a:t>
            </a:r>
            <a:r>
              <a:rPr lang="en-CA" i="1" dirty="0">
                <a:latin typeface="KaTeX_Math"/>
              </a:rPr>
              <a:t>P</a:t>
            </a:r>
            <a:r>
              <a:rPr lang="en-CA" dirty="0">
                <a:latin typeface="Proxima Nova"/>
              </a:rPr>
              <a:t>) of them both occurring (X </a:t>
            </a:r>
            <a:r>
              <a:rPr lang="en-CA" i="1" dirty="0">
                <a:latin typeface="inherit"/>
              </a:rPr>
              <a:t>and</a:t>
            </a:r>
            <a:r>
              <a:rPr lang="en-CA" dirty="0">
                <a:latin typeface="Proxima Nova"/>
              </a:rPr>
              <a:t> Y) is </a:t>
            </a:r>
            <a:r>
              <a:rPr lang="en-CA" i="1" dirty="0">
                <a:latin typeface="inherit"/>
              </a:rPr>
              <a:t>P</a:t>
            </a:r>
            <a:r>
              <a:rPr lang="en-CA" dirty="0">
                <a:latin typeface="inherit"/>
              </a:rPr>
              <a:t>(X)⋅</a:t>
            </a:r>
            <a:r>
              <a:rPr lang="en-CA" i="1" dirty="0">
                <a:latin typeface="KaTeX_Math"/>
              </a:rPr>
              <a:t>P</a:t>
            </a:r>
            <a:r>
              <a:rPr lang="en-CA" dirty="0">
                <a:latin typeface="inherit"/>
              </a:rPr>
              <a:t>(</a:t>
            </a:r>
            <a:r>
              <a:rPr lang="en-CA" i="1" dirty="0">
                <a:latin typeface="KaTeX_Math"/>
              </a:rPr>
              <a:t>Y</a:t>
            </a:r>
            <a:r>
              <a:rPr lang="en-CA" dirty="0">
                <a:latin typeface="inherit"/>
              </a:rPr>
              <a:t>)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/>
              <a:t>Sum Rule of Probability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/>
              <a:t>For mutually exclusive events X and Y, the probability (</a:t>
            </a:r>
            <a:r>
              <a:rPr lang="en-CA" i="1" dirty="0"/>
              <a:t>P</a:t>
            </a:r>
            <a:r>
              <a:rPr lang="en-CA" dirty="0"/>
              <a:t>) that one will occur (X or Y) is </a:t>
            </a:r>
            <a:r>
              <a:rPr lang="en-CA" i="1" dirty="0"/>
              <a:t>P</a:t>
            </a:r>
            <a:r>
              <a:rPr lang="en-CA" dirty="0"/>
              <a:t>(X) + </a:t>
            </a:r>
            <a:r>
              <a:rPr lang="en-CA" i="1" dirty="0"/>
              <a:t>P</a:t>
            </a:r>
            <a:r>
              <a:rPr lang="en-CA" dirty="0"/>
              <a:t>(Y)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54393" y="6011064"/>
            <a:ext cx="227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https://www.khanacademy.org/science/biology/classical-genetics/mendelian--genetics/a/probabilities-in-genetics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15472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Probability Rules and Dihybrid Crosses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Problem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Consider the cross between two dogs with the genotype </a:t>
            </a:r>
            <a:r>
              <a:rPr lang="en-CA" i="1" dirty="0" err="1"/>
              <a:t>BbCc</a:t>
            </a:r>
            <a:r>
              <a:rPr lang="en-CA" dirty="0"/>
              <a:t>, where dominant allele </a:t>
            </a:r>
            <a:r>
              <a:rPr lang="en-CA" i="1" dirty="0"/>
              <a:t>B</a:t>
            </a:r>
            <a:r>
              <a:rPr lang="en-CA" dirty="0"/>
              <a:t> specifies black coat color (</a:t>
            </a:r>
            <a:r>
              <a:rPr lang="en-CA" i="1" dirty="0"/>
              <a:t>b</a:t>
            </a:r>
            <a:r>
              <a:rPr lang="en-CA" dirty="0"/>
              <a:t>, yellow) and dominant allele </a:t>
            </a:r>
            <a:r>
              <a:rPr lang="en-CA" i="1" dirty="0"/>
              <a:t>C</a:t>
            </a:r>
            <a:r>
              <a:rPr lang="en-CA" dirty="0"/>
              <a:t> specifies straight fur ( </a:t>
            </a:r>
            <a:r>
              <a:rPr lang="en-CA" i="1" dirty="0"/>
              <a:t>c</a:t>
            </a:r>
            <a:r>
              <a:rPr lang="en-CA" dirty="0"/>
              <a:t>, curly fur). Assuming that the two genes </a:t>
            </a:r>
            <a:r>
              <a:rPr lang="en-CA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assort independently</a:t>
            </a:r>
            <a:r>
              <a:rPr lang="en-CA" dirty="0"/>
              <a:t> and are </a:t>
            </a:r>
            <a:r>
              <a:rPr lang="en-CA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not</a:t>
            </a:r>
            <a:r>
              <a:rPr lang="en-CA" dirty="0"/>
              <a:t> </a:t>
            </a:r>
            <a:r>
              <a:rPr lang="en-CA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sex-linked</a:t>
            </a:r>
            <a:r>
              <a:rPr lang="en-CA" dirty="0"/>
              <a:t>, how can we predict the number of </a:t>
            </a:r>
            <a:r>
              <a:rPr lang="en-CA" i="1" dirty="0" err="1"/>
              <a:t>BbCc</a:t>
            </a:r>
            <a:r>
              <a:rPr lang="en-CA" dirty="0"/>
              <a:t> puppies among the offspring?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/>
              <a:t>Using Probability Rules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CA" dirty="0"/>
              <a:t>What is the probability of getting Bb?</a:t>
            </a:r>
          </a:p>
          <a:p>
            <a:pPr marL="457200" lvl="1" indent="0">
              <a:buNone/>
            </a:pPr>
            <a:endParaRPr lang="en-CA" dirty="0"/>
          </a:p>
          <a:p>
            <a:pPr>
              <a:buFont typeface="+mj-lt"/>
              <a:buAutoNum type="arabicPeriod"/>
            </a:pPr>
            <a:r>
              <a:rPr lang="en-CA" dirty="0"/>
              <a:t>What is the probability of getting Cc?</a:t>
            </a:r>
          </a:p>
          <a:p>
            <a:pPr marL="0" indent="0">
              <a:buNone/>
            </a:pPr>
            <a:endParaRPr lang="en-CA" dirty="0"/>
          </a:p>
          <a:p>
            <a:pPr>
              <a:buFont typeface="+mj-lt"/>
              <a:buAutoNum type="arabicPeriod" startAt="3"/>
            </a:pPr>
            <a:r>
              <a:rPr lang="en-CA" dirty="0"/>
              <a:t>Which rule should we use to calculate?</a:t>
            </a:r>
          </a:p>
          <a:p>
            <a:pPr marL="457200" lvl="1" indent="0">
              <a:buNone/>
            </a:pPr>
            <a:r>
              <a:rPr lang="en-C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Product rule b/c we have to get Bb </a:t>
            </a:r>
            <a:r>
              <a:rPr lang="en-CA" b="1" i="1" dirty="0">
                <a:solidFill>
                  <a:srgbClr val="FFFF00"/>
                </a:solidFill>
              </a:rPr>
              <a:t>and</a:t>
            </a:r>
            <a:r>
              <a:rPr lang="en-C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54393" y="6011064"/>
            <a:ext cx="227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https://www.khanacademy.org/science/biology/classical-genetics/mendelian--genetics/a/probabilities-in-genetics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315555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ka-perseus-images.s3.amazonaws.com/f395bdb14d76a8f8450b434f7332c698b69d2d03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1" y="343365"/>
            <a:ext cx="5436066" cy="627997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076" name="Picture 4" descr="https://ka-perseus-images.s3.amazonaws.com/2c6f40dae96d11db1a9c338db1415a3c3ec41852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965" y="343365"/>
            <a:ext cx="5485385" cy="627997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2" name="TextBox 11"/>
          <p:cNvSpPr txBox="1"/>
          <p:nvPr/>
        </p:nvSpPr>
        <p:spPr>
          <a:xfrm>
            <a:off x="9486934" y="6086565"/>
            <a:ext cx="227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https://www.khanacademy.org/science/biology/classical-genetics/mendelian--genetics/a/probabilities-in-genetics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209831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Multi-hybrid Crosses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i="1" dirty="0"/>
              <a:t>Consider the cross between </a:t>
            </a:r>
            <a:r>
              <a:rPr lang="en-CA" i="1" dirty="0" err="1"/>
              <a:t>AaBbCCdd</a:t>
            </a:r>
            <a:r>
              <a:rPr lang="en-CA" dirty="0"/>
              <a:t> x </a:t>
            </a:r>
            <a:r>
              <a:rPr lang="en-CA" i="1" dirty="0" err="1"/>
              <a:t>AabbCcDd</a:t>
            </a:r>
            <a:r>
              <a:rPr lang="en-CA" dirty="0"/>
              <a:t>. </a:t>
            </a:r>
          </a:p>
          <a:p>
            <a:pPr marL="0" indent="0">
              <a:buNone/>
            </a:pPr>
            <a:r>
              <a:rPr lang="en-CA" dirty="0"/>
              <a:t>What is the chance of getting a </a:t>
            </a:r>
            <a:r>
              <a:rPr lang="en-CA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dominant phenotype</a:t>
            </a:r>
            <a:r>
              <a:rPr lang="en-CA" dirty="0"/>
              <a:t> for all four traits?</a:t>
            </a:r>
          </a:p>
          <a:p>
            <a:pPr marL="0" indent="0">
              <a:buNone/>
            </a:pPr>
            <a:r>
              <a:rPr lang="en-CA" dirty="0"/>
              <a:t> 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/>
              <a:t>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187415" y="2751138"/>
                <a:ext cx="5194583" cy="375033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CA" dirty="0"/>
                  <a:t>Each phenotype is an independent event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CA" dirty="0"/>
                  <a:t> you must find the probability of each individual event and </a:t>
                </a:r>
                <a:r>
                  <a:rPr lang="en-CA" dirty="0" err="1"/>
                  <a:t>multipy</a:t>
                </a:r>
                <a:r>
                  <a:rPr lang="en-CA" dirty="0"/>
                  <a:t> them together.</a:t>
                </a:r>
              </a:p>
              <a:p>
                <a:r>
                  <a:rPr lang="en-CA" dirty="0"/>
                  <a:t>Aa X Aa :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𝐴𝑎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CA" b="0" i="1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CA" dirty="0"/>
                  <a:t> dominant</a:t>
                </a:r>
              </a:p>
              <a:p>
                <a:r>
                  <a:rPr lang="en-CA" dirty="0"/>
                  <a:t>Bb X bb :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CA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𝐵𝑏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CA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CA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𝑏𝑏</m:t>
                    </m:r>
                    <m:r>
                      <a:rPr lang="en-CA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CA" dirty="0"/>
                  <a:t> dominant</a:t>
                </a:r>
                <a:endParaRPr lang="en-CA" dirty="0"/>
              </a:p>
              <a:p>
                <a:r>
                  <a:rPr lang="en-CA" dirty="0"/>
                  <a:t>CC X Cc :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CA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𝐶𝐶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CA" b="0" i="1" smtClean="0">
                        <a:latin typeface="Cambria Math" panose="02040503050406030204" pitchFamily="18" charset="0"/>
                      </a:rPr>
                      <m:t>𝐶𝑐</m:t>
                    </m:r>
                    <m:r>
                      <a:rPr lang="en-CA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CA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CA" dirty="0"/>
                  <a:t> dominant</a:t>
                </a:r>
                <a:endParaRPr lang="en-CA" dirty="0"/>
              </a:p>
              <a:p>
                <a:r>
                  <a:rPr lang="en-CA" dirty="0" err="1"/>
                  <a:t>Dd</a:t>
                </a:r>
                <a:r>
                  <a:rPr lang="en-CA" dirty="0"/>
                  <a:t> X </a:t>
                </a:r>
                <a:r>
                  <a:rPr lang="en-CA" dirty="0" err="1"/>
                  <a:t>Dd</a:t>
                </a:r>
                <a:r>
                  <a:rPr lang="en-CA" dirty="0"/>
                  <a:t> :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CA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CA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𝑑𝑑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CA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Dd</m:t>
                    </m:r>
                    <m:r>
                      <a:rPr lang="en-CA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CA" dirty="0"/>
                  <a:t> dominant</a:t>
                </a:r>
              </a:p>
              <a:p>
                <a:endParaRPr lang="en-CA" dirty="0"/>
              </a:p>
              <a:p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d>
                      <m:dPr>
                        <m:ctrlPr>
                          <a:rPr lang="en-C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C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CA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  <m:r>
                      <a:rPr lang="en-CA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CA" dirty="0"/>
                  <a:t> will display the dominant 						phenotype</a:t>
                </a:r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187415" y="2751138"/>
                <a:ext cx="5194583" cy="375033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loud 8"/>
          <p:cNvSpPr/>
          <p:nvPr/>
        </p:nvSpPr>
        <p:spPr>
          <a:xfrm>
            <a:off x="1384183" y="4303552"/>
            <a:ext cx="3481432" cy="206369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You must use both the sum and product rules of probability!</a:t>
            </a:r>
          </a:p>
        </p:txBody>
      </p:sp>
    </p:spTree>
    <p:extLst>
      <p:ext uri="{BB962C8B-B14F-4D97-AF65-F5344CB8AC3E}">
        <p14:creationId xmlns:p14="http://schemas.microsoft.com/office/powerpoint/2010/main" val="159461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605</TotalTime>
  <Words>560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Cambria Math</vt:lpstr>
      <vt:lpstr>Century Gothic</vt:lpstr>
      <vt:lpstr>inherit</vt:lpstr>
      <vt:lpstr>KaTeX_Math</vt:lpstr>
      <vt:lpstr>Proxima Nova</vt:lpstr>
      <vt:lpstr>Wingdings 2</vt:lpstr>
      <vt:lpstr>Quotable</vt:lpstr>
      <vt:lpstr>Solving Genetics Problems</vt:lpstr>
      <vt:lpstr>The Product Rule</vt:lpstr>
      <vt:lpstr>The Product Rule can be used to determine the probability of fertilization events</vt:lpstr>
      <vt:lpstr>The Sum Rule of Probability</vt:lpstr>
      <vt:lpstr>Using the Sum Rule of Probability to determine to solve genetics problems</vt:lpstr>
      <vt:lpstr>Summary</vt:lpstr>
      <vt:lpstr>Probability Rules and Dihybrid Crosses</vt:lpstr>
      <vt:lpstr>PowerPoint Presentation</vt:lpstr>
      <vt:lpstr>Multi-hybrid Crosses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Solving Genetics Problems</dc:title>
  <dc:creator>laurie rebut</dc:creator>
  <cp:lastModifiedBy>laurie rebut</cp:lastModifiedBy>
  <cp:revision>21</cp:revision>
  <dcterms:created xsi:type="dcterms:W3CDTF">2017-01-04T10:35:36Z</dcterms:created>
  <dcterms:modified xsi:type="dcterms:W3CDTF">2017-01-04T20:40:53Z</dcterms:modified>
</cp:coreProperties>
</file>