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4" r:id="rId10"/>
    <p:sldId id="270" r:id="rId11"/>
    <p:sldId id="263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18" r:id="rId22"/>
    <p:sldId id="320" r:id="rId23"/>
    <p:sldId id="265" r:id="rId24"/>
    <p:sldId id="273" r:id="rId25"/>
    <p:sldId id="266" r:id="rId26"/>
    <p:sldId id="267" r:id="rId27"/>
    <p:sldId id="269" r:id="rId28"/>
    <p:sldId id="274" r:id="rId29"/>
    <p:sldId id="275" r:id="rId30"/>
    <p:sldId id="276" r:id="rId31"/>
    <p:sldId id="277" r:id="rId32"/>
    <p:sldId id="278" r:id="rId33"/>
    <p:sldId id="283" r:id="rId34"/>
    <p:sldId id="284" r:id="rId35"/>
    <p:sldId id="286" r:id="rId36"/>
    <p:sldId id="292" r:id="rId37"/>
    <p:sldId id="322" r:id="rId38"/>
    <p:sldId id="323" r:id="rId39"/>
    <p:sldId id="287" r:id="rId40"/>
    <p:sldId id="321" r:id="rId41"/>
    <p:sldId id="294" r:id="rId42"/>
    <p:sldId id="281" r:id="rId43"/>
    <p:sldId id="298" r:id="rId44"/>
    <p:sldId id="280" r:id="rId45"/>
    <p:sldId id="293" r:id="rId46"/>
    <p:sldId id="288" r:id="rId47"/>
    <p:sldId id="325" r:id="rId48"/>
    <p:sldId id="289" r:id="rId49"/>
    <p:sldId id="299" r:id="rId50"/>
    <p:sldId id="343" r:id="rId51"/>
    <p:sldId id="300" r:id="rId52"/>
    <p:sldId id="341" r:id="rId53"/>
    <p:sldId id="301" r:id="rId54"/>
    <p:sldId id="333" r:id="rId55"/>
    <p:sldId id="334" r:id="rId56"/>
    <p:sldId id="336" r:id="rId57"/>
    <p:sldId id="337" r:id="rId58"/>
    <p:sldId id="338" r:id="rId59"/>
    <p:sldId id="339" r:id="rId60"/>
    <p:sldId id="340" r:id="rId61"/>
    <p:sldId id="342" r:id="rId62"/>
    <p:sldId id="306" r:id="rId63"/>
    <p:sldId id="290" r:id="rId64"/>
    <p:sldId id="326" r:id="rId65"/>
    <p:sldId id="330" r:id="rId66"/>
    <p:sldId id="331" r:id="rId67"/>
    <p:sldId id="307" r:id="rId68"/>
    <p:sldId id="295" r:id="rId69"/>
    <p:sldId id="344" r:id="rId70"/>
    <p:sldId id="296" r:id="rId71"/>
    <p:sldId id="345" r:id="rId72"/>
    <p:sldId id="346" r:id="rId73"/>
    <p:sldId id="297" r:id="rId74"/>
  </p:sldIdLst>
  <p:sldSz cx="9144000" cy="6858000" type="screen4x3"/>
  <p:notesSz cx="6888163" cy="9623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33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3" autoAdjust="0"/>
    <p:restoredTop sz="90929"/>
  </p:normalViewPr>
  <p:slideViewPr>
    <p:cSldViewPr>
      <p:cViewPr varScale="1">
        <p:scale>
          <a:sx n="100" d="100"/>
          <a:sy n="100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8.xml"/><Relationship Id="rId3" Type="http://schemas.openxmlformats.org/officeDocument/2006/relationships/slide" Target="slides/slide34.xml"/><Relationship Id="rId7" Type="http://schemas.openxmlformats.org/officeDocument/2006/relationships/slide" Target="slides/slide63.xml"/><Relationship Id="rId2" Type="http://schemas.openxmlformats.org/officeDocument/2006/relationships/slide" Target="slides/slide32.xml"/><Relationship Id="rId1" Type="http://schemas.openxmlformats.org/officeDocument/2006/relationships/slide" Target="slides/slide30.xml"/><Relationship Id="rId6" Type="http://schemas.openxmlformats.org/officeDocument/2006/relationships/slide" Target="slides/slide43.xml"/><Relationship Id="rId5" Type="http://schemas.openxmlformats.org/officeDocument/2006/relationships/slide" Target="slides/slide39.xml"/><Relationship Id="rId10" Type="http://schemas.openxmlformats.org/officeDocument/2006/relationships/slide" Target="slides/slide73.xml"/><Relationship Id="rId4" Type="http://schemas.openxmlformats.org/officeDocument/2006/relationships/slide" Target="slides/slide35.xml"/><Relationship Id="rId9" Type="http://schemas.openxmlformats.org/officeDocument/2006/relationships/slide" Target="slides/slide7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493C70AF-F6A4-43FF-B762-AE05A24AF4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FF9B9-9EEA-4BB8-9EBD-9DDECA8B082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E5CA-E90A-4D0D-9ED0-1C3CFC95B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25400">
            <a:miter lim="800000"/>
            <a:headEnd/>
            <a:tailEnd/>
          </a:ln>
        </p:spPr>
        <p:txBody>
          <a:bodyPr/>
          <a:lstStyle/>
          <a:p>
            <a:fld id="{D60CD6E0-3C2B-43B1-8228-008A2B1B3FF3}" type="slidenum">
              <a:rPr lang="en-US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11.3-1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Inquiry: When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1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hybrid pea plants self- or cross-pollinate, which traits appear in the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2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generation? (step 1)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E3B32DF8-4333-45BA-800B-17FE5AAB9D67}" type="slidenum">
              <a:rPr lang="en-US" sz="1200"/>
              <a:pPr algn="r"/>
              <a:t>22</a:t>
            </a:fld>
            <a:endParaRPr lang="en-US" sz="1200" dirty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Table 11.1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The results of Mendel’s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1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crosses for seven characters in pea plants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B5201FBE-3585-43A4-B6AA-245885A12A0A}" type="slidenum">
              <a:rPr lang="en-US" sz="1200"/>
              <a:pPr algn="r"/>
              <a:t>37</a:t>
            </a:fld>
            <a:endParaRPr lang="en-US" sz="1200" dirty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12.2a </a:t>
            </a:r>
            <a:r>
              <a:rPr lang="en-US" smtClean="0">
                <a:solidFill>
                  <a:srgbClr val="000000"/>
                </a:solidFill>
              </a:rPr>
              <a:t>The chromosomal basis of Mendel’s laws (part 1)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DE8623D7-F3AF-44A7-AF91-B72C7C62B700}" type="slidenum">
              <a:rPr lang="en-US" sz="1200"/>
              <a:pPr algn="r"/>
              <a:t>38</a:t>
            </a:fld>
            <a:endParaRPr lang="en-US" sz="1200" dirty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12.2b </a:t>
            </a:r>
            <a:r>
              <a:rPr lang="en-US" smtClean="0">
                <a:solidFill>
                  <a:srgbClr val="000000"/>
                </a:solidFill>
              </a:rPr>
              <a:t>The chromosomal basis of Mendel’s laws (part 2)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A359FAA7-5B59-4B6B-979F-C891E16B5771}" type="slidenum">
              <a:rPr lang="en-US" sz="1200"/>
              <a:pPr algn="r"/>
              <a:t>40</a:t>
            </a:fld>
            <a:endParaRPr lang="en-US" sz="1200" dirty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12.2 </a:t>
            </a:r>
            <a:r>
              <a:rPr lang="en-US" smtClean="0">
                <a:solidFill>
                  <a:srgbClr val="000000"/>
                </a:solidFill>
              </a:rPr>
              <a:t>The chromosomal basis of Mendel’s laws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A46D3C14-6F32-426B-A0FC-F932DA152516}" type="slidenum">
              <a:rPr lang="en-US" sz="1200"/>
              <a:pPr algn="r"/>
              <a:t>47</a:t>
            </a:fld>
            <a:endParaRPr lang="en-US" sz="1200" dirty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11.11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Multiple alleles for the ABO blood groups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BE943A8B-D712-4D77-B1B2-31ACFEC96E1F}" type="slidenum">
              <a:rPr lang="en-US" sz="1200"/>
              <a:pPr algn="r"/>
              <a:t>50</a:t>
            </a:fld>
            <a:endParaRPr lang="en-US" sz="1200" dirty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11.12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An example of epistasis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84187807-B199-41BF-8DFF-80AC5FF3F7D1}" type="slidenum">
              <a:rPr lang="en-US" sz="1200"/>
              <a:pPr algn="r"/>
              <a:t>52</a:t>
            </a:fld>
            <a:endParaRPr lang="en-US" sz="1200" dirty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11.UN05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Summary of key concepts: single-gene Mendelian extensions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CF2F3164-9E3C-40A8-8654-75D01EBA77B3}" type="slidenum">
              <a:rPr lang="en-US" sz="1200"/>
              <a:pPr algn="r"/>
              <a:t>54</a:t>
            </a:fld>
            <a:endParaRPr lang="en-US" sz="1200" dirty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12.9a Inquiry: How does linkage between two genes affect inheritance of characters? (part 1: experiment)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492482D4-4E66-4B70-8270-433321F47E2A}" type="slidenum">
              <a:rPr lang="en-US" sz="1200"/>
              <a:pPr algn="r"/>
              <a:t>55</a:t>
            </a:fld>
            <a:endParaRPr lang="en-US" sz="1200" dirty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12.9b Inquiry: How does linkage between two genes affect inheritance of characters? (part 2: results)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EC4C9BBC-EEB1-40C2-95DE-F5749944CFEE}" type="slidenum">
              <a:rPr lang="en-US" sz="1200"/>
              <a:pPr algn="r"/>
              <a:t>56</a:t>
            </a:fld>
            <a:endParaRPr lang="en-US" sz="1200" dirty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12.10a Chromosomal basis for recombination of linked genes (part 1: F</a:t>
            </a:r>
            <a:r>
              <a:rPr lang="en-US" baseline="-25000" smtClean="0"/>
              <a:t>1</a:t>
            </a:r>
            <a:r>
              <a:rPr lang="en-US" smtClean="0"/>
              <a:t> dihybrid)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76DC7B7C-AFBE-42A5-B7C9-95AFDFF63DAC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11.3-2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Inquiry: When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1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hybrid pea plants self- or cross-pollinate, which traits appear in the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2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generation? (step 2)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ACFF66E6-2A99-40FB-88C3-D64E1344A4F8}" type="slidenum">
              <a:rPr lang="en-US" sz="1200"/>
              <a:pPr algn="r"/>
              <a:t>57</a:t>
            </a:fld>
            <a:endParaRPr lang="en-US" sz="1200" dirty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12.10b Chromosomal basis for recombination of linked genes (part 2: testcross)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6B984906-9AB1-4E3B-A6D4-86C8861070CE}" type="slidenum">
              <a:rPr lang="en-US" sz="1200"/>
              <a:pPr algn="r"/>
              <a:t>58</a:t>
            </a:fld>
            <a:endParaRPr lang="en-US" sz="1200" dirty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12.10c Chromosomal basis for recombination of linked genes (part 3: testcross offspring)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9A45DAB7-E6FE-47C5-9C93-9270FF4EEF08}" type="slidenum">
              <a:rPr lang="en-US" sz="1200"/>
              <a:pPr algn="r"/>
              <a:t>59</a:t>
            </a:fld>
            <a:endParaRPr lang="en-US" sz="1200" dirty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12.11 Research method: constructing a linkage map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5FD178BD-3E39-40C0-BA35-70813A181816}" type="slidenum">
              <a:rPr lang="en-US" sz="1200"/>
              <a:pPr algn="r"/>
              <a:t>60</a:t>
            </a:fld>
            <a:endParaRPr lang="en-US" sz="1200" dirty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12.12 A partial genetic (linkage) map of a </a:t>
            </a:r>
            <a:r>
              <a:rPr lang="en-US" i="1" smtClean="0"/>
              <a:t>Drosophila</a:t>
            </a:r>
            <a:r>
              <a:rPr lang="en-US" smtClean="0"/>
              <a:t> chromosome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1A0675A2-5E86-4486-8620-C2A476A56CFB}" type="slidenum">
              <a:rPr lang="en-US" sz="1200"/>
              <a:pPr algn="r"/>
              <a:t>61</a:t>
            </a:fld>
            <a:endParaRPr lang="en-US" sz="1200" dirty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11.UN06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Summary of key concepts: multi-gene Mendelian extensions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A412CC17-F493-409F-96F6-425811BDD724}" type="slidenum">
              <a:rPr lang="en-US" sz="1200"/>
              <a:pPr algn="r"/>
              <a:t>64</a:t>
            </a:fld>
            <a:endParaRPr lang="en-US" sz="1200" dirty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12.3 Morgan’s first mutant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1C3F3CDE-F565-4C81-9B1E-C503E39D87AA}" type="slidenum">
              <a:rPr lang="en-US" sz="1200"/>
              <a:pPr algn="r"/>
              <a:t>65</a:t>
            </a:fld>
            <a:endParaRPr lang="en-US" sz="1200" dirty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12.4a Inquiry: In a cross between a wild-type female fruit fly and a mutant white-eyed male, what color eyes will the F</a:t>
            </a:r>
            <a:r>
              <a:rPr lang="en-US" baseline="-25000" smtClean="0"/>
              <a:t>1</a:t>
            </a:r>
            <a:r>
              <a:rPr lang="en-US" smtClean="0"/>
              <a:t> and F</a:t>
            </a:r>
            <a:r>
              <a:rPr lang="en-US" baseline="-25000" smtClean="0"/>
              <a:t>2</a:t>
            </a:r>
            <a:r>
              <a:rPr lang="en-US" smtClean="0"/>
              <a:t> offspring have? (part 1: experiment and results)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F68B48CB-513A-4F33-A9AE-6CBD1E67AB45}" type="slidenum">
              <a:rPr lang="en-US" sz="1200"/>
              <a:pPr algn="r"/>
              <a:t>66</a:t>
            </a:fld>
            <a:endParaRPr lang="en-US" sz="1200" dirty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Figure 12.4b Inquiry: In a cross between a wild-type female fruit fly and a mutant white-eyed male, what color eyes will the F</a:t>
            </a:r>
            <a:r>
              <a:rPr lang="en-US" baseline="-25000" smtClean="0"/>
              <a:t>1</a:t>
            </a:r>
            <a:r>
              <a:rPr lang="en-US" smtClean="0"/>
              <a:t> and F</a:t>
            </a:r>
            <a:r>
              <a:rPr lang="en-US" baseline="-25000" smtClean="0"/>
              <a:t>2</a:t>
            </a:r>
            <a:r>
              <a:rPr lang="en-US" smtClean="0"/>
              <a:t> offspring have? (part 2: conclusion)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18AD662F-F987-4C1F-8CEF-90FB394A6189}" type="slidenum">
              <a:rPr lang="en-US" sz="1200"/>
              <a:pPr algn="r"/>
              <a:t>69</a:t>
            </a:fld>
            <a:endParaRPr lang="en-US" sz="1200" dirty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11.14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Pedigree analysis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D0A22E5C-1082-43FD-8EF1-7ABA24DC2BD0}" type="slidenum">
              <a:rPr lang="en-US" sz="1200"/>
              <a:pPr algn="r"/>
              <a:t>71</a:t>
            </a:fld>
            <a:endParaRPr lang="en-US" sz="1200" dirty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11.15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Albinism: a recessive trait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95C2E045-E1B7-42A8-9334-B3FD2975454A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11.3-3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Inquiry: When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1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hybrid pea plants self- or cross-pollinate, which traits appear in the F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2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 generation? (step 3)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02AAD0DA-417E-48D3-BE5B-83CAE27CCF53}" type="slidenum">
              <a:rPr lang="en-US" sz="1200"/>
              <a:pPr algn="r"/>
              <a:t>72</a:t>
            </a:fld>
            <a:endParaRPr lang="en-US" sz="1200" dirty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11.16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Achondroplasia: a dominant trait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2F46C442-A27A-448E-BD24-538B42672E6A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11.4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Alleles, alternative versions of a gene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FC34F1B2-80F2-422A-8531-817B70E2F0C6}" type="slidenum">
              <a:rPr lang="en-US" sz="1200"/>
              <a:pPr algn="r"/>
              <a:t>16</a:t>
            </a:fld>
            <a:endParaRPr lang="en-US" sz="1200" dirty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11.5-1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Mendel’s law of segregation (step 1)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9CEC3BDC-0D4D-485D-B52A-DA3BA9294F10}" type="slidenum">
              <a:rPr lang="en-US" sz="1200"/>
              <a:pPr algn="r"/>
              <a:t>17</a:t>
            </a:fld>
            <a:endParaRPr lang="en-US" sz="1200" dirty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11.5-2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Mendel’s law of segregation (step 2)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3B67BA1E-B49B-4FE3-AF76-2418D1308192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11.5-3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Mendel’s law of segregation (step 3)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316313A3-6DB9-4A28-AFB9-C04BC8E977EE}" type="slidenum">
              <a:rPr lang="en-US" sz="1200"/>
              <a:pPr algn="r"/>
              <a:t>19</a:t>
            </a:fld>
            <a:endParaRPr lang="en-US" sz="1200" dirty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11.6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Phenotype versus genotype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/>
            <a:fld id="{7EE7AA12-8DC9-410D-B1CE-3F22E403222A}" type="slidenum">
              <a:rPr lang="en-US" sz="1200"/>
              <a:pPr algn="r"/>
              <a:t>21</a:t>
            </a:fld>
            <a:endParaRPr lang="en-US" sz="1200" dirty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84" charset="-128"/>
              </a:rPr>
              <a:t>Figure 11.7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84" charset="-128"/>
              </a:rPr>
              <a:t>Research method: the testcross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FC28-0029-4B3B-8DB7-829AD6A99A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1252-76BD-42B5-BA91-C5500AFF2E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96C5-FE83-416F-BF5B-1CE54D4248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FB25-6E50-4481-9A57-6C414A97E5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63F9-D668-4112-BE3B-7FD3F1EFFA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8C86-ADD6-40B8-B8B3-F6012F9361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CC19-4EC8-410B-BCB6-7C2211B881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FB32-3B49-4BEE-8C24-4CC7764829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D4FA-29D1-4AED-9767-1265357A74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DC2B-4279-4241-9C07-792B03904C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CCA2-D8D4-4669-B80A-C8B6069436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F0462C-EFC4-4761-8AE6-B86D6410C5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2055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5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empus Sans IT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empus Sans IT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empus Sans IT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empus Sans IT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empus Sans ITC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Harlow Solid Italic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Harlow Solid Italic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Harlow Solid Italic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Harlow Solid Italic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CA" sz="7200" smtClean="0"/>
              <a:t>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Freeform 33"/>
          <p:cNvSpPr>
            <a:spLocks/>
          </p:cNvSpPr>
          <p:nvPr/>
        </p:nvSpPr>
        <p:spPr bwMode="auto">
          <a:xfrm>
            <a:off x="4484688" y="5815013"/>
            <a:ext cx="4659312" cy="447675"/>
          </a:xfrm>
          <a:custGeom>
            <a:avLst/>
            <a:gdLst>
              <a:gd name="T0" fmla="*/ 1065212 w 2935"/>
              <a:gd name="T1" fmla="*/ 403225 h 282"/>
              <a:gd name="T2" fmla="*/ 558800 w 2935"/>
              <a:gd name="T3" fmla="*/ 273050 h 282"/>
              <a:gd name="T4" fmla="*/ 508000 w 2935"/>
              <a:gd name="T5" fmla="*/ 142875 h 282"/>
              <a:gd name="T6" fmla="*/ 598487 w 2935"/>
              <a:gd name="T7" fmla="*/ 65087 h 282"/>
              <a:gd name="T8" fmla="*/ 4097337 w 2935"/>
              <a:gd name="T9" fmla="*/ 39687 h 282"/>
              <a:gd name="T10" fmla="*/ 3979862 w 2935"/>
              <a:gd name="T11" fmla="*/ 298450 h 282"/>
              <a:gd name="T12" fmla="*/ 1971675 w 2935"/>
              <a:gd name="T13" fmla="*/ 428625 h 282"/>
              <a:gd name="T14" fmla="*/ 1065212 w 2935"/>
              <a:gd name="T15" fmla="*/ 403225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5"/>
              <a:gd name="T25" fmla="*/ 0 h 282"/>
              <a:gd name="T26" fmla="*/ 2935 w 2935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5" h="282">
                <a:moveTo>
                  <a:pt x="671" y="254"/>
                </a:moveTo>
                <a:cubicBezTo>
                  <a:pt x="522" y="237"/>
                  <a:pt x="410" y="199"/>
                  <a:pt x="352" y="172"/>
                </a:cubicBezTo>
                <a:cubicBezTo>
                  <a:pt x="293" y="144"/>
                  <a:pt x="315" y="111"/>
                  <a:pt x="320" y="90"/>
                </a:cubicBezTo>
                <a:cubicBezTo>
                  <a:pt x="324" y="68"/>
                  <a:pt x="0" y="51"/>
                  <a:pt x="377" y="41"/>
                </a:cubicBezTo>
                <a:cubicBezTo>
                  <a:pt x="753" y="30"/>
                  <a:pt x="2226" y="0"/>
                  <a:pt x="2581" y="25"/>
                </a:cubicBezTo>
                <a:cubicBezTo>
                  <a:pt x="2935" y="49"/>
                  <a:pt x="2730" y="147"/>
                  <a:pt x="2507" y="188"/>
                </a:cubicBezTo>
                <a:cubicBezTo>
                  <a:pt x="2283" y="228"/>
                  <a:pt x="1547" y="257"/>
                  <a:pt x="1242" y="270"/>
                </a:cubicBezTo>
                <a:cubicBezTo>
                  <a:pt x="936" y="282"/>
                  <a:pt x="819" y="270"/>
                  <a:pt x="671" y="25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3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fr-FR" smtClean="0"/>
              <a:t>Menel’s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Mendelian Vocabulary</a:t>
            </a:r>
            <a:endParaRPr lang="en-CA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800" smtClean="0"/>
              <a:t>P (parental generation</a:t>
            </a:r>
            <a:r>
              <a:rPr lang="fr-FR" sz="2800" smtClean="0"/>
              <a:t>)</a:t>
            </a:r>
            <a:endParaRPr lang="en-CA" sz="2800" smtClean="0"/>
          </a:p>
          <a:p>
            <a:pPr eaLnBrk="1" hangingPunct="1">
              <a:lnSpc>
                <a:spcPct val="90000"/>
              </a:lnSpc>
            </a:pPr>
            <a:r>
              <a:rPr lang="en-CA" sz="2800" smtClean="0"/>
              <a:t>F</a:t>
            </a:r>
            <a:r>
              <a:rPr lang="en-CA" sz="2800" baseline="-25000" smtClean="0"/>
              <a:t>1</a:t>
            </a:r>
            <a:r>
              <a:rPr lang="en-CA" sz="2800" smtClean="0"/>
              <a:t> – first filial generation – the offspring resulting from a cross between the parents from the P generation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smtClean="0"/>
              <a:t>F</a:t>
            </a:r>
            <a:r>
              <a:rPr lang="en-CA" sz="2800" baseline="-25000" smtClean="0"/>
              <a:t>2</a:t>
            </a:r>
            <a:r>
              <a:rPr lang="en-CA" sz="2800" smtClean="0"/>
              <a:t> – 2</a:t>
            </a:r>
            <a:r>
              <a:rPr lang="en-CA" sz="2800" baseline="30000" smtClean="0"/>
              <a:t>nd</a:t>
            </a:r>
            <a:r>
              <a:rPr lang="en-CA" sz="2800" smtClean="0"/>
              <a:t> filial generation – the offspring resulting from a cross between the F1 generation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smtClean="0"/>
              <a:t>Hybrids – the offspring of crosses between parents with different alleles/traits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9" descr="11_03FlowerColorCross_1-U"/>
          <p:cNvPicPr>
            <a:picLocks noChangeAspect="1" noChangeArrowheads="1"/>
          </p:cNvPicPr>
          <p:nvPr/>
        </p:nvPicPr>
        <p:blipFill>
          <a:blip r:embed="rId3" cstate="print"/>
          <a:srcRect b="2531"/>
          <a:stretch>
            <a:fillRect/>
          </a:stretch>
        </p:blipFill>
        <p:spPr bwMode="auto">
          <a:xfrm>
            <a:off x="1455738" y="136525"/>
            <a:ext cx="6230937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1524000" y="644525"/>
            <a:ext cx="14414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 Generation</a:t>
            </a: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1468438" y="138113"/>
            <a:ext cx="12684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solidFill>
                  <a:srgbClr val="AA1016"/>
                </a:solidFill>
                <a:latin typeface="Arial" charset="0"/>
              </a:rPr>
              <a:t>Experiment</a:t>
            </a:r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1462088" y="1030288"/>
            <a:ext cx="16160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(true-breeding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parents)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3854450" y="1344613"/>
            <a:ext cx="16081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Purple flowers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5705475" y="135096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White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11_03FlowerColorCross_2-U"/>
          <p:cNvPicPr>
            <a:picLocks noChangeAspect="1" noChangeArrowheads="1"/>
          </p:cNvPicPr>
          <p:nvPr/>
        </p:nvPicPr>
        <p:blipFill>
          <a:blip r:embed="rId3" cstate="print"/>
          <a:srcRect b="2676"/>
          <a:stretch>
            <a:fillRect/>
          </a:stretch>
        </p:blipFill>
        <p:spPr bwMode="auto">
          <a:xfrm>
            <a:off x="1455738" y="136525"/>
            <a:ext cx="62309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1524000" y="644525"/>
            <a:ext cx="14414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 Generation</a:t>
            </a: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1468438" y="138113"/>
            <a:ext cx="12684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solidFill>
                  <a:srgbClr val="AA1016"/>
                </a:solidFill>
                <a:latin typeface="Arial" charset="0"/>
              </a:rPr>
              <a:t>Experiment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1462088" y="1030288"/>
            <a:ext cx="16160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(true-breeding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parents)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1481138" y="2600325"/>
            <a:ext cx="15668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F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 Generation</a:t>
            </a:r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1779588" y="2979738"/>
            <a:ext cx="10207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(hybrids)</a:t>
            </a:r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3854450" y="1344613"/>
            <a:ext cx="16081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Purple flowers</a:t>
            </a:r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5705475" y="135096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White flowers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4044950" y="3128963"/>
            <a:ext cx="31623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All plants had purple flowers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2790825" y="3565525"/>
            <a:ext cx="28003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Self- or cross-pollination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11_03FlowerColorCross_3-U"/>
          <p:cNvPicPr>
            <a:picLocks noChangeAspect="1" noChangeArrowheads="1"/>
          </p:cNvPicPr>
          <p:nvPr/>
        </p:nvPicPr>
        <p:blipFill>
          <a:blip r:embed="rId3" cstate="print"/>
          <a:srcRect b="2362"/>
          <a:stretch>
            <a:fillRect/>
          </a:stretch>
        </p:blipFill>
        <p:spPr bwMode="auto">
          <a:xfrm>
            <a:off x="1455738" y="136525"/>
            <a:ext cx="62309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1"/>
          <p:cNvSpPr txBox="1">
            <a:spLocks noChangeArrowheads="1"/>
          </p:cNvSpPr>
          <p:nvPr/>
        </p:nvSpPr>
        <p:spPr bwMode="auto">
          <a:xfrm>
            <a:off x="1524000" y="644525"/>
            <a:ext cx="14414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 Generation</a:t>
            </a:r>
          </a:p>
        </p:txBody>
      </p:sp>
      <p:sp>
        <p:nvSpPr>
          <p:cNvPr id="22533" name="Text Box 31"/>
          <p:cNvSpPr txBox="1">
            <a:spLocks noChangeArrowheads="1"/>
          </p:cNvSpPr>
          <p:nvPr/>
        </p:nvSpPr>
        <p:spPr bwMode="auto">
          <a:xfrm>
            <a:off x="1468438" y="138113"/>
            <a:ext cx="12684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solidFill>
                  <a:srgbClr val="AA1016"/>
                </a:solidFill>
                <a:latin typeface="Arial" charset="0"/>
              </a:rPr>
              <a:t>Experiment</a:t>
            </a:r>
          </a:p>
        </p:txBody>
      </p:sp>
      <p:sp>
        <p:nvSpPr>
          <p:cNvPr id="22534" name="Text Box 31"/>
          <p:cNvSpPr txBox="1">
            <a:spLocks noChangeArrowheads="1"/>
          </p:cNvSpPr>
          <p:nvPr/>
        </p:nvSpPr>
        <p:spPr bwMode="auto">
          <a:xfrm>
            <a:off x="1462088" y="1030288"/>
            <a:ext cx="16160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(true-breeding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parents)</a:t>
            </a:r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1481138" y="2600325"/>
            <a:ext cx="15668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F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 Generation</a:t>
            </a:r>
          </a:p>
        </p:txBody>
      </p:sp>
      <p:sp>
        <p:nvSpPr>
          <p:cNvPr id="22536" name="Text Box 31"/>
          <p:cNvSpPr txBox="1">
            <a:spLocks noChangeArrowheads="1"/>
          </p:cNvSpPr>
          <p:nvPr/>
        </p:nvSpPr>
        <p:spPr bwMode="auto">
          <a:xfrm>
            <a:off x="1485900" y="4686300"/>
            <a:ext cx="15668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F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Generation</a:t>
            </a:r>
          </a:p>
        </p:txBody>
      </p:sp>
      <p:sp>
        <p:nvSpPr>
          <p:cNvPr id="22537" name="Text Box 31"/>
          <p:cNvSpPr txBox="1">
            <a:spLocks noChangeArrowheads="1"/>
          </p:cNvSpPr>
          <p:nvPr/>
        </p:nvSpPr>
        <p:spPr bwMode="auto">
          <a:xfrm>
            <a:off x="1779588" y="2979738"/>
            <a:ext cx="10207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(hybrids)</a:t>
            </a:r>
          </a:p>
        </p:txBody>
      </p:sp>
      <p:sp>
        <p:nvSpPr>
          <p:cNvPr id="22538" name="Text Box 31"/>
          <p:cNvSpPr txBox="1">
            <a:spLocks noChangeArrowheads="1"/>
          </p:cNvSpPr>
          <p:nvPr/>
        </p:nvSpPr>
        <p:spPr bwMode="auto">
          <a:xfrm>
            <a:off x="3854450" y="1344613"/>
            <a:ext cx="16081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Purple flowers</a:t>
            </a:r>
          </a:p>
        </p:txBody>
      </p:sp>
      <p:sp>
        <p:nvSpPr>
          <p:cNvPr id="22539" name="Text Box 31"/>
          <p:cNvSpPr txBox="1">
            <a:spLocks noChangeArrowheads="1"/>
          </p:cNvSpPr>
          <p:nvPr/>
        </p:nvSpPr>
        <p:spPr bwMode="auto">
          <a:xfrm>
            <a:off x="5705475" y="135096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White flowers</a:t>
            </a:r>
          </a:p>
        </p:txBody>
      </p:sp>
      <p:sp>
        <p:nvSpPr>
          <p:cNvPr id="22540" name="Text Box 31"/>
          <p:cNvSpPr txBox="1">
            <a:spLocks noChangeArrowheads="1"/>
          </p:cNvSpPr>
          <p:nvPr/>
        </p:nvSpPr>
        <p:spPr bwMode="auto">
          <a:xfrm>
            <a:off x="4044950" y="3128963"/>
            <a:ext cx="31623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All plants had purple flowers</a:t>
            </a:r>
          </a:p>
        </p:txBody>
      </p:sp>
      <p:sp>
        <p:nvSpPr>
          <p:cNvPr id="22541" name="Text Box 31"/>
          <p:cNvSpPr txBox="1">
            <a:spLocks noChangeArrowheads="1"/>
          </p:cNvSpPr>
          <p:nvPr/>
        </p:nvSpPr>
        <p:spPr bwMode="auto">
          <a:xfrm>
            <a:off x="2790825" y="3565525"/>
            <a:ext cx="28003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Self- or cross-pollination</a:t>
            </a:r>
          </a:p>
        </p:txBody>
      </p:sp>
      <p:sp>
        <p:nvSpPr>
          <p:cNvPr id="22542" name="Text Box 31"/>
          <p:cNvSpPr txBox="1">
            <a:spLocks noChangeArrowheads="1"/>
          </p:cNvSpPr>
          <p:nvPr/>
        </p:nvSpPr>
        <p:spPr bwMode="auto">
          <a:xfrm>
            <a:off x="3228975" y="6026150"/>
            <a:ext cx="2222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705 purple-flowered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plants</a:t>
            </a:r>
          </a:p>
        </p:txBody>
      </p:sp>
      <p:sp>
        <p:nvSpPr>
          <p:cNvPr id="22543" name="Text Box 31"/>
          <p:cNvSpPr txBox="1">
            <a:spLocks noChangeArrowheads="1"/>
          </p:cNvSpPr>
          <p:nvPr/>
        </p:nvSpPr>
        <p:spPr bwMode="auto">
          <a:xfrm>
            <a:off x="5581650" y="6022975"/>
            <a:ext cx="21351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224 white-flowered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6" descr="11_04Alleles-U"/>
          <p:cNvPicPr>
            <a:picLocks noChangeAspect="1" noChangeArrowheads="1"/>
          </p:cNvPicPr>
          <p:nvPr/>
        </p:nvPicPr>
        <p:blipFill>
          <a:blip r:embed="rId3" cstate="print"/>
          <a:srcRect b="4324"/>
          <a:stretch>
            <a:fillRect/>
          </a:stretch>
        </p:blipFill>
        <p:spPr bwMode="auto">
          <a:xfrm>
            <a:off x="296863" y="1611313"/>
            <a:ext cx="85486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4059238" y="1627188"/>
            <a:ext cx="30734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100">
                <a:latin typeface="Arial" charset="0"/>
              </a:rPr>
              <a:t>Allele for purple flowers</a:t>
            </a:r>
          </a:p>
        </p:txBody>
      </p: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6969125" y="2851150"/>
            <a:ext cx="19097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100">
                <a:latin typeface="Arial" charset="0"/>
              </a:rPr>
              <a:t>Pair of </a:t>
            </a:r>
          </a:p>
          <a:p>
            <a:pPr>
              <a:lnSpc>
                <a:spcPct val="95000"/>
              </a:lnSpc>
            </a:pPr>
            <a:r>
              <a:rPr lang="en-US" sz="2100">
                <a:latin typeface="Arial" charset="0"/>
              </a:rPr>
              <a:t>homologous</a:t>
            </a:r>
          </a:p>
          <a:p>
            <a:pPr>
              <a:lnSpc>
                <a:spcPct val="95000"/>
              </a:lnSpc>
            </a:pPr>
            <a:r>
              <a:rPr lang="en-US" sz="2100">
                <a:latin typeface="Arial" charset="0"/>
              </a:rPr>
              <a:t>chromosomes</a:t>
            </a:r>
          </a:p>
        </p:txBody>
      </p:sp>
      <p:sp>
        <p:nvSpPr>
          <p:cNvPr id="24582" name="Text Box 31"/>
          <p:cNvSpPr txBox="1">
            <a:spLocks noChangeArrowheads="1"/>
          </p:cNvSpPr>
          <p:nvPr/>
        </p:nvSpPr>
        <p:spPr bwMode="auto">
          <a:xfrm>
            <a:off x="4152900" y="4808538"/>
            <a:ext cx="29368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100">
                <a:latin typeface="Arial" charset="0"/>
              </a:rPr>
              <a:t>Allele for white flowers</a:t>
            </a:r>
          </a:p>
        </p:txBody>
      </p:sp>
      <p:sp>
        <p:nvSpPr>
          <p:cNvPr id="24583" name="Text Box 31"/>
          <p:cNvSpPr txBox="1">
            <a:spLocks noChangeArrowheads="1"/>
          </p:cNvSpPr>
          <p:nvPr/>
        </p:nvSpPr>
        <p:spPr bwMode="auto">
          <a:xfrm>
            <a:off x="1806575" y="3157538"/>
            <a:ext cx="355123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100">
                <a:latin typeface="Arial" charset="0"/>
              </a:rPr>
              <a:t>Locus for flower-color gene</a:t>
            </a:r>
          </a:p>
        </p:txBody>
      </p:sp>
      <p:sp>
        <p:nvSpPr>
          <p:cNvPr id="24584" name="Line 41"/>
          <p:cNvSpPr>
            <a:spLocks noChangeShapeType="1"/>
          </p:cNvSpPr>
          <p:nvPr/>
        </p:nvSpPr>
        <p:spPr bwMode="auto">
          <a:xfrm>
            <a:off x="5575300" y="1955800"/>
            <a:ext cx="0" cy="338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42"/>
          <p:cNvSpPr>
            <a:spLocks noChangeShapeType="1"/>
          </p:cNvSpPr>
          <p:nvPr/>
        </p:nvSpPr>
        <p:spPr bwMode="auto">
          <a:xfrm flipH="1">
            <a:off x="4999038" y="2824163"/>
            <a:ext cx="54610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43"/>
          <p:cNvSpPr>
            <a:spLocks noChangeShapeType="1"/>
          </p:cNvSpPr>
          <p:nvPr/>
        </p:nvSpPr>
        <p:spPr bwMode="auto">
          <a:xfrm flipH="1" flipV="1">
            <a:off x="5008563" y="3500438"/>
            <a:ext cx="5365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44"/>
          <p:cNvSpPr>
            <a:spLocks noChangeShapeType="1"/>
          </p:cNvSpPr>
          <p:nvPr/>
        </p:nvSpPr>
        <p:spPr bwMode="auto">
          <a:xfrm>
            <a:off x="5575300" y="4398963"/>
            <a:ext cx="0" cy="388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45"/>
          <p:cNvSpPr>
            <a:spLocks/>
          </p:cNvSpPr>
          <p:nvPr/>
        </p:nvSpPr>
        <p:spPr bwMode="auto">
          <a:xfrm>
            <a:off x="6632575" y="2111375"/>
            <a:ext cx="247650" cy="2433638"/>
          </a:xfrm>
          <a:prstGeom prst="rightBrace">
            <a:avLst>
              <a:gd name="adj1" fmla="val 397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0" descr="11_05LawOfSegregation_1-U"/>
          <p:cNvPicPr>
            <a:picLocks noChangeAspect="1" noChangeArrowheads="1"/>
          </p:cNvPicPr>
          <p:nvPr/>
        </p:nvPicPr>
        <p:blipFill>
          <a:blip r:embed="rId3" cstate="print"/>
          <a:srcRect b="2507"/>
          <a:stretch>
            <a:fillRect/>
          </a:stretch>
        </p:blipFill>
        <p:spPr bwMode="auto">
          <a:xfrm>
            <a:off x="2474913" y="136525"/>
            <a:ext cx="41941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1"/>
          <p:cNvSpPr txBox="1">
            <a:spLocks noChangeArrowheads="1"/>
          </p:cNvSpPr>
          <p:nvPr/>
        </p:nvSpPr>
        <p:spPr bwMode="auto">
          <a:xfrm>
            <a:off x="2552700" y="242888"/>
            <a:ext cx="12842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P Generation</a:t>
            </a:r>
          </a:p>
        </p:txBody>
      </p:sp>
      <p:sp>
        <p:nvSpPr>
          <p:cNvPr id="26629" name="Text Box 31"/>
          <p:cNvSpPr txBox="1">
            <a:spLocks noChangeArrowheads="1"/>
          </p:cNvSpPr>
          <p:nvPr/>
        </p:nvSpPr>
        <p:spPr bwMode="auto">
          <a:xfrm>
            <a:off x="2743200" y="1387475"/>
            <a:ext cx="946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Gametes:</a:t>
            </a:r>
          </a:p>
        </p:txBody>
      </p:sp>
      <p:sp>
        <p:nvSpPr>
          <p:cNvPr id="26630" name="Text Box 31"/>
          <p:cNvSpPr txBox="1">
            <a:spLocks noChangeArrowheads="1"/>
          </p:cNvSpPr>
          <p:nvPr/>
        </p:nvSpPr>
        <p:spPr bwMode="auto">
          <a:xfrm>
            <a:off x="2589213" y="854075"/>
            <a:ext cx="1508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Appearance: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Genetic makeup:</a:t>
            </a:r>
          </a:p>
        </p:txBody>
      </p:sp>
      <p:sp>
        <p:nvSpPr>
          <p:cNvPr id="26631" name="Text Box 31"/>
          <p:cNvSpPr txBox="1">
            <a:spLocks noChangeArrowheads="1"/>
          </p:cNvSpPr>
          <p:nvPr/>
        </p:nvSpPr>
        <p:spPr bwMode="auto">
          <a:xfrm>
            <a:off x="4054475" y="850900"/>
            <a:ext cx="12747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Purple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     PP</a:t>
            </a:r>
            <a:endParaRPr lang="en-US" sz="1400">
              <a:latin typeface="Arial" charset="0"/>
            </a:endParaRPr>
          </a:p>
        </p:txBody>
      </p:sp>
      <p:sp>
        <p:nvSpPr>
          <p:cNvPr id="26632" name="Text Box 31"/>
          <p:cNvSpPr txBox="1">
            <a:spLocks noChangeArrowheads="1"/>
          </p:cNvSpPr>
          <p:nvPr/>
        </p:nvSpPr>
        <p:spPr bwMode="auto">
          <a:xfrm>
            <a:off x="5461000" y="850900"/>
            <a:ext cx="1198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White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26633" name="Text Box 31"/>
          <p:cNvSpPr txBox="1">
            <a:spLocks noChangeArrowheads="1"/>
          </p:cNvSpPr>
          <p:nvPr/>
        </p:nvSpPr>
        <p:spPr bwMode="auto">
          <a:xfrm>
            <a:off x="4630738" y="13906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26634" name="Text Box 31"/>
          <p:cNvSpPr txBox="1">
            <a:spLocks noChangeArrowheads="1"/>
          </p:cNvSpPr>
          <p:nvPr/>
        </p:nvSpPr>
        <p:spPr bwMode="auto">
          <a:xfrm>
            <a:off x="6007100" y="13652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2" descr="11_05LawOfSegregation_2-U"/>
          <p:cNvPicPr>
            <a:picLocks noChangeAspect="1" noChangeArrowheads="1"/>
          </p:cNvPicPr>
          <p:nvPr/>
        </p:nvPicPr>
        <p:blipFill>
          <a:blip r:embed="rId3" cstate="print"/>
          <a:srcRect b="2531"/>
          <a:stretch>
            <a:fillRect/>
          </a:stretch>
        </p:blipFill>
        <p:spPr bwMode="auto">
          <a:xfrm>
            <a:off x="2474913" y="136525"/>
            <a:ext cx="4194175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  <a:ea typeface="ＭＳ Ｐゴシック" pitchFamily="84" charset="-128"/>
              </a:rPr>
              <a:t>Figure 11.5-2</a:t>
            </a:r>
          </a:p>
        </p:txBody>
      </p:sp>
      <p:sp>
        <p:nvSpPr>
          <p:cNvPr id="28676" name="Text Box 31"/>
          <p:cNvSpPr txBox="1">
            <a:spLocks noChangeArrowheads="1"/>
          </p:cNvSpPr>
          <p:nvPr/>
        </p:nvSpPr>
        <p:spPr bwMode="auto">
          <a:xfrm>
            <a:off x="2552700" y="242888"/>
            <a:ext cx="12842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P Generation</a:t>
            </a:r>
          </a:p>
        </p:txBody>
      </p:sp>
      <p:sp>
        <p:nvSpPr>
          <p:cNvPr id="28677" name="Text Box 31"/>
          <p:cNvSpPr txBox="1">
            <a:spLocks noChangeArrowheads="1"/>
          </p:cNvSpPr>
          <p:nvPr/>
        </p:nvSpPr>
        <p:spPr bwMode="auto">
          <a:xfrm>
            <a:off x="2743200" y="1387475"/>
            <a:ext cx="946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Gametes:</a:t>
            </a:r>
          </a:p>
        </p:txBody>
      </p:sp>
      <p:sp>
        <p:nvSpPr>
          <p:cNvPr id="28678" name="Text Box 31"/>
          <p:cNvSpPr txBox="1">
            <a:spLocks noChangeArrowheads="1"/>
          </p:cNvSpPr>
          <p:nvPr/>
        </p:nvSpPr>
        <p:spPr bwMode="auto">
          <a:xfrm>
            <a:off x="2589213" y="854075"/>
            <a:ext cx="1508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Appearance: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Genetic makeup:</a:t>
            </a:r>
          </a:p>
        </p:txBody>
      </p:sp>
      <p:sp>
        <p:nvSpPr>
          <p:cNvPr id="28679" name="Text Box 31"/>
          <p:cNvSpPr txBox="1">
            <a:spLocks noChangeArrowheads="1"/>
          </p:cNvSpPr>
          <p:nvPr/>
        </p:nvSpPr>
        <p:spPr bwMode="auto">
          <a:xfrm>
            <a:off x="2509838" y="2257425"/>
            <a:ext cx="1460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Generation</a:t>
            </a:r>
          </a:p>
        </p:txBody>
      </p:sp>
      <p:sp>
        <p:nvSpPr>
          <p:cNvPr id="28680" name="Text Box 31"/>
          <p:cNvSpPr txBox="1">
            <a:spLocks noChangeArrowheads="1"/>
          </p:cNvSpPr>
          <p:nvPr/>
        </p:nvSpPr>
        <p:spPr bwMode="auto">
          <a:xfrm>
            <a:off x="4054475" y="850900"/>
            <a:ext cx="12747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Purple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     PP</a:t>
            </a:r>
            <a:endParaRPr lang="en-US" sz="1400">
              <a:latin typeface="Arial" charset="0"/>
            </a:endParaRPr>
          </a:p>
        </p:txBody>
      </p:sp>
      <p:sp>
        <p:nvSpPr>
          <p:cNvPr id="28681" name="Text Box 31"/>
          <p:cNvSpPr txBox="1">
            <a:spLocks noChangeArrowheads="1"/>
          </p:cNvSpPr>
          <p:nvPr/>
        </p:nvSpPr>
        <p:spPr bwMode="auto">
          <a:xfrm>
            <a:off x="5461000" y="850900"/>
            <a:ext cx="1198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White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28682" name="Text Box 31"/>
          <p:cNvSpPr txBox="1">
            <a:spLocks noChangeArrowheads="1"/>
          </p:cNvSpPr>
          <p:nvPr/>
        </p:nvSpPr>
        <p:spPr bwMode="auto">
          <a:xfrm>
            <a:off x="2586038" y="3348038"/>
            <a:ext cx="946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Gametes:</a:t>
            </a:r>
          </a:p>
        </p:txBody>
      </p:sp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2584450" y="2824163"/>
            <a:ext cx="1508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Appearance: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Genetic makeup:</a:t>
            </a:r>
          </a:p>
        </p:txBody>
      </p:sp>
      <p:sp>
        <p:nvSpPr>
          <p:cNvPr id="28684" name="Text Box 4"/>
          <p:cNvSpPr txBox="1">
            <a:spLocks noChangeArrowheads="1"/>
          </p:cNvSpPr>
          <p:nvPr/>
        </p:nvSpPr>
        <p:spPr bwMode="auto">
          <a:xfrm>
            <a:off x="4530725" y="3319463"/>
            <a:ext cx="147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US" sz="1400">
                <a:latin typeface="Arial" charset="0"/>
              </a:rPr>
              <a:t>½</a:t>
            </a:r>
          </a:p>
        </p:txBody>
      </p:sp>
      <p:sp>
        <p:nvSpPr>
          <p:cNvPr id="28685" name="Text Box 4"/>
          <p:cNvSpPr txBox="1">
            <a:spLocks noChangeArrowheads="1"/>
          </p:cNvSpPr>
          <p:nvPr/>
        </p:nvSpPr>
        <p:spPr bwMode="auto">
          <a:xfrm>
            <a:off x="5592763" y="3316288"/>
            <a:ext cx="1476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US" sz="1400">
                <a:latin typeface="Arial" charset="0"/>
              </a:rPr>
              <a:t>½</a:t>
            </a:r>
          </a:p>
        </p:txBody>
      </p:sp>
      <p:sp>
        <p:nvSpPr>
          <p:cNvPr id="28686" name="Text Box 31"/>
          <p:cNvSpPr txBox="1">
            <a:spLocks noChangeArrowheads="1"/>
          </p:cNvSpPr>
          <p:nvPr/>
        </p:nvSpPr>
        <p:spPr bwMode="auto">
          <a:xfrm>
            <a:off x="4667250" y="2844800"/>
            <a:ext cx="12747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Purple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 Pp</a:t>
            </a:r>
            <a:endParaRPr lang="en-US" sz="1400">
              <a:latin typeface="Arial" charset="0"/>
            </a:endParaRPr>
          </a:p>
        </p:txBody>
      </p:sp>
      <p:sp>
        <p:nvSpPr>
          <p:cNvPr id="28687" name="Text Box 31"/>
          <p:cNvSpPr txBox="1">
            <a:spLocks noChangeArrowheads="1"/>
          </p:cNvSpPr>
          <p:nvPr/>
        </p:nvSpPr>
        <p:spPr bwMode="auto">
          <a:xfrm>
            <a:off x="4630738" y="13906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28688" name="Text Box 31"/>
          <p:cNvSpPr txBox="1">
            <a:spLocks noChangeArrowheads="1"/>
          </p:cNvSpPr>
          <p:nvPr/>
        </p:nvSpPr>
        <p:spPr bwMode="auto">
          <a:xfrm>
            <a:off x="4787900" y="33845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28689" name="Text Box 31"/>
          <p:cNvSpPr txBox="1">
            <a:spLocks noChangeArrowheads="1"/>
          </p:cNvSpPr>
          <p:nvPr/>
        </p:nvSpPr>
        <p:spPr bwMode="auto">
          <a:xfrm>
            <a:off x="6007100" y="13652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28690" name="Text Box 31"/>
          <p:cNvSpPr txBox="1">
            <a:spLocks noChangeArrowheads="1"/>
          </p:cNvSpPr>
          <p:nvPr/>
        </p:nvSpPr>
        <p:spPr bwMode="auto">
          <a:xfrm>
            <a:off x="5864225" y="3360738"/>
            <a:ext cx="1397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8" descr="11_05LawOfSegregation_3-U"/>
          <p:cNvPicPr>
            <a:picLocks noChangeAspect="1" noChangeArrowheads="1"/>
          </p:cNvPicPr>
          <p:nvPr/>
        </p:nvPicPr>
        <p:blipFill>
          <a:blip r:embed="rId3" cstate="print"/>
          <a:srcRect b="2531"/>
          <a:stretch>
            <a:fillRect/>
          </a:stretch>
        </p:blipFill>
        <p:spPr bwMode="auto">
          <a:xfrm>
            <a:off x="2474913" y="136525"/>
            <a:ext cx="4194175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  <a:ea typeface="ＭＳ Ｐゴシック" pitchFamily="84" charset="-128"/>
              </a:rPr>
              <a:t>Figure 11.5-3</a:t>
            </a:r>
          </a:p>
        </p:txBody>
      </p:sp>
      <p:sp>
        <p:nvSpPr>
          <p:cNvPr id="30724" name="Text Box 31"/>
          <p:cNvSpPr txBox="1">
            <a:spLocks noChangeArrowheads="1"/>
          </p:cNvSpPr>
          <p:nvPr/>
        </p:nvSpPr>
        <p:spPr bwMode="auto">
          <a:xfrm>
            <a:off x="2552700" y="242888"/>
            <a:ext cx="12842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P Generation</a:t>
            </a:r>
          </a:p>
        </p:txBody>
      </p:sp>
      <p:sp>
        <p:nvSpPr>
          <p:cNvPr id="30725" name="Text Box 31"/>
          <p:cNvSpPr txBox="1">
            <a:spLocks noChangeArrowheads="1"/>
          </p:cNvSpPr>
          <p:nvPr/>
        </p:nvSpPr>
        <p:spPr bwMode="auto">
          <a:xfrm>
            <a:off x="2743200" y="1387475"/>
            <a:ext cx="946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Gametes:</a:t>
            </a:r>
          </a:p>
        </p:txBody>
      </p:sp>
      <p:sp>
        <p:nvSpPr>
          <p:cNvPr id="30726" name="Text Box 31"/>
          <p:cNvSpPr txBox="1">
            <a:spLocks noChangeArrowheads="1"/>
          </p:cNvSpPr>
          <p:nvPr/>
        </p:nvSpPr>
        <p:spPr bwMode="auto">
          <a:xfrm>
            <a:off x="2589213" y="854075"/>
            <a:ext cx="1508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Appearance: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Genetic makeup:</a:t>
            </a:r>
          </a:p>
        </p:txBody>
      </p:sp>
      <p:sp>
        <p:nvSpPr>
          <p:cNvPr id="30727" name="Text Box 31"/>
          <p:cNvSpPr txBox="1">
            <a:spLocks noChangeArrowheads="1"/>
          </p:cNvSpPr>
          <p:nvPr/>
        </p:nvSpPr>
        <p:spPr bwMode="auto">
          <a:xfrm>
            <a:off x="2509838" y="2257425"/>
            <a:ext cx="1460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Generation</a:t>
            </a:r>
          </a:p>
        </p:txBody>
      </p:sp>
      <p:sp>
        <p:nvSpPr>
          <p:cNvPr id="30728" name="Text Box 31"/>
          <p:cNvSpPr txBox="1">
            <a:spLocks noChangeArrowheads="1"/>
          </p:cNvSpPr>
          <p:nvPr/>
        </p:nvSpPr>
        <p:spPr bwMode="auto">
          <a:xfrm>
            <a:off x="2505075" y="4371975"/>
            <a:ext cx="1381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Generation</a:t>
            </a:r>
          </a:p>
        </p:txBody>
      </p:sp>
      <p:sp>
        <p:nvSpPr>
          <p:cNvPr id="30729" name="Text Box 31"/>
          <p:cNvSpPr txBox="1">
            <a:spLocks noChangeArrowheads="1"/>
          </p:cNvSpPr>
          <p:nvPr/>
        </p:nvSpPr>
        <p:spPr bwMode="auto">
          <a:xfrm>
            <a:off x="4054475" y="850900"/>
            <a:ext cx="12747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Purple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     PP</a:t>
            </a:r>
            <a:endParaRPr lang="en-US" sz="1400">
              <a:latin typeface="Arial" charset="0"/>
            </a:endParaRPr>
          </a:p>
        </p:txBody>
      </p:sp>
      <p:sp>
        <p:nvSpPr>
          <p:cNvPr id="30730" name="Text Box 31"/>
          <p:cNvSpPr txBox="1">
            <a:spLocks noChangeArrowheads="1"/>
          </p:cNvSpPr>
          <p:nvPr/>
        </p:nvSpPr>
        <p:spPr bwMode="auto">
          <a:xfrm>
            <a:off x="5461000" y="850900"/>
            <a:ext cx="1198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White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2586038" y="3348038"/>
            <a:ext cx="9461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Gametes:</a:t>
            </a:r>
          </a:p>
        </p:txBody>
      </p:sp>
      <p:sp>
        <p:nvSpPr>
          <p:cNvPr id="30732" name="Text Box 31"/>
          <p:cNvSpPr txBox="1">
            <a:spLocks noChangeArrowheads="1"/>
          </p:cNvSpPr>
          <p:nvPr/>
        </p:nvSpPr>
        <p:spPr bwMode="auto">
          <a:xfrm>
            <a:off x="2584450" y="2824163"/>
            <a:ext cx="1508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Appearance: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Genetic makeup:</a:t>
            </a:r>
          </a:p>
        </p:txBody>
      </p:sp>
      <p:sp>
        <p:nvSpPr>
          <p:cNvPr id="30733" name="Text Box 31"/>
          <p:cNvSpPr txBox="1">
            <a:spLocks noChangeArrowheads="1"/>
          </p:cNvSpPr>
          <p:nvPr/>
        </p:nvSpPr>
        <p:spPr bwMode="auto">
          <a:xfrm>
            <a:off x="3298825" y="5164138"/>
            <a:ext cx="10779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Eggs from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</a:t>
            </a:r>
            <a:r>
              <a:rPr lang="en-US" sz="1400">
                <a:latin typeface="Arial" charset="0"/>
              </a:rPr>
              <a:t> (</a:t>
            </a:r>
            <a:r>
              <a:rPr lang="en-US" sz="1400" i="1">
                <a:latin typeface="Arial" charset="0"/>
              </a:rPr>
              <a:t>Pp</a:t>
            </a:r>
            <a:r>
              <a:rPr lang="en-US" sz="1400">
                <a:latin typeface="Arial" charset="0"/>
              </a:rPr>
              <a:t>) plant</a:t>
            </a:r>
          </a:p>
        </p:txBody>
      </p:sp>
      <p:sp>
        <p:nvSpPr>
          <p:cNvPr id="30734" name="Text Box 31"/>
          <p:cNvSpPr txBox="1">
            <a:spLocks noChangeArrowheads="1"/>
          </p:cNvSpPr>
          <p:nvPr/>
        </p:nvSpPr>
        <p:spPr bwMode="auto">
          <a:xfrm>
            <a:off x="4906963" y="3927475"/>
            <a:ext cx="10779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Sperm from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</a:t>
            </a:r>
            <a:r>
              <a:rPr lang="en-US" sz="1400">
                <a:latin typeface="Arial" charset="0"/>
              </a:rPr>
              <a:t> (</a:t>
            </a:r>
            <a:r>
              <a:rPr lang="en-US" sz="1400" i="1">
                <a:latin typeface="Arial" charset="0"/>
              </a:rPr>
              <a:t>Pp</a:t>
            </a:r>
            <a:r>
              <a:rPr lang="en-US" sz="1400">
                <a:latin typeface="Arial" charset="0"/>
              </a:rPr>
              <a:t>) plant</a:t>
            </a:r>
          </a:p>
        </p:txBody>
      </p:sp>
      <p:sp>
        <p:nvSpPr>
          <p:cNvPr id="30735" name="Text Box 4"/>
          <p:cNvSpPr txBox="1">
            <a:spLocks noChangeArrowheads="1"/>
          </p:cNvSpPr>
          <p:nvPr/>
        </p:nvSpPr>
        <p:spPr bwMode="auto">
          <a:xfrm>
            <a:off x="4530725" y="3319463"/>
            <a:ext cx="147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US" sz="1400">
                <a:latin typeface="Arial" charset="0"/>
              </a:rPr>
              <a:t>½</a:t>
            </a:r>
          </a:p>
        </p:txBody>
      </p:sp>
      <p:sp>
        <p:nvSpPr>
          <p:cNvPr id="30736" name="Text Box 4"/>
          <p:cNvSpPr txBox="1">
            <a:spLocks noChangeArrowheads="1"/>
          </p:cNvSpPr>
          <p:nvPr/>
        </p:nvSpPr>
        <p:spPr bwMode="auto">
          <a:xfrm>
            <a:off x="5592763" y="3316288"/>
            <a:ext cx="1476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US" sz="1400">
                <a:latin typeface="Arial" charset="0"/>
              </a:rPr>
              <a:t>½</a:t>
            </a:r>
          </a:p>
        </p:txBody>
      </p:sp>
      <p:sp>
        <p:nvSpPr>
          <p:cNvPr id="30737" name="Text Box 31"/>
          <p:cNvSpPr txBox="1">
            <a:spLocks noChangeArrowheads="1"/>
          </p:cNvSpPr>
          <p:nvPr/>
        </p:nvSpPr>
        <p:spPr bwMode="auto">
          <a:xfrm>
            <a:off x="4667250" y="2844800"/>
            <a:ext cx="12747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Purple flowers</a:t>
            </a:r>
          </a:p>
          <a:p>
            <a:pPr algn="ctr">
              <a:lnSpc>
                <a:spcPct val="95000"/>
              </a:lnSpc>
            </a:pPr>
            <a:r>
              <a:rPr lang="en-US" sz="1400" i="1">
                <a:latin typeface="Arial" charset="0"/>
              </a:rPr>
              <a:t> Pp</a:t>
            </a:r>
            <a:endParaRPr lang="en-US" sz="1400">
              <a:latin typeface="Arial" charset="0"/>
            </a:endParaRPr>
          </a:p>
        </p:txBody>
      </p:sp>
      <p:sp>
        <p:nvSpPr>
          <p:cNvPr id="30738" name="Text Box 31"/>
          <p:cNvSpPr txBox="1">
            <a:spLocks noChangeArrowheads="1"/>
          </p:cNvSpPr>
          <p:nvPr/>
        </p:nvSpPr>
        <p:spPr bwMode="auto">
          <a:xfrm>
            <a:off x="4630738" y="13906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39" name="Text Box 31"/>
          <p:cNvSpPr txBox="1">
            <a:spLocks noChangeArrowheads="1"/>
          </p:cNvSpPr>
          <p:nvPr/>
        </p:nvSpPr>
        <p:spPr bwMode="auto">
          <a:xfrm>
            <a:off x="4787900" y="33845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>
            <a:off x="6007100" y="13652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1" name="Text Box 31"/>
          <p:cNvSpPr txBox="1">
            <a:spLocks noChangeArrowheads="1"/>
          </p:cNvSpPr>
          <p:nvPr/>
        </p:nvSpPr>
        <p:spPr bwMode="auto">
          <a:xfrm>
            <a:off x="5864225" y="3360738"/>
            <a:ext cx="1397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2" name="Text Box 31"/>
          <p:cNvSpPr txBox="1">
            <a:spLocks noChangeArrowheads="1"/>
          </p:cNvSpPr>
          <p:nvPr/>
        </p:nvSpPr>
        <p:spPr bwMode="auto">
          <a:xfrm>
            <a:off x="4994275" y="4451350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3" name="Text Box 31"/>
          <p:cNvSpPr txBox="1">
            <a:spLocks noChangeArrowheads="1"/>
          </p:cNvSpPr>
          <p:nvPr/>
        </p:nvSpPr>
        <p:spPr bwMode="auto">
          <a:xfrm>
            <a:off x="5602288" y="4435475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4" name="Text Box 31"/>
          <p:cNvSpPr txBox="1">
            <a:spLocks noChangeArrowheads="1"/>
          </p:cNvSpPr>
          <p:nvPr/>
        </p:nvSpPr>
        <p:spPr bwMode="auto">
          <a:xfrm>
            <a:off x="4470400" y="4986338"/>
            <a:ext cx="1397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5" name="Text Box 31"/>
          <p:cNvSpPr txBox="1">
            <a:spLocks noChangeArrowheads="1"/>
          </p:cNvSpPr>
          <p:nvPr/>
        </p:nvSpPr>
        <p:spPr bwMode="auto">
          <a:xfrm>
            <a:off x="4478338" y="5610225"/>
            <a:ext cx="139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30746" name="Text Box 31"/>
          <p:cNvSpPr txBox="1">
            <a:spLocks noChangeArrowheads="1"/>
          </p:cNvSpPr>
          <p:nvPr/>
        </p:nvSpPr>
        <p:spPr bwMode="auto">
          <a:xfrm>
            <a:off x="4919663" y="5186363"/>
            <a:ext cx="2540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30747" name="Text Box 31"/>
          <p:cNvSpPr txBox="1">
            <a:spLocks noChangeArrowheads="1"/>
          </p:cNvSpPr>
          <p:nvPr/>
        </p:nvSpPr>
        <p:spPr bwMode="auto">
          <a:xfrm>
            <a:off x="5584825" y="5797550"/>
            <a:ext cx="228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5576888" y="5181600"/>
            <a:ext cx="25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30749" name="Text Box 31"/>
          <p:cNvSpPr txBox="1">
            <a:spLocks noChangeArrowheads="1"/>
          </p:cNvSpPr>
          <p:nvPr/>
        </p:nvSpPr>
        <p:spPr bwMode="auto">
          <a:xfrm>
            <a:off x="4926013" y="5802313"/>
            <a:ext cx="228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i="1">
                <a:latin typeface="Arial" charset="0"/>
              </a:rPr>
              <a:t>Pp</a:t>
            </a:r>
            <a:endParaRPr lang="en-US" sz="1400">
              <a:latin typeface="Arial" charset="0"/>
            </a:endParaRPr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>
            <a:off x="4737100" y="6283325"/>
            <a:ext cx="136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287963" y="6284913"/>
            <a:ext cx="2079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3" descr="11_06PhenotypeVGenotype-U"/>
          <p:cNvPicPr>
            <a:picLocks noChangeAspect="1" noChangeArrowheads="1"/>
          </p:cNvPicPr>
          <p:nvPr/>
        </p:nvPicPr>
        <p:blipFill>
          <a:blip r:embed="rId3" cstate="print"/>
          <a:srcRect b="2339"/>
          <a:stretch>
            <a:fillRect/>
          </a:stretch>
        </p:blipFill>
        <p:spPr bwMode="auto">
          <a:xfrm>
            <a:off x="855663" y="136525"/>
            <a:ext cx="7432675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31"/>
          <p:cNvSpPr txBox="1">
            <a:spLocks noChangeArrowheads="1"/>
          </p:cNvSpPr>
          <p:nvPr/>
        </p:nvSpPr>
        <p:spPr bwMode="auto">
          <a:xfrm>
            <a:off x="1995488" y="153988"/>
            <a:ext cx="1293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Phenotype</a:t>
            </a:r>
          </a:p>
        </p:txBody>
      </p:sp>
      <p:sp>
        <p:nvSpPr>
          <p:cNvPr id="32773" name="Text Box 31"/>
          <p:cNvSpPr txBox="1">
            <a:spLocks noChangeArrowheads="1"/>
          </p:cNvSpPr>
          <p:nvPr/>
        </p:nvSpPr>
        <p:spPr bwMode="auto">
          <a:xfrm>
            <a:off x="901700" y="5318125"/>
            <a:ext cx="168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1</a:t>
            </a:r>
          </a:p>
        </p:txBody>
      </p:sp>
      <p:sp>
        <p:nvSpPr>
          <p:cNvPr id="32774" name="Text Box 31"/>
          <p:cNvSpPr txBox="1">
            <a:spLocks noChangeArrowheads="1"/>
          </p:cNvSpPr>
          <p:nvPr/>
        </p:nvSpPr>
        <p:spPr bwMode="auto">
          <a:xfrm>
            <a:off x="6045200" y="158750"/>
            <a:ext cx="1196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Genotype</a:t>
            </a:r>
          </a:p>
        </p:txBody>
      </p:sp>
      <p:sp>
        <p:nvSpPr>
          <p:cNvPr id="32775" name="Text Box 31"/>
          <p:cNvSpPr txBox="1">
            <a:spLocks noChangeArrowheads="1"/>
          </p:cNvSpPr>
          <p:nvPr/>
        </p:nvSpPr>
        <p:spPr bwMode="auto">
          <a:xfrm>
            <a:off x="2216150" y="1028700"/>
            <a:ext cx="8048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Purple</a:t>
            </a:r>
          </a:p>
        </p:txBody>
      </p:sp>
      <p:sp>
        <p:nvSpPr>
          <p:cNvPr id="32776" name="Text Box 31"/>
          <p:cNvSpPr txBox="1">
            <a:spLocks noChangeArrowheads="1"/>
          </p:cNvSpPr>
          <p:nvPr/>
        </p:nvSpPr>
        <p:spPr bwMode="auto">
          <a:xfrm>
            <a:off x="2212975" y="2489200"/>
            <a:ext cx="8048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Purple</a:t>
            </a:r>
          </a:p>
        </p:txBody>
      </p:sp>
      <p:sp>
        <p:nvSpPr>
          <p:cNvPr id="32777" name="Text Box 31"/>
          <p:cNvSpPr txBox="1">
            <a:spLocks noChangeArrowheads="1"/>
          </p:cNvSpPr>
          <p:nvPr/>
        </p:nvSpPr>
        <p:spPr bwMode="auto">
          <a:xfrm>
            <a:off x="2217738" y="3765550"/>
            <a:ext cx="8048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Purple</a:t>
            </a:r>
          </a:p>
        </p:txBody>
      </p:sp>
      <p:sp>
        <p:nvSpPr>
          <p:cNvPr id="32778" name="Text Box 31"/>
          <p:cNvSpPr txBox="1">
            <a:spLocks noChangeArrowheads="1"/>
          </p:cNvSpPr>
          <p:nvPr/>
        </p:nvSpPr>
        <p:spPr bwMode="auto">
          <a:xfrm>
            <a:off x="2270125" y="5303838"/>
            <a:ext cx="727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White</a:t>
            </a:r>
          </a:p>
        </p:txBody>
      </p:sp>
      <p:sp>
        <p:nvSpPr>
          <p:cNvPr id="32779" name="Text Box 31"/>
          <p:cNvSpPr txBox="1">
            <a:spLocks noChangeArrowheads="1"/>
          </p:cNvSpPr>
          <p:nvPr/>
        </p:nvSpPr>
        <p:spPr bwMode="auto">
          <a:xfrm>
            <a:off x="2084388" y="6310313"/>
            <a:ext cx="10207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Ratio 3:1</a:t>
            </a:r>
          </a:p>
        </p:txBody>
      </p:sp>
      <p:sp>
        <p:nvSpPr>
          <p:cNvPr id="32780" name="Text Box 31"/>
          <p:cNvSpPr txBox="1">
            <a:spLocks noChangeArrowheads="1"/>
          </p:cNvSpPr>
          <p:nvPr/>
        </p:nvSpPr>
        <p:spPr bwMode="auto">
          <a:xfrm>
            <a:off x="5794375" y="949325"/>
            <a:ext cx="1695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900" i="1">
                <a:latin typeface="Arial" charset="0"/>
              </a:rPr>
              <a:t>PP</a:t>
            </a:r>
            <a:r>
              <a:rPr lang="en-US" sz="19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900">
                <a:latin typeface="Arial" charset="0"/>
              </a:rPr>
              <a:t>(homozygous)</a:t>
            </a:r>
            <a:endParaRPr lang="en-US" sz="1900" i="1">
              <a:latin typeface="Arial" charset="0"/>
            </a:endParaRPr>
          </a:p>
        </p:txBody>
      </p:sp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5751513" y="2420938"/>
            <a:ext cx="1763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900" i="1">
                <a:latin typeface="Arial" charset="0"/>
              </a:rPr>
              <a:t>Pp</a:t>
            </a:r>
            <a:r>
              <a:rPr lang="en-US" sz="19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900">
                <a:latin typeface="Arial" charset="0"/>
              </a:rPr>
              <a:t>(heterozygous)</a:t>
            </a:r>
            <a:endParaRPr lang="en-US" sz="1900" i="1">
              <a:latin typeface="Arial" charset="0"/>
            </a:endParaRPr>
          </a:p>
        </p:txBody>
      </p:sp>
      <p:sp>
        <p:nvSpPr>
          <p:cNvPr id="32782" name="Text Box 31"/>
          <p:cNvSpPr txBox="1">
            <a:spLocks noChangeArrowheads="1"/>
          </p:cNvSpPr>
          <p:nvPr/>
        </p:nvSpPr>
        <p:spPr bwMode="auto">
          <a:xfrm>
            <a:off x="5757863" y="3687763"/>
            <a:ext cx="1763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900" i="1">
                <a:latin typeface="Arial" charset="0"/>
              </a:rPr>
              <a:t>Pp</a:t>
            </a:r>
            <a:r>
              <a:rPr lang="en-US" sz="19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900">
                <a:latin typeface="Arial" charset="0"/>
              </a:rPr>
              <a:t>(heterozygous)</a:t>
            </a:r>
            <a:endParaRPr lang="en-US" sz="1900" i="1">
              <a:latin typeface="Arial" charset="0"/>
            </a:endParaRPr>
          </a:p>
        </p:txBody>
      </p:sp>
      <p:sp>
        <p:nvSpPr>
          <p:cNvPr id="32783" name="Text Box 31"/>
          <p:cNvSpPr txBox="1">
            <a:spLocks noChangeArrowheads="1"/>
          </p:cNvSpPr>
          <p:nvPr/>
        </p:nvSpPr>
        <p:spPr bwMode="auto">
          <a:xfrm>
            <a:off x="5789613" y="5187950"/>
            <a:ext cx="1695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900" i="1">
                <a:latin typeface="Arial" charset="0"/>
              </a:rPr>
              <a:t>pp</a:t>
            </a:r>
            <a:r>
              <a:rPr lang="en-US" sz="19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900">
                <a:latin typeface="Arial" charset="0"/>
              </a:rPr>
              <a:t>(homozygous)</a:t>
            </a:r>
            <a:endParaRPr lang="en-US" sz="1900" i="1">
              <a:latin typeface="Arial" charset="0"/>
            </a:endParaRPr>
          </a:p>
        </p:txBody>
      </p:sp>
      <p:sp>
        <p:nvSpPr>
          <p:cNvPr id="32784" name="Text Box 31"/>
          <p:cNvSpPr txBox="1">
            <a:spLocks noChangeArrowheads="1"/>
          </p:cNvSpPr>
          <p:nvPr/>
        </p:nvSpPr>
        <p:spPr bwMode="auto">
          <a:xfrm>
            <a:off x="6016625" y="6305550"/>
            <a:ext cx="12557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Ratio 1:2:1</a:t>
            </a:r>
          </a:p>
        </p:txBody>
      </p:sp>
      <p:sp>
        <p:nvSpPr>
          <p:cNvPr id="32785" name="Text Box 31"/>
          <p:cNvSpPr txBox="1">
            <a:spLocks noChangeArrowheads="1"/>
          </p:cNvSpPr>
          <p:nvPr/>
        </p:nvSpPr>
        <p:spPr bwMode="auto">
          <a:xfrm>
            <a:off x="8132763" y="3205163"/>
            <a:ext cx="1682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2</a:t>
            </a:r>
          </a:p>
        </p:txBody>
      </p:sp>
      <p:sp>
        <p:nvSpPr>
          <p:cNvPr id="32786" name="Text Box 31"/>
          <p:cNvSpPr txBox="1">
            <a:spLocks noChangeArrowheads="1"/>
          </p:cNvSpPr>
          <p:nvPr/>
        </p:nvSpPr>
        <p:spPr bwMode="auto">
          <a:xfrm>
            <a:off x="903288" y="2476500"/>
            <a:ext cx="168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3</a:t>
            </a:r>
          </a:p>
        </p:txBody>
      </p:sp>
      <p:sp>
        <p:nvSpPr>
          <p:cNvPr id="32787" name="Text Box 31"/>
          <p:cNvSpPr txBox="1">
            <a:spLocks noChangeArrowheads="1"/>
          </p:cNvSpPr>
          <p:nvPr/>
        </p:nvSpPr>
        <p:spPr bwMode="auto">
          <a:xfrm>
            <a:off x="8134350" y="5340350"/>
            <a:ext cx="168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1</a:t>
            </a:r>
          </a:p>
        </p:txBody>
      </p:sp>
      <p:sp>
        <p:nvSpPr>
          <p:cNvPr id="32788" name="Text Box 31"/>
          <p:cNvSpPr txBox="1">
            <a:spLocks noChangeArrowheads="1"/>
          </p:cNvSpPr>
          <p:nvPr/>
        </p:nvSpPr>
        <p:spPr bwMode="auto">
          <a:xfrm>
            <a:off x="8135938" y="1041400"/>
            <a:ext cx="168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900">
                <a:latin typeface="Arial" charset="0"/>
              </a:rPr>
              <a:t>1</a:t>
            </a:r>
          </a:p>
        </p:txBody>
      </p:sp>
      <p:sp>
        <p:nvSpPr>
          <p:cNvPr id="32789" name="AutoShape 58"/>
          <p:cNvSpPr>
            <a:spLocks/>
          </p:cNvSpPr>
          <p:nvPr/>
        </p:nvSpPr>
        <p:spPr bwMode="auto">
          <a:xfrm>
            <a:off x="7862888" y="1987550"/>
            <a:ext cx="246062" cy="2727325"/>
          </a:xfrm>
          <a:prstGeom prst="rightBrace">
            <a:avLst>
              <a:gd name="adj1" fmla="val 343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AutoShape 59"/>
          <p:cNvSpPr>
            <a:spLocks/>
          </p:cNvSpPr>
          <p:nvPr/>
        </p:nvSpPr>
        <p:spPr bwMode="auto">
          <a:xfrm>
            <a:off x="7862888" y="555625"/>
            <a:ext cx="244475" cy="1308100"/>
          </a:xfrm>
          <a:prstGeom prst="rightBrace">
            <a:avLst>
              <a:gd name="adj1" fmla="val 324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AutoShape 60"/>
          <p:cNvSpPr>
            <a:spLocks/>
          </p:cNvSpPr>
          <p:nvPr/>
        </p:nvSpPr>
        <p:spPr bwMode="auto">
          <a:xfrm>
            <a:off x="7862888" y="4837113"/>
            <a:ext cx="246062" cy="1308100"/>
          </a:xfrm>
          <a:prstGeom prst="rightBrace">
            <a:avLst>
              <a:gd name="adj1" fmla="val 322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AutoShape 61"/>
          <p:cNvSpPr>
            <a:spLocks/>
          </p:cNvSpPr>
          <p:nvPr/>
        </p:nvSpPr>
        <p:spPr bwMode="auto">
          <a:xfrm flipH="1">
            <a:off x="1077913" y="523875"/>
            <a:ext cx="236537" cy="4165600"/>
          </a:xfrm>
          <a:prstGeom prst="rightBrace">
            <a:avLst>
              <a:gd name="adj1" fmla="val 4891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AutoShape 62"/>
          <p:cNvSpPr>
            <a:spLocks/>
          </p:cNvSpPr>
          <p:nvPr/>
        </p:nvSpPr>
        <p:spPr bwMode="auto">
          <a:xfrm flipH="1">
            <a:off x="1073150" y="4806950"/>
            <a:ext cx="246063" cy="1308100"/>
          </a:xfrm>
          <a:prstGeom prst="rightBrace">
            <a:avLst>
              <a:gd name="adj1" fmla="val 322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CA" smtClean="0"/>
              <a:t>What is the study of Genetics?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00250"/>
            <a:ext cx="7772400" cy="4114800"/>
          </a:xfrm>
        </p:spPr>
        <p:txBody>
          <a:bodyPr/>
          <a:lstStyle/>
          <a:p>
            <a:pPr eaLnBrk="1" hangingPunct="1"/>
            <a:r>
              <a:rPr lang="en-CA" smtClean="0"/>
              <a:t>Science of heredity or the passing on of traits from one generation to the next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en-CA" smtClean="0"/>
          </a:p>
          <a:p>
            <a:pPr eaLnBrk="1" hangingPunct="1"/>
            <a:r>
              <a:rPr lang="en-CA" smtClean="0"/>
              <a:t>Study of genes and their transmission to new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36912"/>
            <a:ext cx="7772400" cy="1143000"/>
          </a:xfrm>
        </p:spPr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tell </a:t>
            </a:r>
            <a:r>
              <a:rPr lang="fr-FR" dirty="0" err="1" smtClean="0"/>
              <a:t>whether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displaying</a:t>
            </a:r>
            <a:r>
              <a:rPr lang="fr-FR" dirty="0" smtClean="0"/>
              <a:t> a dominant </a:t>
            </a:r>
            <a:r>
              <a:rPr lang="fr-FR" dirty="0" err="1" smtClean="0"/>
              <a:t>phenotype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homozygous</a:t>
            </a:r>
            <a:r>
              <a:rPr lang="fr-FR" dirty="0" smtClean="0"/>
              <a:t> or </a:t>
            </a:r>
            <a:r>
              <a:rPr lang="fr-FR" dirty="0" err="1" smtClean="0"/>
              <a:t>heterozygous</a:t>
            </a:r>
            <a:r>
              <a:rPr lang="fr-FR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3" descr="11_07TestCross-U"/>
          <p:cNvPicPr>
            <a:picLocks noChangeAspect="1" noChangeArrowheads="1"/>
          </p:cNvPicPr>
          <p:nvPr/>
        </p:nvPicPr>
        <p:blipFill>
          <a:blip r:embed="rId3" cstate="print"/>
          <a:srcRect b="2386"/>
          <a:stretch>
            <a:fillRect/>
          </a:stretch>
        </p:blipFill>
        <p:spPr bwMode="auto">
          <a:xfrm>
            <a:off x="1028700" y="136525"/>
            <a:ext cx="7085013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1"/>
          <p:cNvSpPr txBox="1">
            <a:spLocks noChangeArrowheads="1"/>
          </p:cNvSpPr>
          <p:nvPr/>
        </p:nvSpPr>
        <p:spPr bwMode="auto">
          <a:xfrm>
            <a:off x="1084263" y="155575"/>
            <a:ext cx="10493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AA1016"/>
                </a:solidFill>
                <a:latin typeface="Arial" charset="0"/>
              </a:rPr>
              <a:t>Technique</a:t>
            </a:r>
          </a:p>
        </p:txBody>
      </p:sp>
      <p:sp>
        <p:nvSpPr>
          <p:cNvPr id="34821" name="Text Box 31"/>
          <p:cNvSpPr txBox="1">
            <a:spLocks noChangeArrowheads="1"/>
          </p:cNvSpPr>
          <p:nvPr/>
        </p:nvSpPr>
        <p:spPr bwMode="auto">
          <a:xfrm>
            <a:off x="2105025" y="1965325"/>
            <a:ext cx="12207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>
                <a:latin typeface="Arial" charset="0"/>
              </a:rPr>
              <a:t>Predictions</a:t>
            </a:r>
          </a:p>
        </p:txBody>
      </p:sp>
      <p:sp>
        <p:nvSpPr>
          <p:cNvPr id="34822" name="Text Box 31"/>
          <p:cNvSpPr txBox="1">
            <a:spLocks noChangeArrowheads="1"/>
          </p:cNvSpPr>
          <p:nvPr/>
        </p:nvSpPr>
        <p:spPr bwMode="auto">
          <a:xfrm>
            <a:off x="3152775" y="958850"/>
            <a:ext cx="2190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700">
                <a:latin typeface="Arial" charset="0"/>
              </a:rPr>
              <a:t>Dominant phenotype,</a:t>
            </a:r>
          </a:p>
          <a:p>
            <a:pPr algn="ctr">
              <a:lnSpc>
                <a:spcPct val="95000"/>
              </a:lnSpc>
            </a:pPr>
            <a:r>
              <a:rPr lang="en-US" sz="1700">
                <a:latin typeface="Arial" charset="0"/>
              </a:rPr>
              <a:t>unknown genotype:</a:t>
            </a:r>
          </a:p>
          <a:p>
            <a:pPr algn="ctr"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r>
              <a:rPr lang="en-US" sz="1700">
                <a:latin typeface="Arial" charset="0"/>
              </a:rPr>
              <a:t> or </a:t>
            </a:r>
            <a:r>
              <a:rPr lang="en-US" sz="1700" i="1">
                <a:latin typeface="Arial" charset="0"/>
              </a:rPr>
              <a:t>Pp</a:t>
            </a:r>
            <a:r>
              <a:rPr lang="en-US" sz="1700">
                <a:latin typeface="Arial" charset="0"/>
              </a:rPr>
              <a:t>?</a:t>
            </a:r>
          </a:p>
        </p:txBody>
      </p:sp>
      <p:sp>
        <p:nvSpPr>
          <p:cNvPr id="34823" name="Text Box 31"/>
          <p:cNvSpPr txBox="1">
            <a:spLocks noChangeArrowheads="1"/>
          </p:cNvSpPr>
          <p:nvPr/>
        </p:nvSpPr>
        <p:spPr bwMode="auto">
          <a:xfrm>
            <a:off x="2462213" y="4170363"/>
            <a:ext cx="558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Eggs</a:t>
            </a:r>
          </a:p>
        </p:txBody>
      </p:sp>
      <p:sp>
        <p:nvSpPr>
          <p:cNvPr id="34824" name="Text Box 31"/>
          <p:cNvSpPr txBox="1">
            <a:spLocks noChangeArrowheads="1"/>
          </p:cNvSpPr>
          <p:nvPr/>
        </p:nvSpPr>
        <p:spPr bwMode="auto">
          <a:xfrm>
            <a:off x="3900488" y="2806700"/>
            <a:ext cx="693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Sperm</a:t>
            </a:r>
          </a:p>
        </p:txBody>
      </p:sp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5735638" y="5962650"/>
            <a:ext cx="2362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700">
                <a:latin typeface="Arial" charset="0"/>
              </a:rPr>
              <a:t>½ offspring purple and</a:t>
            </a:r>
          </a:p>
          <a:p>
            <a:pPr algn="ctr"/>
            <a:r>
              <a:rPr lang="en-US" sz="1700">
                <a:latin typeface="Arial" charset="0"/>
              </a:rPr>
              <a:t>½ offspring white</a:t>
            </a:r>
          </a:p>
        </p:txBody>
      </p:sp>
      <p:sp>
        <p:nvSpPr>
          <p:cNvPr id="34826" name="Text Box 31"/>
          <p:cNvSpPr txBox="1">
            <a:spLocks noChangeArrowheads="1"/>
          </p:cNvSpPr>
          <p:nvPr/>
        </p:nvSpPr>
        <p:spPr bwMode="auto">
          <a:xfrm>
            <a:off x="5702300" y="958850"/>
            <a:ext cx="2279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700">
                <a:latin typeface="Arial" charset="0"/>
              </a:rPr>
              <a:t>Recessive phenotype,</a:t>
            </a:r>
          </a:p>
          <a:p>
            <a:pPr algn="ctr">
              <a:lnSpc>
                <a:spcPct val="95000"/>
              </a:lnSpc>
            </a:pPr>
            <a:r>
              <a:rPr lang="en-US" sz="1700">
                <a:latin typeface="Arial" charset="0"/>
              </a:rPr>
              <a:t>known genotype:</a:t>
            </a:r>
          </a:p>
          <a:p>
            <a:pPr algn="ctr"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27" name="Text Box 31"/>
          <p:cNvSpPr txBox="1">
            <a:spLocks noChangeArrowheads="1"/>
          </p:cNvSpPr>
          <p:nvPr/>
        </p:nvSpPr>
        <p:spPr bwMode="auto">
          <a:xfrm>
            <a:off x="3340100" y="2263775"/>
            <a:ext cx="18145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If purple-flowered</a:t>
            </a:r>
          </a:p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parent is</a:t>
            </a:r>
            <a:r>
              <a:rPr lang="en-US" sz="1700" i="1">
                <a:latin typeface="Arial" charset="0"/>
              </a:rPr>
              <a:t> PP</a:t>
            </a:r>
            <a:endParaRPr lang="en-US" sz="1700">
              <a:latin typeface="Arial" charset="0"/>
            </a:endParaRPr>
          </a:p>
        </p:txBody>
      </p:sp>
      <p:sp>
        <p:nvSpPr>
          <p:cNvPr id="34828" name="Text Box 31"/>
          <p:cNvSpPr txBox="1">
            <a:spLocks noChangeArrowheads="1"/>
          </p:cNvSpPr>
          <p:nvPr/>
        </p:nvSpPr>
        <p:spPr bwMode="auto">
          <a:xfrm>
            <a:off x="6219825" y="2263775"/>
            <a:ext cx="18049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If purple-flowered</a:t>
            </a:r>
          </a:p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parent is</a:t>
            </a:r>
            <a:r>
              <a:rPr lang="en-US" sz="1700" i="1">
                <a:latin typeface="Arial" charset="0"/>
              </a:rPr>
              <a:t> Pp</a:t>
            </a:r>
            <a:endParaRPr lang="en-US" sz="1700">
              <a:latin typeface="Arial" charset="0"/>
            </a:endParaRPr>
          </a:p>
        </p:txBody>
      </p: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5362575" y="4170363"/>
            <a:ext cx="558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Eggs</a:t>
            </a:r>
          </a:p>
        </p:txBody>
      </p:sp>
      <p:sp>
        <p:nvSpPr>
          <p:cNvPr id="34830" name="Text Box 31"/>
          <p:cNvSpPr txBox="1">
            <a:spLocks noChangeArrowheads="1"/>
          </p:cNvSpPr>
          <p:nvPr/>
        </p:nvSpPr>
        <p:spPr bwMode="auto">
          <a:xfrm>
            <a:off x="6772275" y="2806700"/>
            <a:ext cx="6937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Sperm</a:t>
            </a:r>
          </a:p>
        </p:txBody>
      </p:sp>
      <p:sp>
        <p:nvSpPr>
          <p:cNvPr id="34831" name="Text Box 4"/>
          <p:cNvSpPr txBox="1">
            <a:spLocks noChangeArrowheads="1"/>
          </p:cNvSpPr>
          <p:nvPr/>
        </p:nvSpPr>
        <p:spPr bwMode="auto">
          <a:xfrm>
            <a:off x="2559050" y="5949950"/>
            <a:ext cx="206692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1700">
                <a:latin typeface="Arial" charset="0"/>
              </a:rPr>
              <a:t>All offspring purple</a:t>
            </a:r>
          </a:p>
        </p:txBody>
      </p:sp>
      <p:sp>
        <p:nvSpPr>
          <p:cNvPr id="34832" name="Text Box 31"/>
          <p:cNvSpPr txBox="1">
            <a:spLocks noChangeArrowheads="1"/>
          </p:cNvSpPr>
          <p:nvPr/>
        </p:nvSpPr>
        <p:spPr bwMode="auto">
          <a:xfrm>
            <a:off x="1068388" y="5424488"/>
            <a:ext cx="7731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AA1016"/>
                </a:solidFill>
                <a:latin typeface="Arial" charset="0"/>
              </a:rPr>
              <a:t>Results</a:t>
            </a:r>
          </a:p>
        </p:txBody>
      </p:sp>
      <p:sp>
        <p:nvSpPr>
          <p:cNvPr id="34833" name="Text Box 31"/>
          <p:cNvSpPr txBox="1">
            <a:spLocks noChangeArrowheads="1"/>
          </p:cNvSpPr>
          <p:nvPr/>
        </p:nvSpPr>
        <p:spPr bwMode="auto">
          <a:xfrm>
            <a:off x="5459413" y="2265363"/>
            <a:ext cx="2460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or</a:t>
            </a:r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5021263" y="5602288"/>
            <a:ext cx="2460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>
                <a:latin typeface="Arial" charset="0"/>
              </a:rPr>
              <a:t>or</a:t>
            </a:r>
          </a:p>
        </p:txBody>
      </p:sp>
      <p:sp>
        <p:nvSpPr>
          <p:cNvPr id="34835" name="Text Box 31"/>
          <p:cNvSpPr txBox="1">
            <a:spLocks noChangeArrowheads="1"/>
          </p:cNvSpPr>
          <p:nvPr/>
        </p:nvSpPr>
        <p:spPr bwMode="auto">
          <a:xfrm>
            <a:off x="6697663" y="3117850"/>
            <a:ext cx="1889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36" name="Text Box 31"/>
          <p:cNvSpPr txBox="1">
            <a:spLocks noChangeArrowheads="1"/>
          </p:cNvSpPr>
          <p:nvPr/>
        </p:nvSpPr>
        <p:spPr bwMode="auto">
          <a:xfrm>
            <a:off x="7415213" y="3121025"/>
            <a:ext cx="1889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37" name="Text Box 31"/>
          <p:cNvSpPr txBox="1">
            <a:spLocks noChangeArrowheads="1"/>
          </p:cNvSpPr>
          <p:nvPr/>
        </p:nvSpPr>
        <p:spPr bwMode="auto">
          <a:xfrm>
            <a:off x="5954713" y="3810000"/>
            <a:ext cx="1889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38" name="Text Box 31"/>
          <p:cNvSpPr txBox="1">
            <a:spLocks noChangeArrowheads="1"/>
          </p:cNvSpPr>
          <p:nvPr/>
        </p:nvSpPr>
        <p:spPr bwMode="auto">
          <a:xfrm>
            <a:off x="5959475" y="4595813"/>
            <a:ext cx="1889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39" name="Text Box 31"/>
          <p:cNvSpPr txBox="1">
            <a:spLocks noChangeArrowheads="1"/>
          </p:cNvSpPr>
          <p:nvPr/>
        </p:nvSpPr>
        <p:spPr bwMode="auto">
          <a:xfrm>
            <a:off x="6642100" y="4062413"/>
            <a:ext cx="342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40" name="Text Box 31"/>
          <p:cNvSpPr txBox="1">
            <a:spLocks noChangeArrowheads="1"/>
          </p:cNvSpPr>
          <p:nvPr/>
        </p:nvSpPr>
        <p:spPr bwMode="auto">
          <a:xfrm>
            <a:off x="7410450" y="4840288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41" name="Text Box 31"/>
          <p:cNvSpPr txBox="1">
            <a:spLocks noChangeArrowheads="1"/>
          </p:cNvSpPr>
          <p:nvPr/>
        </p:nvSpPr>
        <p:spPr bwMode="auto">
          <a:xfrm>
            <a:off x="7445375" y="4052888"/>
            <a:ext cx="342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6596063" y="4840288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43" name="Text Box 31"/>
          <p:cNvSpPr txBox="1">
            <a:spLocks noChangeArrowheads="1"/>
          </p:cNvSpPr>
          <p:nvPr/>
        </p:nvSpPr>
        <p:spPr bwMode="auto">
          <a:xfrm>
            <a:off x="3813175" y="3117850"/>
            <a:ext cx="1889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44" name="Text Box 31"/>
          <p:cNvSpPr txBox="1">
            <a:spLocks noChangeArrowheads="1"/>
          </p:cNvSpPr>
          <p:nvPr/>
        </p:nvSpPr>
        <p:spPr bwMode="auto">
          <a:xfrm>
            <a:off x="4506913" y="3121025"/>
            <a:ext cx="1889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3036888" y="3810000"/>
            <a:ext cx="1889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46" name="Text Box 31"/>
          <p:cNvSpPr txBox="1">
            <a:spLocks noChangeArrowheads="1"/>
          </p:cNvSpPr>
          <p:nvPr/>
        </p:nvSpPr>
        <p:spPr bwMode="auto">
          <a:xfrm>
            <a:off x="3041650" y="4543425"/>
            <a:ext cx="1889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</a:t>
            </a:r>
            <a:endParaRPr lang="en-US" sz="1700">
              <a:latin typeface="Arial" charset="0"/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3724275" y="4062413"/>
            <a:ext cx="342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48" name="Text Box 31"/>
          <p:cNvSpPr txBox="1">
            <a:spLocks noChangeArrowheads="1"/>
          </p:cNvSpPr>
          <p:nvPr/>
        </p:nvSpPr>
        <p:spPr bwMode="auto">
          <a:xfrm>
            <a:off x="4530725" y="4859338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49" name="Text Box 31"/>
          <p:cNvSpPr txBox="1">
            <a:spLocks noChangeArrowheads="1"/>
          </p:cNvSpPr>
          <p:nvPr/>
        </p:nvSpPr>
        <p:spPr bwMode="auto">
          <a:xfrm>
            <a:off x="4527550" y="4052888"/>
            <a:ext cx="342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4850" name="Text Box 31"/>
          <p:cNvSpPr txBox="1">
            <a:spLocks noChangeArrowheads="1"/>
          </p:cNvSpPr>
          <p:nvPr/>
        </p:nvSpPr>
        <p:spPr bwMode="auto">
          <a:xfrm>
            <a:off x="3671888" y="4846638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700" i="1">
                <a:latin typeface="Arial" charset="0"/>
              </a:rPr>
              <a:t>Pp</a:t>
            </a:r>
            <a:endParaRPr lang="en-US" sz="170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4046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Tempus Sans ITC" pitchFamily="82" charset="0"/>
              </a:rPr>
              <a:t>Test Cross/Back Cross</a:t>
            </a:r>
            <a:endParaRPr lang="en-US" sz="20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  <a:ea typeface="ＭＳ Ｐゴシック" pitchFamily="84" charset="-128"/>
              </a:rPr>
              <a:t>Table 11.1</a:t>
            </a:r>
          </a:p>
        </p:txBody>
      </p:sp>
      <p:pic>
        <p:nvPicPr>
          <p:cNvPr id="79875" name="Picture 3" descr="11_T01_PeaCharacters-L"/>
          <p:cNvPicPr>
            <a:picLocks noChangeAspect="1" noChangeArrowheads="1"/>
          </p:cNvPicPr>
          <p:nvPr/>
        </p:nvPicPr>
        <p:blipFill>
          <a:blip r:embed="rId3" cstate="print"/>
          <a:srcRect b="2386"/>
          <a:stretch>
            <a:fillRect/>
          </a:stretch>
        </p:blipFill>
        <p:spPr bwMode="auto">
          <a:xfrm>
            <a:off x="2528888" y="136525"/>
            <a:ext cx="4084637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First Conclusions</a:t>
            </a:r>
            <a:endParaRPr lang="en-CA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/>
              <a:t>Biological inheritance is determined by « factors » that are passed from one generation to the next.  Today we call these factors « Genes »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fr-FR" sz="28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Each of the 7 traits Mendel studied were governed by only one gene and each gene had 2 possible variations.  The different variations for each gene are called « alleles »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smtClean="0"/>
              <a:t>Example:  The height gene for pea plants has two variants</a:t>
            </a:r>
          </a:p>
          <a:p>
            <a:pPr lvl="4" eaLnBrk="1" hangingPunct="1">
              <a:lnSpc>
                <a:spcPct val="90000"/>
              </a:lnSpc>
            </a:pPr>
            <a:r>
              <a:rPr lang="fr-FR" sz="1800" smtClean="0"/>
              <a:t>Tall and Dwarf alleles</a:t>
            </a:r>
            <a:endParaRPr lang="en-CA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First 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fr-FR" smtClean="0"/>
              <a:t>Mendel came up with 3 basic principles/laws based on his results:</a:t>
            </a:r>
          </a:p>
          <a:p>
            <a:pPr marL="609600" indent="-609600" eaLnBrk="1" hangingPunct="1">
              <a:lnSpc>
                <a:spcPct val="40000"/>
              </a:lnSpc>
              <a:buFontTx/>
              <a:buNone/>
            </a:pPr>
            <a:endParaRPr lang="fr-FR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fr-FR" smtClean="0"/>
              <a:t>The Principle of DOMINANCE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fr-FR" smtClean="0"/>
              <a:t>The Law of SEGREGATION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fr-FR" smtClean="0"/>
              <a:t>The Principle of INDEPENDENT ASSORTMENT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Principle of Dominance</a:t>
            </a:r>
            <a:endParaRPr lang="en-C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Principle of Dominance – states that some alleles are dominant and others are recessive.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fr-FR" smtClean="0"/>
          </a:p>
          <a:p>
            <a:pPr lvl="2" eaLnBrk="1" hangingPunct="1"/>
            <a:r>
              <a:rPr lang="fr-FR" smtClean="0"/>
              <a:t>Tall allele – dominant</a:t>
            </a:r>
          </a:p>
          <a:p>
            <a:pPr lvl="2" eaLnBrk="1" hangingPunct="1">
              <a:lnSpc>
                <a:spcPct val="0"/>
              </a:lnSpc>
              <a:buFontTx/>
              <a:buNone/>
            </a:pPr>
            <a:endParaRPr lang="fr-FR" smtClean="0"/>
          </a:p>
          <a:p>
            <a:pPr lvl="2" eaLnBrk="1" hangingPunct="1"/>
            <a:r>
              <a:rPr lang="fr-FR" smtClean="0"/>
              <a:t>Dwarf allele - recessive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Principle of Dominance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CC3300"/>
                </a:solidFill>
              </a:rPr>
              <a:t>Dominant Alleles</a:t>
            </a:r>
            <a:r>
              <a:rPr lang="fr-FR" sz="2800" smtClean="0"/>
              <a:t> – if the offspring receives a dominant allele they will express the dominant trait even if it receives one dominant allele and one recessive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fr-FR" sz="2800" smtClean="0"/>
          </a:p>
          <a:p>
            <a:pPr eaLnBrk="1" hangingPunct="1"/>
            <a:r>
              <a:rPr lang="fr-FR" smtClean="0">
                <a:solidFill>
                  <a:srgbClr val="CC3300"/>
                </a:solidFill>
              </a:rPr>
              <a:t>Recessive Alleles</a:t>
            </a:r>
            <a:r>
              <a:rPr lang="fr-FR" sz="2800" smtClean="0"/>
              <a:t> – an offspring can only express the recessive trait in the absence of a dominant allele.  That is it must receive a recessive allele fromboth its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The Law of Segregation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fr-FR" smtClean="0"/>
              <a:t>An individual contains factors (genes) in pairs.  These paired factors (alleles) segregate from one another and are distributed into different sex cells.  Each parent can only contribute one member of a pair of factors (alleles) to their offspring (sex cells/gametes/germ cell).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Applying the Law of Segregation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Monohybrid Cross </a:t>
            </a:r>
          </a:p>
          <a:p>
            <a:pPr lvl="2" eaLnBrk="1" hangingPunct="1"/>
            <a:r>
              <a:rPr lang="fr-FR" smtClean="0"/>
              <a:t>Mono – one trait</a:t>
            </a:r>
          </a:p>
          <a:p>
            <a:pPr lvl="2" eaLnBrk="1" hangingPunct="1"/>
            <a:r>
              <a:rPr lang="fr-FR" smtClean="0"/>
              <a:t>Hybrid – not pure (offspring of parents differing in one trait)</a:t>
            </a:r>
          </a:p>
          <a:p>
            <a:pPr lvl="2" eaLnBrk="1" hangingPunct="1"/>
            <a:endParaRPr lang="fr-FR" smtClean="0"/>
          </a:p>
          <a:p>
            <a:pPr eaLnBrk="1" hangingPunct="1"/>
            <a:r>
              <a:rPr lang="fr-FR" smtClean="0"/>
              <a:t>Problem : A plant grown from </a:t>
            </a:r>
            <a:r>
              <a:rPr lang="fr-FR" smtClean="0">
                <a:solidFill>
                  <a:srgbClr val="CC3300"/>
                </a:solidFill>
              </a:rPr>
              <a:t>heterozygous</a:t>
            </a:r>
            <a:r>
              <a:rPr lang="fr-FR" smtClean="0"/>
              <a:t> round seeds is crossed with a plant grown from wrinkled seeds.</a:t>
            </a:r>
          </a:p>
          <a:p>
            <a:pPr lvl="2" eaLnBrk="1" hangingPunct="1"/>
            <a:endParaRPr lang="fr-FR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81000"/>
            <a:ext cx="7772400" cy="5715000"/>
          </a:xfrm>
        </p:spPr>
        <p:txBody>
          <a:bodyPr/>
          <a:lstStyle/>
          <a:p>
            <a:pPr eaLnBrk="1" hangingPunct="1"/>
            <a:r>
              <a:rPr lang="fr-FR" smtClean="0"/>
              <a:t>P (parents) have the </a:t>
            </a:r>
            <a:r>
              <a:rPr lang="fr-FR" i="1" smtClean="0">
                <a:solidFill>
                  <a:srgbClr val="CC3300"/>
                </a:solidFill>
              </a:rPr>
              <a:t>Phenotypes</a:t>
            </a:r>
            <a:r>
              <a:rPr lang="fr-FR" smtClean="0"/>
              <a:t>    </a:t>
            </a:r>
          </a:p>
          <a:p>
            <a:pPr eaLnBrk="1" hangingPunct="1">
              <a:buFontTx/>
              <a:buNone/>
            </a:pPr>
            <a:r>
              <a:rPr lang="fr-FR" smtClean="0">
                <a:solidFill>
                  <a:srgbClr val="CC3300"/>
                </a:solidFill>
              </a:rPr>
              <a:t>		round seed X wrinkled seeds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fr-FR" smtClean="0">
              <a:solidFill>
                <a:srgbClr val="CC3300"/>
              </a:solidFill>
            </a:endParaRPr>
          </a:p>
          <a:p>
            <a:pPr eaLnBrk="1" hangingPunct="1"/>
            <a:r>
              <a:rPr lang="fr-FR" smtClean="0"/>
              <a:t>The trait for round seeds is dominant over the trait for wrinkled seeds.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fr-FR" smtClean="0"/>
          </a:p>
          <a:p>
            <a:pPr eaLnBrk="1" hangingPunct="1"/>
            <a:r>
              <a:rPr lang="fr-FR" smtClean="0"/>
              <a:t>Let </a:t>
            </a:r>
            <a:r>
              <a:rPr lang="fr-FR" smtClean="0">
                <a:solidFill>
                  <a:srgbClr val="CC3300"/>
                </a:solidFill>
              </a:rPr>
              <a:t>R</a:t>
            </a:r>
            <a:r>
              <a:rPr lang="fr-FR" smtClean="0"/>
              <a:t> = trait for round seeds</a:t>
            </a:r>
          </a:p>
          <a:p>
            <a:pPr eaLnBrk="1" hangingPunct="1"/>
            <a:r>
              <a:rPr lang="fr-FR" smtClean="0"/>
              <a:t>Let </a:t>
            </a:r>
            <a:r>
              <a:rPr lang="fr-FR" smtClean="0">
                <a:solidFill>
                  <a:srgbClr val="CC3300"/>
                </a:solidFill>
              </a:rPr>
              <a:t>r</a:t>
            </a:r>
            <a:r>
              <a:rPr lang="fr-FR" smtClean="0"/>
              <a:t> = trait for wrinkled seeds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fr-FR" smtClean="0"/>
          </a:p>
          <a:p>
            <a:pPr eaLnBrk="1" hangingPunct="1"/>
            <a:r>
              <a:rPr lang="fr-FR" i="1" smtClean="0">
                <a:solidFill>
                  <a:srgbClr val="CC3300"/>
                </a:solidFill>
              </a:rPr>
              <a:t>Genotypes</a:t>
            </a:r>
            <a:r>
              <a:rPr lang="fr-FR" smtClean="0"/>
              <a:t> of P are </a:t>
            </a:r>
            <a:r>
              <a:rPr lang="fr-FR" smtClean="0">
                <a:solidFill>
                  <a:srgbClr val="CC3300"/>
                </a:solidFill>
              </a:rPr>
              <a:t>Rr</a:t>
            </a:r>
            <a:r>
              <a:rPr lang="fr-FR" smtClean="0"/>
              <a:t> x </a:t>
            </a:r>
            <a:r>
              <a:rPr lang="fr-FR" smtClean="0">
                <a:solidFill>
                  <a:srgbClr val="CC3300"/>
                </a:solidFill>
              </a:rPr>
              <a:t>rr   </a:t>
            </a:r>
            <a:r>
              <a:rPr lang="fr-FR" smtClean="0"/>
              <a:t>Why?</a:t>
            </a:r>
            <a:endParaRPr lang="en-CA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Gregor Mendel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Student in early 1800’s who studied math and science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Tended the gardens in a monastery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Worked with pea plants to </a:t>
            </a:r>
            <a:endParaRPr lang="fr-FR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mtClean="0"/>
              <a:t>    </a:t>
            </a:r>
            <a:r>
              <a:rPr lang="en-CA" smtClean="0"/>
              <a:t>study how traits are passed </a:t>
            </a:r>
            <a:endParaRPr lang="fr-FR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mtClean="0"/>
              <a:t>    </a:t>
            </a:r>
            <a:r>
              <a:rPr lang="en-CA" smtClean="0"/>
              <a:t>down from one generation </a:t>
            </a:r>
            <a:endParaRPr lang="fr-FR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mtClean="0"/>
              <a:t>    </a:t>
            </a:r>
            <a:r>
              <a:rPr lang="en-CA" smtClean="0"/>
              <a:t>to the next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298825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600">
                <a:latin typeface="Arial" charset="0"/>
              </a:rPr>
              <a:t>1</a:t>
            </a:r>
            <a:r>
              <a:rPr lang="fr-FR" sz="1100"/>
              <a:t> </a:t>
            </a:r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075" y="3843338"/>
            <a:ext cx="257492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  <p:bldP spid="410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772400" cy="4114800"/>
          </a:xfrm>
        </p:spPr>
        <p:txBody>
          <a:bodyPr/>
          <a:lstStyle/>
          <a:p>
            <a:pPr eaLnBrk="1" hangingPunct="1"/>
            <a:r>
              <a:rPr lang="fr-FR" smtClean="0"/>
              <a:t>The gametes (pollen or eggs) produced by the P plants are:</a:t>
            </a:r>
          </a:p>
          <a:p>
            <a:pPr eaLnBrk="1" hangingPunct="1"/>
            <a:endParaRPr lang="fr-FR" smtClean="0"/>
          </a:p>
          <a:p>
            <a:pPr eaLnBrk="1" hangingPunct="1">
              <a:buFontTx/>
              <a:buNone/>
            </a:pPr>
            <a:r>
              <a:rPr lang="fr-FR" smtClean="0"/>
              <a:t>			Rr			rr</a:t>
            </a:r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r>
              <a:rPr lang="fr-FR" smtClean="0"/>
              <a:t>		     </a:t>
            </a:r>
            <a:r>
              <a:rPr lang="fr-FR" smtClean="0">
                <a:solidFill>
                  <a:srgbClr val="CC3300"/>
                </a:solidFill>
              </a:rPr>
              <a:t>R</a:t>
            </a:r>
            <a:r>
              <a:rPr lang="fr-FR" smtClean="0"/>
              <a:t>  or  </a:t>
            </a:r>
            <a:r>
              <a:rPr lang="fr-FR" smtClean="0">
                <a:solidFill>
                  <a:srgbClr val="CC3300"/>
                </a:solidFill>
              </a:rPr>
              <a:t>r</a:t>
            </a:r>
            <a:r>
              <a:rPr lang="fr-FR" smtClean="0"/>
              <a:t>		      </a:t>
            </a:r>
            <a:r>
              <a:rPr lang="fr-FR" smtClean="0">
                <a:solidFill>
                  <a:srgbClr val="CC3300"/>
                </a:solidFill>
              </a:rPr>
              <a:t>r</a:t>
            </a:r>
            <a:r>
              <a:rPr lang="fr-FR" smtClean="0"/>
              <a:t>  or  </a:t>
            </a:r>
            <a:r>
              <a:rPr lang="fr-FR" smtClean="0">
                <a:solidFill>
                  <a:srgbClr val="CC3300"/>
                </a:solidFill>
              </a:rPr>
              <a:t>r</a:t>
            </a:r>
            <a:endParaRPr lang="en-CA" smtClean="0">
              <a:solidFill>
                <a:srgbClr val="CC3300"/>
              </a:solidFill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H="1">
            <a:off x="3000375" y="3929063"/>
            <a:ext cx="304800" cy="6858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3714750" y="4000500"/>
            <a:ext cx="304800" cy="6858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H="1">
            <a:off x="5857875" y="3929063"/>
            <a:ext cx="228600" cy="7620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357938" y="4000500"/>
            <a:ext cx="381000" cy="6858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Punnnett Square</a:t>
            </a:r>
            <a:endParaRPr lang="en-CA" smtClean="0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7210425" y="5467350"/>
            <a:ext cx="1498600" cy="1120775"/>
          </a:xfrm>
          <a:prstGeom prst="rect">
            <a:avLst/>
          </a:prstGeom>
          <a:gradFill rotWithShape="0">
            <a:gsLst>
              <a:gs pos="0">
                <a:srgbClr val="F0D50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fr-FR" sz="3600" b="1">
                <a:latin typeface="Tempus Sans ITC" pitchFamily="82" charset="0"/>
              </a:rPr>
              <a:t>rr</a:t>
            </a:r>
            <a:endParaRPr lang="en-GB" sz="3600" b="1">
              <a:latin typeface="Tempus Sans ITC" pitchFamily="82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042025" y="5467350"/>
            <a:ext cx="1168400" cy="1120775"/>
          </a:xfrm>
          <a:prstGeom prst="rect">
            <a:avLst/>
          </a:prstGeom>
          <a:gradFill rotWithShape="0">
            <a:gsLst>
              <a:gs pos="0">
                <a:srgbClr val="F0D50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fr-FR" sz="3600" b="1">
                <a:latin typeface="Tempus Sans ITC" pitchFamily="82" charset="0"/>
              </a:rPr>
              <a:t>Rr</a:t>
            </a:r>
            <a:endParaRPr lang="en-GB" sz="3600" b="1">
              <a:latin typeface="Tempus Sans ITC" pitchFamily="82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518025" y="5467350"/>
            <a:ext cx="1524000" cy="11207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GB" sz="3600" b="1">
                <a:latin typeface="Tempus Sans ITC" pitchFamily="82" charset="0"/>
              </a:rPr>
              <a:t>r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7210425" y="4346575"/>
            <a:ext cx="1498600" cy="1120775"/>
          </a:xfrm>
          <a:prstGeom prst="rect">
            <a:avLst/>
          </a:prstGeom>
          <a:gradFill rotWithShape="0">
            <a:gsLst>
              <a:gs pos="0">
                <a:srgbClr val="F0D50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fr-FR" sz="3600" b="1">
                <a:latin typeface="Tempus Sans ITC" pitchFamily="82" charset="0"/>
              </a:rPr>
              <a:t>rr</a:t>
            </a:r>
            <a:endParaRPr lang="en-GB" sz="3600" b="1">
              <a:latin typeface="Tempus Sans ITC" pitchFamily="82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042025" y="4346575"/>
            <a:ext cx="1168400" cy="1120775"/>
          </a:xfrm>
          <a:prstGeom prst="rect">
            <a:avLst/>
          </a:prstGeom>
          <a:gradFill rotWithShape="0">
            <a:gsLst>
              <a:gs pos="0">
                <a:srgbClr val="F0D50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fr-FR" sz="3600" b="1">
                <a:latin typeface="Tempus Sans ITC" pitchFamily="82" charset="0"/>
              </a:rPr>
              <a:t>Rr</a:t>
            </a:r>
            <a:endParaRPr lang="en-GB" sz="3600" b="1">
              <a:latin typeface="Tempus Sans ITC" pitchFamily="82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518025" y="4346575"/>
            <a:ext cx="1524000" cy="11207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fr-FR" sz="3600" b="1">
                <a:latin typeface="Tempus Sans ITC" pitchFamily="82" charset="0"/>
              </a:rPr>
              <a:t>r</a:t>
            </a:r>
            <a:endParaRPr lang="en-GB" sz="3600" b="1">
              <a:latin typeface="Tempus Sans ITC" pitchFamily="82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7210425" y="3048000"/>
            <a:ext cx="1498600" cy="12985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GB" sz="3600" b="1">
                <a:latin typeface="Tempus Sans ITC" pitchFamily="82" charset="0"/>
              </a:rPr>
              <a:t>r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042025" y="3048000"/>
            <a:ext cx="1168400" cy="12985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fr-FR" sz="3600" b="1">
                <a:latin typeface="Tempus Sans ITC" pitchFamily="82" charset="0"/>
              </a:rPr>
              <a:t>R</a:t>
            </a:r>
            <a:endParaRPr lang="en-GB" sz="3600" b="1">
              <a:latin typeface="Tempus Sans ITC" pitchFamily="82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518025" y="3048000"/>
            <a:ext cx="1524000" cy="1298575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sz="2800" b="1">
                <a:solidFill>
                  <a:srgbClr val="003399"/>
                </a:solidFill>
                <a:latin typeface="Tempus Sans ITC" pitchFamily="82" charset="0"/>
              </a:rPr>
              <a:t>      </a:t>
            </a:r>
            <a:r>
              <a:rPr lang="fr-FR" sz="3200" b="1">
                <a:latin typeface="Tempus Sans ITC" pitchFamily="82" charset="0"/>
              </a:rPr>
              <a:t>Rr</a:t>
            </a:r>
            <a:r>
              <a:rPr lang="fr-FR" sz="3200" b="1">
                <a:latin typeface="Tempus Sans ITC" pitchFamily="82" charset="0"/>
                <a:ea typeface="Arial Unicode MS" pitchFamily="34" charset="-128"/>
                <a:cs typeface="Arial Unicode MS" pitchFamily="34" charset="-128"/>
              </a:rPr>
              <a:t>♁</a:t>
            </a:r>
          </a:p>
          <a:p>
            <a:pPr>
              <a:spcBef>
                <a:spcPct val="20000"/>
              </a:spcBef>
              <a:defRPr/>
            </a:pPr>
            <a:r>
              <a:rPr lang="fr-FR" sz="3200" b="1">
                <a:latin typeface="Tempus Sans ITC" pitchFamily="82" charset="0"/>
                <a:ea typeface="Arial Unicode MS" pitchFamily="34" charset="-128"/>
                <a:cs typeface="Arial Unicode MS" pitchFamily="34" charset="-128"/>
              </a:rPr>
              <a:t>♂</a:t>
            </a:r>
            <a:r>
              <a:rPr lang="fr-FR" sz="3200" b="1">
                <a:latin typeface="Tempus Sans ITC" pitchFamily="82" charset="0"/>
              </a:rPr>
              <a:t> rr</a:t>
            </a:r>
            <a:endParaRPr lang="en-GB" sz="3200" b="1">
              <a:latin typeface="Tempus Sans ITC" pitchFamily="82" charset="0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518025" y="2974975"/>
            <a:ext cx="419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4518025" y="42973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518025" y="5419725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4518025" y="6510338"/>
            <a:ext cx="419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4443413" y="3048000"/>
            <a:ext cx="0" cy="3540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5992813" y="3048000"/>
            <a:ext cx="0" cy="35401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7162800" y="3048000"/>
            <a:ext cx="0" cy="35401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8631238" y="3048000"/>
            <a:ext cx="0" cy="3540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4518025" y="3048000"/>
            <a:ext cx="13716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6270625" y="3276600"/>
            <a:ext cx="6858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7642225" y="3276600"/>
            <a:ext cx="6858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4822825" y="46482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4822825" y="57912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5669" name="Freeform 58"/>
          <p:cNvSpPr>
            <a:spLocks/>
          </p:cNvSpPr>
          <p:nvPr/>
        </p:nvSpPr>
        <p:spPr bwMode="auto">
          <a:xfrm>
            <a:off x="2971800" y="4757738"/>
            <a:ext cx="1855788" cy="417512"/>
          </a:xfrm>
          <a:custGeom>
            <a:avLst/>
            <a:gdLst>
              <a:gd name="T0" fmla="*/ 1855788 w 1169"/>
              <a:gd name="T1" fmla="*/ 141287 h 263"/>
              <a:gd name="T2" fmla="*/ 1700213 w 1169"/>
              <a:gd name="T3" fmla="*/ 128587 h 263"/>
              <a:gd name="T4" fmla="*/ 1455738 w 1169"/>
              <a:gd name="T5" fmla="*/ 309562 h 263"/>
              <a:gd name="T6" fmla="*/ 1030288 w 1169"/>
              <a:gd name="T7" fmla="*/ 180975 h 263"/>
              <a:gd name="T8" fmla="*/ 798513 w 1169"/>
              <a:gd name="T9" fmla="*/ 0 h 263"/>
              <a:gd name="T10" fmla="*/ 619125 w 1169"/>
              <a:gd name="T11" fmla="*/ 90487 h 263"/>
              <a:gd name="T12" fmla="*/ 438150 w 1169"/>
              <a:gd name="T13" fmla="*/ 231775 h 263"/>
              <a:gd name="T14" fmla="*/ 349250 w 1169"/>
              <a:gd name="T15" fmla="*/ 219075 h 263"/>
              <a:gd name="T16" fmla="*/ 271463 w 1169"/>
              <a:gd name="T17" fmla="*/ 193675 h 263"/>
              <a:gd name="T18" fmla="*/ 219075 w 1169"/>
              <a:gd name="T19" fmla="*/ 141287 h 263"/>
              <a:gd name="T20" fmla="*/ 142875 w 1169"/>
              <a:gd name="T21" fmla="*/ 90487 h 263"/>
              <a:gd name="T22" fmla="*/ 52388 w 1169"/>
              <a:gd name="T23" fmla="*/ 180975 h 263"/>
              <a:gd name="T24" fmla="*/ 26988 w 1169"/>
              <a:gd name="T25" fmla="*/ 219075 h 263"/>
              <a:gd name="T26" fmla="*/ 0 w 1169"/>
              <a:gd name="T27" fmla="*/ 244475 h 2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69"/>
              <a:gd name="T43" fmla="*/ 0 h 263"/>
              <a:gd name="T44" fmla="*/ 1169 w 1169"/>
              <a:gd name="T45" fmla="*/ 263 h 2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69" h="263">
                <a:moveTo>
                  <a:pt x="1169" y="89"/>
                </a:moveTo>
                <a:cubicBezTo>
                  <a:pt x="1127" y="79"/>
                  <a:pt x="1115" y="72"/>
                  <a:pt x="1071" y="81"/>
                </a:cubicBezTo>
                <a:cubicBezTo>
                  <a:pt x="1017" y="136"/>
                  <a:pt x="994" y="180"/>
                  <a:pt x="917" y="195"/>
                </a:cubicBezTo>
                <a:cubicBezTo>
                  <a:pt x="815" y="263"/>
                  <a:pt x="707" y="196"/>
                  <a:pt x="649" y="114"/>
                </a:cubicBezTo>
                <a:cubicBezTo>
                  <a:pt x="622" y="29"/>
                  <a:pt x="580" y="15"/>
                  <a:pt x="503" y="0"/>
                </a:cubicBezTo>
                <a:cubicBezTo>
                  <a:pt x="457" y="9"/>
                  <a:pt x="429" y="31"/>
                  <a:pt x="390" y="57"/>
                </a:cubicBezTo>
                <a:cubicBezTo>
                  <a:pt x="334" y="94"/>
                  <a:pt x="348" y="129"/>
                  <a:pt x="276" y="146"/>
                </a:cubicBezTo>
                <a:cubicBezTo>
                  <a:pt x="257" y="143"/>
                  <a:pt x="238" y="142"/>
                  <a:pt x="220" y="138"/>
                </a:cubicBezTo>
                <a:cubicBezTo>
                  <a:pt x="203" y="134"/>
                  <a:pt x="171" y="122"/>
                  <a:pt x="171" y="122"/>
                </a:cubicBezTo>
                <a:cubicBezTo>
                  <a:pt x="164" y="114"/>
                  <a:pt x="146" y="95"/>
                  <a:pt x="138" y="89"/>
                </a:cubicBezTo>
                <a:cubicBezTo>
                  <a:pt x="123" y="78"/>
                  <a:pt x="90" y="57"/>
                  <a:pt x="90" y="57"/>
                </a:cubicBezTo>
                <a:cubicBezTo>
                  <a:pt x="65" y="73"/>
                  <a:pt x="51" y="91"/>
                  <a:pt x="33" y="114"/>
                </a:cubicBezTo>
                <a:cubicBezTo>
                  <a:pt x="27" y="122"/>
                  <a:pt x="23" y="131"/>
                  <a:pt x="17" y="138"/>
                </a:cubicBezTo>
                <a:cubicBezTo>
                  <a:pt x="12" y="144"/>
                  <a:pt x="0" y="154"/>
                  <a:pt x="0" y="15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0" name="Freeform 59"/>
          <p:cNvSpPr>
            <a:spLocks/>
          </p:cNvSpPr>
          <p:nvPr/>
        </p:nvSpPr>
        <p:spPr bwMode="auto">
          <a:xfrm>
            <a:off x="2994025" y="5907088"/>
            <a:ext cx="1855788" cy="417512"/>
          </a:xfrm>
          <a:custGeom>
            <a:avLst/>
            <a:gdLst>
              <a:gd name="T0" fmla="*/ 1855788 w 1169"/>
              <a:gd name="T1" fmla="*/ 141287 h 263"/>
              <a:gd name="T2" fmla="*/ 1700213 w 1169"/>
              <a:gd name="T3" fmla="*/ 128587 h 263"/>
              <a:gd name="T4" fmla="*/ 1455738 w 1169"/>
              <a:gd name="T5" fmla="*/ 309562 h 263"/>
              <a:gd name="T6" fmla="*/ 1030288 w 1169"/>
              <a:gd name="T7" fmla="*/ 180975 h 263"/>
              <a:gd name="T8" fmla="*/ 798513 w 1169"/>
              <a:gd name="T9" fmla="*/ 0 h 263"/>
              <a:gd name="T10" fmla="*/ 619125 w 1169"/>
              <a:gd name="T11" fmla="*/ 90487 h 263"/>
              <a:gd name="T12" fmla="*/ 438150 w 1169"/>
              <a:gd name="T13" fmla="*/ 231775 h 263"/>
              <a:gd name="T14" fmla="*/ 349250 w 1169"/>
              <a:gd name="T15" fmla="*/ 219075 h 263"/>
              <a:gd name="T16" fmla="*/ 271463 w 1169"/>
              <a:gd name="T17" fmla="*/ 193675 h 263"/>
              <a:gd name="T18" fmla="*/ 219075 w 1169"/>
              <a:gd name="T19" fmla="*/ 141287 h 263"/>
              <a:gd name="T20" fmla="*/ 142875 w 1169"/>
              <a:gd name="T21" fmla="*/ 90487 h 263"/>
              <a:gd name="T22" fmla="*/ 52388 w 1169"/>
              <a:gd name="T23" fmla="*/ 180975 h 263"/>
              <a:gd name="T24" fmla="*/ 26988 w 1169"/>
              <a:gd name="T25" fmla="*/ 219075 h 263"/>
              <a:gd name="T26" fmla="*/ 0 w 1169"/>
              <a:gd name="T27" fmla="*/ 244475 h 2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69"/>
              <a:gd name="T43" fmla="*/ 0 h 263"/>
              <a:gd name="T44" fmla="*/ 1169 w 1169"/>
              <a:gd name="T45" fmla="*/ 263 h 2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69" h="263">
                <a:moveTo>
                  <a:pt x="1169" y="89"/>
                </a:moveTo>
                <a:cubicBezTo>
                  <a:pt x="1127" y="79"/>
                  <a:pt x="1115" y="72"/>
                  <a:pt x="1071" y="81"/>
                </a:cubicBezTo>
                <a:cubicBezTo>
                  <a:pt x="1017" y="136"/>
                  <a:pt x="994" y="180"/>
                  <a:pt x="917" y="195"/>
                </a:cubicBezTo>
                <a:cubicBezTo>
                  <a:pt x="815" y="263"/>
                  <a:pt x="707" y="196"/>
                  <a:pt x="649" y="114"/>
                </a:cubicBezTo>
                <a:cubicBezTo>
                  <a:pt x="622" y="29"/>
                  <a:pt x="580" y="15"/>
                  <a:pt x="503" y="0"/>
                </a:cubicBezTo>
                <a:cubicBezTo>
                  <a:pt x="457" y="9"/>
                  <a:pt x="429" y="31"/>
                  <a:pt x="390" y="57"/>
                </a:cubicBezTo>
                <a:cubicBezTo>
                  <a:pt x="334" y="94"/>
                  <a:pt x="348" y="129"/>
                  <a:pt x="276" y="146"/>
                </a:cubicBezTo>
                <a:cubicBezTo>
                  <a:pt x="257" y="143"/>
                  <a:pt x="238" y="142"/>
                  <a:pt x="220" y="138"/>
                </a:cubicBezTo>
                <a:cubicBezTo>
                  <a:pt x="203" y="134"/>
                  <a:pt x="171" y="122"/>
                  <a:pt x="171" y="122"/>
                </a:cubicBezTo>
                <a:cubicBezTo>
                  <a:pt x="164" y="114"/>
                  <a:pt x="146" y="95"/>
                  <a:pt x="138" y="89"/>
                </a:cubicBezTo>
                <a:cubicBezTo>
                  <a:pt x="123" y="78"/>
                  <a:pt x="90" y="57"/>
                  <a:pt x="90" y="57"/>
                </a:cubicBezTo>
                <a:cubicBezTo>
                  <a:pt x="65" y="73"/>
                  <a:pt x="51" y="91"/>
                  <a:pt x="33" y="114"/>
                </a:cubicBezTo>
                <a:cubicBezTo>
                  <a:pt x="27" y="122"/>
                  <a:pt x="23" y="131"/>
                  <a:pt x="17" y="138"/>
                </a:cubicBezTo>
                <a:cubicBezTo>
                  <a:pt x="12" y="144"/>
                  <a:pt x="0" y="154"/>
                  <a:pt x="0" y="15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1" name="Text Box 61"/>
          <p:cNvSpPr txBox="1">
            <a:spLocks noChangeArrowheads="1"/>
          </p:cNvSpPr>
          <p:nvPr/>
        </p:nvSpPr>
        <p:spPr bwMode="auto">
          <a:xfrm>
            <a:off x="1600200" y="16764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003399"/>
                </a:solidFill>
                <a:latin typeface="Tempus Sans ITC" pitchFamily="82" charset="0"/>
              </a:rPr>
              <a:t>We use a punnett square to determine the </a:t>
            </a:r>
            <a:r>
              <a:rPr lang="fr-FR" sz="2800" b="1" u="sng">
                <a:solidFill>
                  <a:srgbClr val="003399"/>
                </a:solidFill>
                <a:latin typeface="Tempus Sans ITC" pitchFamily="82" charset="0"/>
              </a:rPr>
              <a:t>possible</a:t>
            </a:r>
            <a:r>
              <a:rPr lang="fr-FR" sz="2800" b="1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2800" b="1">
                <a:solidFill>
                  <a:srgbClr val="CC3300"/>
                </a:solidFill>
                <a:latin typeface="Tempus Sans ITC" pitchFamily="82" charset="0"/>
              </a:rPr>
              <a:t>genotypes</a:t>
            </a:r>
            <a:r>
              <a:rPr lang="fr-FR" sz="2800" b="1">
                <a:solidFill>
                  <a:srgbClr val="003399"/>
                </a:solidFill>
                <a:latin typeface="Tempus Sans ITC" pitchFamily="82" charset="0"/>
              </a:rPr>
              <a:t> of the F</a:t>
            </a:r>
            <a:r>
              <a:rPr lang="fr-FR" sz="2800" b="1" baseline="-25000">
                <a:solidFill>
                  <a:srgbClr val="003399"/>
                </a:solidFill>
                <a:latin typeface="Tempus Sans ITC" pitchFamily="82" charset="0"/>
              </a:rPr>
              <a:t>1</a:t>
            </a:r>
            <a:r>
              <a:rPr lang="fr-FR" sz="2800" b="1">
                <a:solidFill>
                  <a:srgbClr val="003399"/>
                </a:solidFill>
                <a:latin typeface="Tempus Sans ITC" pitchFamily="82" charset="0"/>
              </a:rPr>
              <a:t> generation</a:t>
            </a:r>
            <a:endParaRPr lang="en-CA" sz="2800" b="1">
              <a:solidFill>
                <a:srgbClr val="003399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fr-FR" smtClean="0"/>
              <a:t>What are the possible </a:t>
            </a:r>
            <a:r>
              <a:rPr lang="fr-FR" smtClean="0">
                <a:solidFill>
                  <a:srgbClr val="CC3300"/>
                </a:solidFill>
              </a:rPr>
              <a:t>genotypes</a:t>
            </a:r>
            <a:r>
              <a:rPr lang="fr-FR" smtClean="0"/>
              <a:t> in the F</a:t>
            </a:r>
            <a:r>
              <a:rPr lang="fr-FR" baseline="-25000" smtClean="0"/>
              <a:t>1</a:t>
            </a:r>
            <a:r>
              <a:rPr lang="fr-FR" smtClean="0"/>
              <a:t> generation?</a:t>
            </a:r>
          </a:p>
          <a:p>
            <a:pPr marL="609600" indent="-609600" eaLnBrk="1" hangingPunct="1">
              <a:buFontTx/>
              <a:buAutoNum type="arabicPeriod"/>
            </a:pPr>
            <a:endParaRPr lang="fr-FR" smtClean="0"/>
          </a:p>
          <a:p>
            <a:pPr marL="609600" indent="-609600" eaLnBrk="1" hangingPunct="1">
              <a:buFontTx/>
              <a:buAutoNum type="arabicPeriod"/>
            </a:pPr>
            <a:r>
              <a:rPr lang="fr-FR" smtClean="0"/>
              <a:t>What are the possible </a:t>
            </a:r>
            <a:r>
              <a:rPr lang="fr-FR" smtClean="0">
                <a:solidFill>
                  <a:srgbClr val="CC3300"/>
                </a:solidFill>
              </a:rPr>
              <a:t>phenotypes</a:t>
            </a:r>
            <a:r>
              <a:rPr lang="fr-FR" smtClean="0"/>
              <a:t> in the F</a:t>
            </a:r>
            <a:r>
              <a:rPr lang="fr-FR" baseline="-25000" smtClean="0"/>
              <a:t>1</a:t>
            </a:r>
            <a:r>
              <a:rPr lang="fr-FR" smtClean="0"/>
              <a:t> generation?</a:t>
            </a:r>
            <a:endParaRPr lang="en-CA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The Principle of Independent Assortment</a:t>
            </a:r>
            <a:endParaRPr lang="en-CA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States that the inheritance of alleles for one trait does not affect the inheritance of alleles for another trait UNLESS both genes are located close together on the same chromosome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fr-FR" smtClean="0"/>
              <a:t>This principle means that during meiosis, when sex cells are being formed, the alleles that the parent has for a partiular trait are distributed to the gametes at RANDOM.  It does not depend on which other alleles the gamete will receive.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429000" y="2667000"/>
            <a:ext cx="2057400" cy="1295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143000" y="4495800"/>
            <a:ext cx="10668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fr-FR">
                <a:latin typeface="Tahoma" pitchFamily="34" charset="0"/>
              </a:rPr>
              <a:t> 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3048000" y="4495800"/>
            <a:ext cx="10668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105400" y="4495800"/>
            <a:ext cx="10668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7010400" y="4495800"/>
            <a:ext cx="10668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00496" y="3114676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err="1">
                <a:latin typeface="Tahoma" pitchFamily="34" charset="0"/>
              </a:rPr>
              <a:t>RrYy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357290" y="475775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Tahoma" pitchFamily="34" charset="0"/>
              </a:rPr>
              <a:t>RY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352800" y="4724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latin typeface="Tahoma" pitchFamily="34" charset="0"/>
              </a:rPr>
              <a:t>Ry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334000" y="4724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latin typeface="Tahoma" pitchFamily="34" charset="0"/>
              </a:rPr>
              <a:t>rY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315200" y="480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latin typeface="Tahoma" pitchFamily="34" charset="0"/>
              </a:rPr>
              <a:t>ry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2133600" y="38100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3886200" y="4038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5029200" y="3886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562600" y="3657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endParaRPr lang="en-CA"/>
          </a:p>
        </p:txBody>
      </p:sp>
      <p:sp>
        <p:nvSpPr>
          <p:cNvPr id="36908" name="Text Box 19"/>
          <p:cNvSpPr txBox="1">
            <a:spLocks noChangeArrowheads="1"/>
          </p:cNvSpPr>
          <p:nvPr/>
        </p:nvSpPr>
        <p:spPr bwMode="auto">
          <a:xfrm>
            <a:off x="6553200" y="1981200"/>
            <a:ext cx="2743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7030A0"/>
                </a:solidFill>
                <a:latin typeface="Tahoma" pitchFamily="34" charset="0"/>
              </a:rPr>
              <a:t>R= round </a:t>
            </a:r>
            <a:r>
              <a:rPr lang="fr-FR" sz="1800" b="1" dirty="0" err="1">
                <a:solidFill>
                  <a:srgbClr val="7030A0"/>
                </a:solidFill>
                <a:latin typeface="Tahoma" pitchFamily="34" charset="0"/>
              </a:rPr>
              <a:t>seed</a:t>
            </a:r>
            <a:endParaRPr lang="fr-FR" sz="1800" b="1" dirty="0">
              <a:solidFill>
                <a:srgbClr val="7030A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7030A0"/>
                </a:solidFill>
                <a:latin typeface="Tahoma" pitchFamily="34" charset="0"/>
              </a:rPr>
              <a:t>r = </a:t>
            </a:r>
            <a:r>
              <a:rPr lang="fr-FR" sz="1800" b="1" dirty="0" err="1">
                <a:solidFill>
                  <a:srgbClr val="7030A0"/>
                </a:solidFill>
                <a:latin typeface="Tahoma" pitchFamily="34" charset="0"/>
              </a:rPr>
              <a:t>wrinkled</a:t>
            </a:r>
            <a:r>
              <a:rPr lang="fr-FR" sz="1800" b="1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fr-FR" sz="1800" b="1" dirty="0" err="1">
                <a:solidFill>
                  <a:srgbClr val="7030A0"/>
                </a:solidFill>
                <a:latin typeface="Tahoma" pitchFamily="34" charset="0"/>
              </a:rPr>
              <a:t>seed</a:t>
            </a:r>
            <a:endParaRPr lang="fr-FR" sz="1800" b="1" dirty="0">
              <a:solidFill>
                <a:srgbClr val="7030A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FF0000"/>
                </a:solidFill>
                <a:latin typeface="Tahoma" pitchFamily="34" charset="0"/>
              </a:rPr>
              <a:t>Y = </a:t>
            </a:r>
            <a:r>
              <a:rPr lang="fr-FR" sz="1800" b="1" dirty="0" err="1">
                <a:solidFill>
                  <a:srgbClr val="FF0000"/>
                </a:solidFill>
                <a:latin typeface="Tahoma" pitchFamily="34" charset="0"/>
              </a:rPr>
              <a:t>yellow</a:t>
            </a:r>
            <a:r>
              <a:rPr lang="fr-FR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ahoma" pitchFamily="34" charset="0"/>
              </a:rPr>
              <a:t>seed</a:t>
            </a:r>
            <a:endParaRPr lang="fr-FR" sz="18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FF0000"/>
                </a:solidFill>
                <a:latin typeface="Tahoma" pitchFamily="34" charset="0"/>
              </a:rPr>
              <a:t>y = green </a:t>
            </a:r>
            <a:r>
              <a:rPr lang="fr-FR" sz="1800" b="1" dirty="0" err="1">
                <a:solidFill>
                  <a:srgbClr val="FF0000"/>
                </a:solidFill>
                <a:latin typeface="Tahoma" pitchFamily="34" charset="0"/>
              </a:rPr>
              <a:t>seed</a:t>
            </a:r>
            <a:endParaRPr lang="fr-FR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909" name="Rectangle 20"/>
          <p:cNvSpPr>
            <a:spLocks noChangeArrowheads="1"/>
          </p:cNvSpPr>
          <p:nvPr/>
        </p:nvSpPr>
        <p:spPr bwMode="auto">
          <a:xfrm>
            <a:off x="1676400" y="533400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During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meiosis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there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are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only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4 types of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gametes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that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can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form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when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err="1">
                <a:solidFill>
                  <a:srgbClr val="003399"/>
                </a:solidFill>
                <a:latin typeface="Tempus Sans ITC" pitchFamily="82" charset="0"/>
              </a:rPr>
              <a:t>considering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 </a:t>
            </a:r>
            <a:r>
              <a:rPr lang="fr-FR" sz="3200" b="1" dirty="0" smtClean="0">
                <a:solidFill>
                  <a:srgbClr val="003399"/>
                </a:solidFill>
                <a:latin typeface="Tempus Sans ITC" pitchFamily="82" charset="0"/>
              </a:rPr>
              <a:t>2 </a:t>
            </a:r>
            <a:r>
              <a:rPr lang="fr-FR" sz="3200" b="1" dirty="0">
                <a:solidFill>
                  <a:srgbClr val="003399"/>
                </a:solidFill>
                <a:latin typeface="Tempus Sans ITC" pitchFamily="82" charset="0"/>
              </a:rPr>
              <a:t>traits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8_16IndependentAssort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925513"/>
            <a:ext cx="9121775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2_02aChromoBasisPGen-U"/>
          <p:cNvPicPr>
            <a:picLocks noChangeAspect="1" noChangeArrowheads="1"/>
          </p:cNvPicPr>
          <p:nvPr/>
        </p:nvPicPr>
        <p:blipFill>
          <a:blip r:embed="rId3" cstate="print"/>
          <a:srcRect b="4326"/>
          <a:stretch>
            <a:fillRect/>
          </a:stretch>
        </p:blipFill>
        <p:spPr bwMode="auto">
          <a:xfrm>
            <a:off x="296863" y="1520825"/>
            <a:ext cx="854868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333375" y="1535113"/>
            <a:ext cx="1757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dirty="0">
                <a:solidFill>
                  <a:srgbClr val="0070C0"/>
                </a:solidFill>
                <a:latin typeface="Arial" charset="0"/>
              </a:rPr>
              <a:t>P Generation</a:t>
            </a: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1292225" y="4881563"/>
            <a:ext cx="1249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>
                <a:latin typeface="Arial" charset="0"/>
              </a:rPr>
              <a:t>Gametes</a:t>
            </a:r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104775" y="2106613"/>
            <a:ext cx="20939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2200">
                <a:latin typeface="Arial" charset="0"/>
              </a:rPr>
              <a:t>Yellow-round</a:t>
            </a:r>
          </a:p>
          <a:p>
            <a:pPr algn="r">
              <a:lnSpc>
                <a:spcPct val="90000"/>
              </a:lnSpc>
            </a:pPr>
            <a:r>
              <a:rPr lang="en-US" sz="2200">
                <a:latin typeface="Arial" charset="0"/>
              </a:rPr>
              <a:t>seeds (</a:t>
            </a:r>
            <a:r>
              <a:rPr lang="en-US" sz="2200" i="1">
                <a:latin typeface="Arial" charset="0"/>
              </a:rPr>
              <a:t>YYRR</a:t>
            </a:r>
            <a:r>
              <a:rPr lang="en-US" sz="2200">
                <a:latin typeface="Arial" charset="0"/>
              </a:rPr>
              <a:t>)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3997325" y="3897313"/>
            <a:ext cx="1109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>
                <a:latin typeface="Arial" charset="0"/>
              </a:rPr>
              <a:t>Meiosis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3736975" y="4430713"/>
            <a:ext cx="171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>
                <a:latin typeface="Arial" charset="0"/>
              </a:rPr>
              <a:t>Fertilization</a:t>
            </a:r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6740525" y="2119313"/>
            <a:ext cx="21574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Green-wrinkled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seeds (</a:t>
            </a:r>
            <a:r>
              <a:rPr lang="en-US" sz="2200" i="1">
                <a:latin typeface="Arial" charset="0"/>
              </a:rPr>
              <a:t>yyrr</a:t>
            </a:r>
            <a:r>
              <a:rPr lang="en-US" sz="2200">
                <a:latin typeface="Arial" charset="0"/>
              </a:rPr>
              <a:t>)</a:t>
            </a:r>
          </a:p>
        </p:txBody>
      </p: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3316288" y="31670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R</a:t>
            </a: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2986088" y="31099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R</a:t>
            </a:r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3113088" y="27416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</a:t>
            </a: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2554288" y="32496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</a:t>
            </a:r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3100388" y="47672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</a:t>
            </a:r>
          </a:p>
        </p:txBody>
      </p:sp>
      <p:sp>
        <p:nvSpPr>
          <p:cNvPr id="18447" name="Text Box 31"/>
          <p:cNvSpPr txBox="1">
            <a:spLocks noChangeArrowheads="1"/>
          </p:cNvSpPr>
          <p:nvPr/>
        </p:nvSpPr>
        <p:spPr bwMode="auto">
          <a:xfrm>
            <a:off x="2770188" y="47736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R</a:t>
            </a:r>
          </a:p>
        </p:txBody>
      </p:sp>
      <p:sp>
        <p:nvSpPr>
          <p:cNvPr id="18448" name="Text Box 31"/>
          <p:cNvSpPr txBox="1">
            <a:spLocks noChangeArrowheads="1"/>
          </p:cNvSpPr>
          <p:nvPr/>
        </p:nvSpPr>
        <p:spPr bwMode="auto">
          <a:xfrm>
            <a:off x="6224588" y="46910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r</a:t>
            </a:r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5754688" y="47355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</a:t>
            </a:r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5710238" y="32940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</a:t>
            </a:r>
          </a:p>
        </p:txBody>
      </p:sp>
      <p:sp>
        <p:nvSpPr>
          <p:cNvPr id="18451" name="Text Box 31"/>
          <p:cNvSpPr txBox="1">
            <a:spLocks noChangeArrowheads="1"/>
          </p:cNvSpPr>
          <p:nvPr/>
        </p:nvSpPr>
        <p:spPr bwMode="auto">
          <a:xfrm>
            <a:off x="6161088" y="270351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5989638" y="28495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r</a:t>
            </a:r>
          </a:p>
        </p:txBody>
      </p:sp>
      <p:sp>
        <p:nvSpPr>
          <p:cNvPr id="18453" name="Text Box 31"/>
          <p:cNvSpPr txBox="1">
            <a:spLocks noChangeArrowheads="1"/>
          </p:cNvSpPr>
          <p:nvPr/>
        </p:nvSpPr>
        <p:spPr bwMode="auto">
          <a:xfrm>
            <a:off x="6294438" y="3154363"/>
            <a:ext cx="207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2_02bChromoBasisF1Gen-U"/>
          <p:cNvPicPr>
            <a:picLocks noChangeAspect="1" noChangeArrowheads="1"/>
          </p:cNvPicPr>
          <p:nvPr/>
        </p:nvPicPr>
        <p:blipFill>
          <a:blip r:embed="rId3" cstate="print"/>
          <a:srcRect b="2507"/>
          <a:stretch>
            <a:fillRect/>
          </a:stretch>
        </p:blipFill>
        <p:spPr bwMode="auto">
          <a:xfrm>
            <a:off x="296863" y="136525"/>
            <a:ext cx="8548687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384175" y="354013"/>
            <a:ext cx="1376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dirty="0">
                <a:solidFill>
                  <a:srgbClr val="0070C0"/>
                </a:solidFill>
                <a:latin typeface="Arial" charset="0"/>
              </a:rPr>
              <a:t>F</a:t>
            </a:r>
            <a:r>
              <a:rPr lang="en-US" sz="2200" baseline="-25000" dirty="0">
                <a:solidFill>
                  <a:srgbClr val="0070C0"/>
                </a:solidFill>
                <a:latin typeface="Arial" charset="0"/>
              </a:rPr>
              <a:t>1</a:t>
            </a:r>
            <a:r>
              <a:rPr lang="en-US" sz="2200" dirty="0">
                <a:solidFill>
                  <a:srgbClr val="0070C0"/>
                </a:solidFill>
                <a:latin typeface="Arial" charset="0"/>
              </a:rPr>
              <a:t> Generation</a:t>
            </a:r>
          </a:p>
        </p:txBody>
      </p:sp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460375" y="1344613"/>
            <a:ext cx="20367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LAW OF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SEGREGATION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The two alleles for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each gene separate.</a:t>
            </a: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6162675" y="233363"/>
            <a:ext cx="27670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All F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plants produce</a:t>
            </a:r>
          </a:p>
          <a:p>
            <a:r>
              <a:rPr lang="en-US" sz="1600">
                <a:latin typeface="Arial" charset="0"/>
              </a:rPr>
              <a:t>yellow-round seeds (</a:t>
            </a:r>
            <a:r>
              <a:rPr lang="en-US" sz="1600" i="1">
                <a:latin typeface="Arial" charset="0"/>
              </a:rPr>
              <a:t>YyRr</a:t>
            </a:r>
            <a:r>
              <a:rPr lang="en-US" sz="1600">
                <a:latin typeface="Arial" charset="0"/>
              </a:rPr>
              <a:t>).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6378575" y="1217613"/>
            <a:ext cx="24431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LAW OF INDEPENDENT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ASSORTMENT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Alleles of genes on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nonhomologous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chromosomes assort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independently.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4098925" y="1274763"/>
            <a:ext cx="828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Meiosis</a:t>
            </a:r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3876675" y="1814513"/>
            <a:ext cx="1173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Arial" charset="0"/>
              </a:rPr>
              <a:t>Metaphase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</a:t>
            </a:r>
            <a:endParaRPr lang="en-US" sz="1600">
              <a:latin typeface="Arial" charset="0"/>
            </a:endParaRPr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3851275" y="3287713"/>
            <a:ext cx="12239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>
                <a:latin typeface="Arial" charset="0"/>
              </a:rPr>
              <a:t>Anaphase </a:t>
            </a:r>
            <a:r>
              <a:rPr lang="en-US" sz="1600"/>
              <a:t>I</a:t>
            </a:r>
            <a:endParaRPr lang="en-US" sz="1600">
              <a:latin typeface="Arial" charset="0"/>
            </a:endParaRPr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3889375" y="4125913"/>
            <a:ext cx="11858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Arial" charset="0"/>
              </a:rPr>
              <a:t>Metaphase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II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6799263" y="57816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7650163" y="57943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980238" y="6197600"/>
            <a:ext cx="246062" cy="258763"/>
            <a:chOff x="4397" y="3904"/>
            <a:chExt cx="155" cy="163"/>
          </a:xfrm>
        </p:grpSpPr>
        <p:sp>
          <p:nvSpPr>
            <p:cNvPr id="20573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0574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4</a:t>
              </a:r>
            </a:p>
          </p:txBody>
        </p:sp>
        <p:sp>
          <p:nvSpPr>
            <p:cNvPr id="20575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200">
                  <a:latin typeface="Arial" charset="0"/>
                  <a:sym typeface="Symbol" pitchFamily="84" charset="2"/>
                </a:rPr>
                <a:t>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7329488" y="6218238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yR</a:t>
            </a:r>
          </a:p>
        </p:txBody>
      </p:sp>
      <p:sp>
        <p:nvSpPr>
          <p:cNvPr id="20495" name="AutoShape 19"/>
          <p:cNvSpPr>
            <a:spLocks/>
          </p:cNvSpPr>
          <p:nvPr/>
        </p:nvSpPr>
        <p:spPr bwMode="auto">
          <a:xfrm rot="5400000">
            <a:off x="7180263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20"/>
          <p:cNvSpPr>
            <a:spLocks noChangeArrowheads="1"/>
          </p:cNvSpPr>
          <p:nvPr/>
        </p:nvSpPr>
        <p:spPr bwMode="auto">
          <a:xfrm>
            <a:off x="7273925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AutoShape 21"/>
          <p:cNvSpPr>
            <a:spLocks/>
          </p:cNvSpPr>
          <p:nvPr/>
        </p:nvSpPr>
        <p:spPr bwMode="auto">
          <a:xfrm rot="5400000">
            <a:off x="5308600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utoShape 22"/>
          <p:cNvSpPr>
            <a:spLocks/>
          </p:cNvSpPr>
          <p:nvPr/>
        </p:nvSpPr>
        <p:spPr bwMode="auto">
          <a:xfrm rot="5400000">
            <a:off x="3462338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utoShape 23"/>
          <p:cNvSpPr>
            <a:spLocks/>
          </p:cNvSpPr>
          <p:nvPr/>
        </p:nvSpPr>
        <p:spPr bwMode="auto">
          <a:xfrm rot="5400000">
            <a:off x="1604963" y="532288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13338" y="6197600"/>
            <a:ext cx="246062" cy="258763"/>
            <a:chOff x="4397" y="3904"/>
            <a:chExt cx="155" cy="163"/>
          </a:xfrm>
        </p:grpSpPr>
        <p:sp>
          <p:nvSpPr>
            <p:cNvPr id="20570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0571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4</a:t>
              </a:r>
            </a:p>
          </p:txBody>
        </p:sp>
        <p:sp>
          <p:nvSpPr>
            <p:cNvPr id="20572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200">
                  <a:latin typeface="Arial" charset="0"/>
                  <a:sym typeface="Symbol" pitchFamily="84" charset="2"/>
                </a:rPr>
                <a:t></a:t>
              </a:r>
              <a:endParaRPr lang="en-US" sz="2200">
                <a:latin typeface="Arial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41675" y="6197600"/>
            <a:ext cx="246063" cy="258763"/>
            <a:chOff x="4397" y="3904"/>
            <a:chExt cx="155" cy="163"/>
          </a:xfrm>
        </p:grpSpPr>
        <p:sp>
          <p:nvSpPr>
            <p:cNvPr id="20567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0568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4</a:t>
              </a:r>
            </a:p>
          </p:txBody>
        </p:sp>
        <p:sp>
          <p:nvSpPr>
            <p:cNvPr id="20569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200">
                  <a:latin typeface="Arial" charset="0"/>
                  <a:sym typeface="Symbol" pitchFamily="84" charset="2"/>
                </a:rPr>
                <a:t></a:t>
              </a:r>
              <a:endParaRPr lang="en-US" sz="2200">
                <a:latin typeface="Arial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377950" y="6197600"/>
            <a:ext cx="246063" cy="258763"/>
            <a:chOff x="4397" y="3904"/>
            <a:chExt cx="155" cy="163"/>
          </a:xfrm>
        </p:grpSpPr>
        <p:sp>
          <p:nvSpPr>
            <p:cNvPr id="20564" name="Text Box 31"/>
            <p:cNvSpPr txBox="1">
              <a:spLocks noChangeArrowheads="1"/>
            </p:cNvSpPr>
            <p:nvPr/>
          </p:nvSpPr>
          <p:spPr bwMode="auto">
            <a:xfrm>
              <a:off x="4397" y="3915"/>
              <a:ext cx="4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0565" name="Text Box 31"/>
            <p:cNvSpPr txBox="1">
              <a:spLocks noChangeArrowheads="1"/>
            </p:cNvSpPr>
            <p:nvPr/>
          </p:nvSpPr>
          <p:spPr bwMode="auto">
            <a:xfrm>
              <a:off x="4488" y="3963"/>
              <a:ext cx="6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200">
                  <a:latin typeface="Arial" charset="0"/>
                </a:rPr>
                <a:t>4</a:t>
              </a:r>
            </a:p>
          </p:txBody>
        </p:sp>
        <p:sp>
          <p:nvSpPr>
            <p:cNvPr id="20566" name="Text Box 31"/>
            <p:cNvSpPr txBox="1">
              <a:spLocks noChangeArrowheads="1"/>
            </p:cNvSpPr>
            <p:nvPr/>
          </p:nvSpPr>
          <p:spPr bwMode="auto">
            <a:xfrm>
              <a:off x="4443" y="3904"/>
              <a:ext cx="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200">
                  <a:latin typeface="Arial" charset="0"/>
                  <a:sym typeface="Symbol" pitchFamily="84" charset="2"/>
                </a:rPr>
                <a:t>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407025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3535363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1668463" y="6151563"/>
            <a:ext cx="371475" cy="371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5475288" y="6242050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Yr</a:t>
            </a:r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3624263" y="6207125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yr</a:t>
            </a: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1700213" y="6237288"/>
            <a:ext cx="306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i="1">
                <a:latin typeface="Arial" charset="0"/>
              </a:rPr>
              <a:t>YR</a:t>
            </a:r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7739063" y="54483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6945313" y="54752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331075" y="47815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5899150" y="54054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3" name="Text Box 31"/>
          <p:cNvSpPr txBox="1">
            <a:spLocks noChangeArrowheads="1"/>
          </p:cNvSpPr>
          <p:nvPr/>
        </p:nvSpPr>
        <p:spPr bwMode="auto">
          <a:xfrm>
            <a:off x="5948363" y="575786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14" name="Text Box 31"/>
          <p:cNvSpPr txBox="1">
            <a:spLocks noChangeArrowheads="1"/>
          </p:cNvSpPr>
          <p:nvPr/>
        </p:nvSpPr>
        <p:spPr bwMode="auto">
          <a:xfrm>
            <a:off x="4932363" y="57038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15" name="Text Box 31"/>
          <p:cNvSpPr txBox="1">
            <a:spLocks noChangeArrowheads="1"/>
          </p:cNvSpPr>
          <p:nvPr/>
        </p:nvSpPr>
        <p:spPr bwMode="auto">
          <a:xfrm>
            <a:off x="4103688" y="57658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16" name="Text Box 31"/>
          <p:cNvSpPr txBox="1">
            <a:spLocks noChangeArrowheads="1"/>
          </p:cNvSpPr>
          <p:nvPr/>
        </p:nvSpPr>
        <p:spPr bwMode="auto">
          <a:xfrm>
            <a:off x="5046663" y="54578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7" name="Text Box 31"/>
          <p:cNvSpPr txBox="1">
            <a:spLocks noChangeArrowheads="1"/>
          </p:cNvSpPr>
          <p:nvPr/>
        </p:nvSpPr>
        <p:spPr bwMode="auto">
          <a:xfrm>
            <a:off x="4057650" y="54768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8" name="Text Box 31"/>
          <p:cNvSpPr txBox="1">
            <a:spLocks noChangeArrowheads="1"/>
          </p:cNvSpPr>
          <p:nvPr/>
        </p:nvSpPr>
        <p:spPr bwMode="auto">
          <a:xfrm>
            <a:off x="3140075" y="53562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19" name="Text Box 31"/>
          <p:cNvSpPr txBox="1">
            <a:spLocks noChangeArrowheads="1"/>
          </p:cNvSpPr>
          <p:nvPr/>
        </p:nvSpPr>
        <p:spPr bwMode="auto">
          <a:xfrm>
            <a:off x="3065463" y="57388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20" name="Text Box 31"/>
          <p:cNvSpPr txBox="1">
            <a:spLocks noChangeArrowheads="1"/>
          </p:cNvSpPr>
          <p:nvPr/>
        </p:nvSpPr>
        <p:spPr bwMode="auto">
          <a:xfrm>
            <a:off x="2195513" y="54213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21" name="Text Box 31"/>
          <p:cNvSpPr txBox="1">
            <a:spLocks noChangeArrowheads="1"/>
          </p:cNvSpPr>
          <p:nvPr/>
        </p:nvSpPr>
        <p:spPr bwMode="auto">
          <a:xfrm>
            <a:off x="1897063" y="57134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22" name="Text Box 31"/>
          <p:cNvSpPr txBox="1">
            <a:spLocks noChangeArrowheads="1"/>
          </p:cNvSpPr>
          <p:nvPr/>
        </p:nvSpPr>
        <p:spPr bwMode="auto">
          <a:xfrm>
            <a:off x="1319213" y="57388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23" name="Text Box 31"/>
          <p:cNvSpPr txBox="1">
            <a:spLocks noChangeArrowheads="1"/>
          </p:cNvSpPr>
          <p:nvPr/>
        </p:nvSpPr>
        <p:spPr bwMode="auto">
          <a:xfrm>
            <a:off x="1023938" y="54800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24" name="Text Box 31"/>
          <p:cNvSpPr txBox="1">
            <a:spLocks noChangeArrowheads="1"/>
          </p:cNvSpPr>
          <p:nvPr/>
        </p:nvSpPr>
        <p:spPr bwMode="auto">
          <a:xfrm>
            <a:off x="1497013" y="48244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25" name="Text Box 31"/>
          <p:cNvSpPr txBox="1">
            <a:spLocks noChangeArrowheads="1"/>
          </p:cNvSpPr>
          <p:nvPr/>
        </p:nvSpPr>
        <p:spPr bwMode="auto">
          <a:xfrm>
            <a:off x="3611563" y="48148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26" name="Text Box 31"/>
          <p:cNvSpPr txBox="1">
            <a:spLocks noChangeArrowheads="1"/>
          </p:cNvSpPr>
          <p:nvPr/>
        </p:nvSpPr>
        <p:spPr bwMode="auto">
          <a:xfrm>
            <a:off x="1474788" y="41925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27" name="Text Box 31"/>
          <p:cNvSpPr txBox="1">
            <a:spLocks noChangeArrowheads="1"/>
          </p:cNvSpPr>
          <p:nvPr/>
        </p:nvSpPr>
        <p:spPr bwMode="auto">
          <a:xfrm>
            <a:off x="3609975" y="41719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28" name="Text Box 31"/>
          <p:cNvSpPr txBox="1">
            <a:spLocks noChangeArrowheads="1"/>
          </p:cNvSpPr>
          <p:nvPr/>
        </p:nvSpPr>
        <p:spPr bwMode="auto">
          <a:xfrm>
            <a:off x="5259388" y="42037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29" name="Text Box 31"/>
          <p:cNvSpPr txBox="1">
            <a:spLocks noChangeArrowheads="1"/>
          </p:cNvSpPr>
          <p:nvPr/>
        </p:nvSpPr>
        <p:spPr bwMode="auto">
          <a:xfrm>
            <a:off x="5202238" y="47990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30" name="Text Box 31"/>
          <p:cNvSpPr txBox="1">
            <a:spLocks noChangeArrowheads="1"/>
          </p:cNvSpPr>
          <p:nvPr/>
        </p:nvSpPr>
        <p:spPr bwMode="auto">
          <a:xfrm>
            <a:off x="7324725" y="41925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31" name="Text Box 31"/>
          <p:cNvSpPr txBox="1">
            <a:spLocks noChangeArrowheads="1"/>
          </p:cNvSpPr>
          <p:nvPr/>
        </p:nvSpPr>
        <p:spPr bwMode="auto">
          <a:xfrm>
            <a:off x="6583363" y="2986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32" name="Text Box 31"/>
          <p:cNvSpPr txBox="1">
            <a:spLocks noChangeArrowheads="1"/>
          </p:cNvSpPr>
          <p:nvPr/>
        </p:nvSpPr>
        <p:spPr bwMode="auto">
          <a:xfrm>
            <a:off x="6013450" y="2986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33" name="Text Box 31"/>
          <p:cNvSpPr txBox="1">
            <a:spLocks noChangeArrowheads="1"/>
          </p:cNvSpPr>
          <p:nvPr/>
        </p:nvSpPr>
        <p:spPr bwMode="auto">
          <a:xfrm>
            <a:off x="6600825" y="36020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34" name="Text Box 31"/>
          <p:cNvSpPr txBox="1">
            <a:spLocks noChangeArrowheads="1"/>
          </p:cNvSpPr>
          <p:nvPr/>
        </p:nvSpPr>
        <p:spPr bwMode="auto">
          <a:xfrm>
            <a:off x="5984875" y="35909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35" name="Text Box 31"/>
          <p:cNvSpPr txBox="1">
            <a:spLocks noChangeArrowheads="1"/>
          </p:cNvSpPr>
          <p:nvPr/>
        </p:nvSpPr>
        <p:spPr bwMode="auto">
          <a:xfrm>
            <a:off x="5318125" y="2351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36" name="Text Box 31"/>
          <p:cNvSpPr txBox="1">
            <a:spLocks noChangeArrowheads="1"/>
          </p:cNvSpPr>
          <p:nvPr/>
        </p:nvSpPr>
        <p:spPr bwMode="auto">
          <a:xfrm>
            <a:off x="5719763" y="173196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37" name="Text Box 31"/>
          <p:cNvSpPr txBox="1">
            <a:spLocks noChangeArrowheads="1"/>
          </p:cNvSpPr>
          <p:nvPr/>
        </p:nvSpPr>
        <p:spPr bwMode="auto">
          <a:xfrm>
            <a:off x="5719763" y="23495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38" name="Text Box 31"/>
          <p:cNvSpPr txBox="1">
            <a:spLocks noChangeArrowheads="1"/>
          </p:cNvSpPr>
          <p:nvPr/>
        </p:nvSpPr>
        <p:spPr bwMode="auto">
          <a:xfrm>
            <a:off x="5380038" y="17256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39" name="Text Box 31"/>
          <p:cNvSpPr txBox="1">
            <a:spLocks noChangeArrowheads="1"/>
          </p:cNvSpPr>
          <p:nvPr/>
        </p:nvSpPr>
        <p:spPr bwMode="auto">
          <a:xfrm>
            <a:off x="3074988" y="23463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40" name="Text Box 31"/>
          <p:cNvSpPr txBox="1">
            <a:spLocks noChangeArrowheads="1"/>
          </p:cNvSpPr>
          <p:nvPr/>
        </p:nvSpPr>
        <p:spPr bwMode="auto">
          <a:xfrm>
            <a:off x="3076575" y="174466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41" name="Text Box 31"/>
          <p:cNvSpPr txBox="1">
            <a:spLocks noChangeArrowheads="1"/>
          </p:cNvSpPr>
          <p:nvPr/>
        </p:nvSpPr>
        <p:spPr bwMode="auto">
          <a:xfrm>
            <a:off x="3468688" y="23495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42" name="Text Box 31"/>
          <p:cNvSpPr txBox="1">
            <a:spLocks noChangeArrowheads="1"/>
          </p:cNvSpPr>
          <p:nvPr/>
        </p:nvSpPr>
        <p:spPr bwMode="auto">
          <a:xfrm>
            <a:off x="3470275" y="173037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43" name="Text Box 31"/>
          <p:cNvSpPr txBox="1">
            <a:spLocks noChangeArrowheads="1"/>
          </p:cNvSpPr>
          <p:nvPr/>
        </p:nvSpPr>
        <p:spPr bwMode="auto">
          <a:xfrm>
            <a:off x="2833688" y="36004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44" name="Text Box 31"/>
          <p:cNvSpPr txBox="1">
            <a:spLocks noChangeArrowheads="1"/>
          </p:cNvSpPr>
          <p:nvPr/>
        </p:nvSpPr>
        <p:spPr bwMode="auto">
          <a:xfrm>
            <a:off x="2806700" y="29845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45" name="Text Box 31"/>
          <p:cNvSpPr txBox="1">
            <a:spLocks noChangeArrowheads="1"/>
          </p:cNvSpPr>
          <p:nvPr/>
        </p:nvSpPr>
        <p:spPr bwMode="auto">
          <a:xfrm>
            <a:off x="2227263" y="298608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46" name="Text Box 31"/>
          <p:cNvSpPr txBox="1">
            <a:spLocks noChangeArrowheads="1"/>
          </p:cNvSpPr>
          <p:nvPr/>
        </p:nvSpPr>
        <p:spPr bwMode="auto">
          <a:xfrm>
            <a:off x="2216150" y="35909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47" name="Text Box 31"/>
          <p:cNvSpPr txBox="1">
            <a:spLocks noChangeArrowheads="1"/>
          </p:cNvSpPr>
          <p:nvPr/>
        </p:nvSpPr>
        <p:spPr bwMode="auto">
          <a:xfrm>
            <a:off x="3862388" y="555625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48" name="Text Box 31"/>
          <p:cNvSpPr txBox="1">
            <a:spLocks noChangeArrowheads="1"/>
          </p:cNvSpPr>
          <p:nvPr/>
        </p:nvSpPr>
        <p:spPr bwMode="auto">
          <a:xfrm>
            <a:off x="4960938" y="5588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49" name="Text Box 31"/>
          <p:cNvSpPr txBox="1">
            <a:spLocks noChangeArrowheads="1"/>
          </p:cNvSpPr>
          <p:nvPr/>
        </p:nvSpPr>
        <p:spPr bwMode="auto">
          <a:xfrm>
            <a:off x="3970338" y="10541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50" name="Text Box 31"/>
          <p:cNvSpPr txBox="1">
            <a:spLocks noChangeArrowheads="1"/>
          </p:cNvSpPr>
          <p:nvPr/>
        </p:nvSpPr>
        <p:spPr bwMode="auto">
          <a:xfrm>
            <a:off x="5067300" y="105410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51" name="Text Box 31"/>
          <p:cNvSpPr txBox="1">
            <a:spLocks noChangeArrowheads="1"/>
          </p:cNvSpPr>
          <p:nvPr/>
        </p:nvSpPr>
        <p:spPr bwMode="auto">
          <a:xfrm>
            <a:off x="4213225" y="696913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52" name="Text Box 31"/>
          <p:cNvSpPr txBox="1">
            <a:spLocks noChangeArrowheads="1"/>
          </p:cNvSpPr>
          <p:nvPr/>
        </p:nvSpPr>
        <p:spPr bwMode="auto">
          <a:xfrm>
            <a:off x="3890963" y="806450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53" name="Text Box 31"/>
          <p:cNvSpPr txBox="1">
            <a:spLocks noChangeArrowheads="1"/>
          </p:cNvSpPr>
          <p:nvPr/>
        </p:nvSpPr>
        <p:spPr bwMode="auto">
          <a:xfrm>
            <a:off x="4987925" y="8080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r</a:t>
            </a:r>
          </a:p>
        </p:txBody>
      </p:sp>
      <p:sp>
        <p:nvSpPr>
          <p:cNvPr id="20554" name="Text Box 31"/>
          <p:cNvSpPr txBox="1">
            <a:spLocks noChangeArrowheads="1"/>
          </p:cNvSpPr>
          <p:nvPr/>
        </p:nvSpPr>
        <p:spPr bwMode="auto">
          <a:xfrm>
            <a:off x="5341938" y="693738"/>
            <a:ext cx="120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i="1">
                <a:latin typeface="Arial" charset="0"/>
              </a:rPr>
              <a:t>y</a:t>
            </a:r>
          </a:p>
        </p:txBody>
      </p:sp>
      <p:sp>
        <p:nvSpPr>
          <p:cNvPr id="20555" name="Oval 88"/>
          <p:cNvSpPr>
            <a:spLocks noChangeArrowheads="1"/>
          </p:cNvSpPr>
          <p:nvPr/>
        </p:nvSpPr>
        <p:spPr bwMode="auto">
          <a:xfrm>
            <a:off x="6865938" y="2741613"/>
            <a:ext cx="228600" cy="228600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Text Box 31"/>
          <p:cNvSpPr txBox="1">
            <a:spLocks noChangeArrowheads="1"/>
          </p:cNvSpPr>
          <p:nvPr/>
        </p:nvSpPr>
        <p:spPr bwMode="auto">
          <a:xfrm>
            <a:off x="6927850" y="2759075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  <a:latin typeface="Arial" charset="0"/>
              </a:rPr>
              <a:t>1</a:t>
            </a:r>
            <a:endParaRPr lang="en-US" sz="1500">
              <a:latin typeface="Arial" charset="0"/>
            </a:endParaRPr>
          </a:p>
        </p:txBody>
      </p:sp>
      <p:sp>
        <p:nvSpPr>
          <p:cNvPr id="20557" name="Oval 90"/>
          <p:cNvSpPr>
            <a:spLocks noChangeArrowheads="1"/>
          </p:cNvSpPr>
          <p:nvPr/>
        </p:nvSpPr>
        <p:spPr bwMode="auto">
          <a:xfrm>
            <a:off x="7794625" y="4541838"/>
            <a:ext cx="228600" cy="228600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Text Box 31"/>
          <p:cNvSpPr txBox="1">
            <a:spLocks noChangeArrowheads="1"/>
          </p:cNvSpPr>
          <p:nvPr/>
        </p:nvSpPr>
        <p:spPr bwMode="auto">
          <a:xfrm>
            <a:off x="7856538" y="4559300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  <a:latin typeface="Arial" charset="0"/>
              </a:rPr>
              <a:t>2</a:t>
            </a:r>
            <a:endParaRPr lang="en-US" sz="1500">
              <a:latin typeface="Arial" charset="0"/>
            </a:endParaRPr>
          </a:p>
        </p:txBody>
      </p:sp>
      <p:sp>
        <p:nvSpPr>
          <p:cNvPr id="20559" name="Oval 92"/>
          <p:cNvSpPr>
            <a:spLocks noChangeArrowheads="1"/>
          </p:cNvSpPr>
          <p:nvPr/>
        </p:nvSpPr>
        <p:spPr bwMode="auto">
          <a:xfrm>
            <a:off x="911225" y="4578350"/>
            <a:ext cx="228600" cy="228600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Text Box 31"/>
          <p:cNvSpPr txBox="1">
            <a:spLocks noChangeArrowheads="1"/>
          </p:cNvSpPr>
          <p:nvPr/>
        </p:nvSpPr>
        <p:spPr bwMode="auto">
          <a:xfrm>
            <a:off x="973138" y="4595813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  <a:latin typeface="Arial" charset="0"/>
              </a:rPr>
              <a:t>2</a:t>
            </a:r>
            <a:endParaRPr lang="en-US" sz="1500">
              <a:latin typeface="Arial" charset="0"/>
            </a:endParaRPr>
          </a:p>
        </p:txBody>
      </p:sp>
      <p:sp>
        <p:nvSpPr>
          <p:cNvPr id="20561" name="Oval 94"/>
          <p:cNvSpPr>
            <a:spLocks noChangeArrowheads="1"/>
          </p:cNvSpPr>
          <p:nvPr/>
        </p:nvSpPr>
        <p:spPr bwMode="auto">
          <a:xfrm>
            <a:off x="1757363" y="2744788"/>
            <a:ext cx="228600" cy="228600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Text Box 31"/>
          <p:cNvSpPr txBox="1">
            <a:spLocks noChangeArrowheads="1"/>
          </p:cNvSpPr>
          <p:nvPr/>
        </p:nvSpPr>
        <p:spPr bwMode="auto">
          <a:xfrm>
            <a:off x="1819275" y="2762250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  <a:latin typeface="Arial" charset="0"/>
              </a:rPr>
              <a:t>1</a:t>
            </a:r>
            <a:endParaRPr lang="en-US" sz="15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Mendel’s F</a:t>
            </a:r>
            <a:r>
              <a:rPr lang="fr-FR" baseline="-25000" smtClean="0"/>
              <a:t>2</a:t>
            </a:r>
            <a:r>
              <a:rPr lang="fr-FR" smtClean="0"/>
              <a:t> Generation</a:t>
            </a:r>
            <a:endParaRPr lang="en-CA" smtClean="0"/>
          </a:p>
        </p:txBody>
      </p:sp>
      <p:pic>
        <p:nvPicPr>
          <p:cNvPr id="38915" name="Picture 4" descr="C:\WINDOWS\Desktop\unit4\bio_ch11\bio_ch11_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64807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716016" y="3284984"/>
            <a:ext cx="3936082" cy="1171848"/>
            <a:chOff x="2483768" y="3509963"/>
            <a:chExt cx="3936082" cy="1171848"/>
          </a:xfrm>
        </p:grpSpPr>
        <p:pic>
          <p:nvPicPr>
            <p:cNvPr id="6" name="Picture 3" descr="12_02cChromoBasisF2Gen-U"/>
            <p:cNvPicPr>
              <a:picLocks noChangeAspect="1" noChangeArrowheads="1"/>
            </p:cNvPicPr>
            <p:nvPr/>
          </p:nvPicPr>
          <p:blipFill>
            <a:blip r:embed="rId3" cstate="print"/>
            <a:srcRect l="24428" t="54031" r="34298" b="6352"/>
            <a:stretch>
              <a:fillRect/>
            </a:stretch>
          </p:blipFill>
          <p:spPr bwMode="auto">
            <a:xfrm>
              <a:off x="2483768" y="3573016"/>
              <a:ext cx="3528392" cy="1108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2822575" y="4322763"/>
              <a:ext cx="242888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000">
                  <a:latin typeface="Arial" charset="0"/>
                </a:rPr>
                <a:t>9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3524250" y="4330700"/>
              <a:ext cx="37147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000">
                  <a:latin typeface="Arial" charset="0"/>
                </a:rPr>
                <a:t>: 3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4416549" y="4330700"/>
              <a:ext cx="37147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Arial" charset="0"/>
                </a:rPr>
                <a:t>: 3</a:t>
              </a: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064621" y="4330700"/>
              <a:ext cx="37147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Arial" charset="0"/>
                </a:rPr>
                <a:t>: 1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651125" y="3524250"/>
              <a:ext cx="351313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Arial" charset="0"/>
                </a:rPr>
                <a:t>An F</a:t>
              </a:r>
              <a:r>
                <a:rPr lang="en-US" sz="2000" baseline="-25000" dirty="0">
                  <a:latin typeface="Arial" charset="0"/>
                </a:rPr>
                <a:t>1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  <a:sym typeface="Symbol" pitchFamily="84" charset="2"/>
                </a:rPr>
                <a:t></a:t>
              </a:r>
              <a:r>
                <a:rPr lang="en-US" sz="2000" dirty="0">
                  <a:latin typeface="Arial" charset="0"/>
                </a:rPr>
                <a:t> F</a:t>
              </a:r>
              <a:r>
                <a:rPr lang="en-US" sz="2000" baseline="-25000" dirty="0">
                  <a:latin typeface="Arial" charset="0"/>
                </a:rPr>
                <a:t>1</a:t>
              </a:r>
              <a:r>
                <a:rPr lang="en-US" sz="2000" dirty="0">
                  <a:latin typeface="Arial" charset="0"/>
                </a:rPr>
                <a:t> cross-fertilization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6267450" y="3509963"/>
              <a:ext cx="1524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endParaRPr lang="en-US" sz="2000" dirty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Why Pea Plants?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85938"/>
            <a:ext cx="7772400" cy="4114800"/>
          </a:xfrm>
        </p:spPr>
        <p:txBody>
          <a:bodyPr/>
          <a:lstStyle/>
          <a:p>
            <a:pPr eaLnBrk="1" hangingPunct="1"/>
            <a:r>
              <a:rPr lang="en-CA" sz="2800" smtClean="0"/>
              <a:t>True-breeders </a:t>
            </a:r>
            <a:r>
              <a:rPr lang="en-CA" sz="2800" smtClean="0">
                <a:sym typeface="Symbol" pitchFamily="84" charset="2"/>
              </a:rPr>
              <a:t> if self-pollinated, they give rise to identical plants/offspring (also called pure-breds)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CA" sz="2800" smtClean="0">
              <a:sym typeface="Symbol" pitchFamily="84" charset="2"/>
            </a:endParaRPr>
          </a:p>
          <a:p>
            <a:pPr eaLnBrk="1" hangingPunct="1"/>
            <a:r>
              <a:rPr lang="en-CA" sz="2800" smtClean="0">
                <a:sym typeface="Symbol" pitchFamily="84" charset="2"/>
              </a:rPr>
              <a:t>Easy to control breeding through cross-pollination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en-CA" sz="2800" smtClean="0">
              <a:sym typeface="Symbol" pitchFamily="84" charset="2"/>
            </a:endParaRPr>
          </a:p>
          <a:p>
            <a:pPr eaLnBrk="1" hangingPunct="1"/>
            <a:r>
              <a:rPr lang="en-CA" sz="2800" smtClean="0">
                <a:sym typeface="Symbol" pitchFamily="84" charset="2"/>
              </a:rPr>
              <a:t>Give many offspring so results were more statistically sound</a:t>
            </a: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2_02_ChromoBasisMendel-U"/>
          <p:cNvPicPr>
            <a:picLocks noChangeAspect="1" noChangeArrowheads="1"/>
          </p:cNvPicPr>
          <p:nvPr/>
        </p:nvPicPr>
        <p:blipFill>
          <a:blip r:embed="rId3" cstate="print"/>
          <a:srcRect b="2435"/>
          <a:stretch>
            <a:fillRect/>
          </a:stretch>
        </p:blipFill>
        <p:spPr bwMode="auto">
          <a:xfrm>
            <a:off x="1608138" y="136525"/>
            <a:ext cx="5926137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6027738" y="3546475"/>
            <a:ext cx="136525" cy="136525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6"/>
          <p:cNvSpPr>
            <a:spLocks noChangeArrowheads="1"/>
          </p:cNvSpPr>
          <p:nvPr/>
        </p:nvSpPr>
        <p:spPr bwMode="auto">
          <a:xfrm>
            <a:off x="6608763" y="4668838"/>
            <a:ext cx="136525" cy="136525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2309813" y="4689475"/>
            <a:ext cx="136525" cy="136525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2840038" y="3546475"/>
            <a:ext cx="136525" cy="136525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1654175" y="157163"/>
            <a:ext cx="9191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P Generation</a:t>
            </a:r>
          </a:p>
        </p:txBody>
      </p:sp>
      <p:sp>
        <p:nvSpPr>
          <p:cNvPr id="16392" name="Text Box 31"/>
          <p:cNvSpPr txBox="1">
            <a:spLocks noChangeArrowheads="1"/>
          </p:cNvSpPr>
          <p:nvPr/>
        </p:nvSpPr>
        <p:spPr bwMode="auto">
          <a:xfrm>
            <a:off x="3082925" y="1408113"/>
            <a:ext cx="563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Gametes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2543175" y="176213"/>
            <a:ext cx="950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000">
                <a:latin typeface="Arial" charset="0"/>
              </a:rPr>
              <a:t>Yellow-round</a:t>
            </a:r>
          </a:p>
          <a:p>
            <a:pPr algn="r">
              <a:lnSpc>
                <a:spcPct val="90000"/>
              </a:lnSpc>
            </a:pPr>
            <a:r>
              <a:rPr lang="en-US" sz="1000">
                <a:latin typeface="Arial" charset="0"/>
              </a:rPr>
              <a:t>seeds (</a:t>
            </a:r>
            <a:r>
              <a:rPr lang="en-US" sz="1000" i="1">
                <a:latin typeface="Arial" charset="0"/>
              </a:rPr>
              <a:t>YYRR</a:t>
            </a:r>
            <a:r>
              <a:rPr lang="en-US" sz="1000">
                <a:latin typeface="Arial" charset="0"/>
              </a:rPr>
              <a:t>)</a:t>
            </a:r>
          </a:p>
        </p:txBody>
      </p:sp>
      <p:sp>
        <p:nvSpPr>
          <p:cNvPr id="16394" name="Text Box 31"/>
          <p:cNvSpPr txBox="1">
            <a:spLocks noChangeArrowheads="1"/>
          </p:cNvSpPr>
          <p:nvPr/>
        </p:nvSpPr>
        <p:spPr bwMode="auto">
          <a:xfrm>
            <a:off x="1654175" y="2043113"/>
            <a:ext cx="9191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F</a:t>
            </a:r>
            <a:r>
              <a:rPr lang="en-US" sz="1000" baseline="-25000">
                <a:latin typeface="Arial" charset="0"/>
              </a:rPr>
              <a:t>1</a:t>
            </a:r>
            <a:r>
              <a:rPr lang="en-US" sz="1000">
                <a:latin typeface="Arial" charset="0"/>
              </a:rPr>
              <a:t> Generation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4289425" y="963613"/>
            <a:ext cx="563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Meiosis</a:t>
            </a:r>
          </a:p>
        </p:txBody>
      </p:sp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4175125" y="1211263"/>
            <a:ext cx="7731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Fertilization</a:t>
            </a:r>
          </a:p>
        </p:txBody>
      </p:sp>
      <p:sp>
        <p:nvSpPr>
          <p:cNvPr id="16397" name="Text Box 31"/>
          <p:cNvSpPr txBox="1">
            <a:spLocks noChangeArrowheads="1"/>
          </p:cNvSpPr>
          <p:nvPr/>
        </p:nvSpPr>
        <p:spPr bwMode="auto">
          <a:xfrm>
            <a:off x="4289425" y="2620963"/>
            <a:ext cx="563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Meiosis</a:t>
            </a: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4143375" y="2944813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>
                <a:latin typeface="Arial" charset="0"/>
              </a:rPr>
              <a:t>Metaphase</a:t>
            </a:r>
          </a:p>
          <a:p>
            <a:pPr algn="ctr"/>
            <a:r>
              <a:rPr lang="en-US" sz="1000"/>
              <a:t>I</a:t>
            </a:r>
            <a:endParaRPr lang="en-US" sz="1000">
              <a:latin typeface="Arial" charset="0"/>
            </a:endParaRPr>
          </a:p>
        </p:txBody>
      </p:sp>
      <p:sp>
        <p:nvSpPr>
          <p:cNvPr id="16399" name="Text Box 31"/>
          <p:cNvSpPr txBox="1">
            <a:spLocks noChangeArrowheads="1"/>
          </p:cNvSpPr>
          <p:nvPr/>
        </p:nvSpPr>
        <p:spPr bwMode="auto">
          <a:xfrm>
            <a:off x="1831975" y="2741613"/>
            <a:ext cx="15160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LAW OF SEGREGATION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The two alleles for each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gene separate.</a:t>
            </a:r>
          </a:p>
        </p:txBody>
      </p:sp>
      <p:sp>
        <p:nvSpPr>
          <p:cNvPr id="16400" name="Text Box 31"/>
          <p:cNvSpPr txBox="1">
            <a:spLocks noChangeArrowheads="1"/>
          </p:cNvSpPr>
          <p:nvPr/>
        </p:nvSpPr>
        <p:spPr bwMode="auto">
          <a:xfrm>
            <a:off x="4600575" y="1566863"/>
            <a:ext cx="1649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All F</a:t>
            </a:r>
            <a:r>
              <a:rPr lang="en-US" sz="1000" baseline="-25000">
                <a:latin typeface="Arial" charset="0"/>
              </a:rPr>
              <a:t>1</a:t>
            </a:r>
            <a:r>
              <a:rPr lang="en-US" sz="1000">
                <a:latin typeface="Arial" charset="0"/>
              </a:rPr>
              <a:t> plants produce</a:t>
            </a:r>
          </a:p>
          <a:p>
            <a:r>
              <a:rPr lang="en-US" sz="1000">
                <a:latin typeface="Arial" charset="0"/>
              </a:rPr>
              <a:t>yellow-round seeds (</a:t>
            </a:r>
            <a:r>
              <a:rPr lang="en-US" sz="1000" i="1">
                <a:latin typeface="Arial" charset="0"/>
              </a:rPr>
              <a:t>YyRr</a:t>
            </a:r>
            <a:r>
              <a:rPr lang="en-US" sz="1000">
                <a:latin typeface="Arial" charset="0"/>
              </a:rPr>
              <a:t>).</a:t>
            </a:r>
          </a:p>
        </p:txBody>
      </p:sp>
      <p:sp>
        <p:nvSpPr>
          <p:cNvPr id="16401" name="Text Box 31"/>
          <p:cNvSpPr txBox="1">
            <a:spLocks noChangeArrowheads="1"/>
          </p:cNvSpPr>
          <p:nvPr/>
        </p:nvSpPr>
        <p:spPr bwMode="auto">
          <a:xfrm>
            <a:off x="5521325" y="176213"/>
            <a:ext cx="925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Green-wrinkled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seeds (</a:t>
            </a:r>
            <a:r>
              <a:rPr lang="en-US" sz="1000" i="1">
                <a:latin typeface="Arial" charset="0"/>
              </a:rPr>
              <a:t>yyrr</a:t>
            </a:r>
            <a:r>
              <a:rPr lang="en-US" sz="1000">
                <a:latin typeface="Arial" charset="0"/>
              </a:rPr>
              <a:t>)</a:t>
            </a:r>
          </a:p>
        </p:txBody>
      </p:sp>
      <p:sp>
        <p:nvSpPr>
          <p:cNvPr id="16402" name="Text Box 31"/>
          <p:cNvSpPr txBox="1">
            <a:spLocks noChangeArrowheads="1"/>
          </p:cNvSpPr>
          <p:nvPr/>
        </p:nvSpPr>
        <p:spPr bwMode="auto">
          <a:xfrm>
            <a:off x="5667375" y="2741613"/>
            <a:ext cx="16430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LAW OF INDEPENDENT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ASSORTMENT Alleles of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genes on nonhomologous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chromosomes assort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independently.</a:t>
            </a:r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4143375" y="3884613"/>
            <a:ext cx="7540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>
                <a:latin typeface="Arial" charset="0"/>
              </a:rPr>
              <a:t>Anaphase </a:t>
            </a:r>
            <a:r>
              <a:rPr lang="en-US" sz="1000"/>
              <a:t>I</a:t>
            </a:r>
            <a:endParaRPr lang="en-US" sz="1000">
              <a:latin typeface="Arial" charset="0"/>
            </a:endParaRPr>
          </a:p>
        </p:txBody>
      </p:sp>
      <p:sp>
        <p:nvSpPr>
          <p:cNvPr id="16404" name="Text Box 31"/>
          <p:cNvSpPr txBox="1">
            <a:spLocks noChangeArrowheads="1"/>
          </p:cNvSpPr>
          <p:nvPr/>
        </p:nvSpPr>
        <p:spPr bwMode="auto">
          <a:xfrm>
            <a:off x="4143375" y="4392613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>
                <a:latin typeface="Arial" charset="0"/>
              </a:rPr>
              <a:t>Metaphase</a:t>
            </a:r>
          </a:p>
          <a:p>
            <a:pPr algn="ctr"/>
            <a:r>
              <a:rPr lang="en-US" sz="1000"/>
              <a:t>II</a:t>
            </a:r>
          </a:p>
        </p:txBody>
      </p:sp>
      <p:sp>
        <p:nvSpPr>
          <p:cNvPr id="16405" name="Text Box 31"/>
          <p:cNvSpPr txBox="1">
            <a:spLocks noChangeArrowheads="1"/>
          </p:cNvSpPr>
          <p:nvPr/>
        </p:nvSpPr>
        <p:spPr bwMode="auto">
          <a:xfrm>
            <a:off x="5265738" y="43656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06" name="Text Box 31"/>
          <p:cNvSpPr txBox="1">
            <a:spLocks noChangeArrowheads="1"/>
          </p:cNvSpPr>
          <p:nvPr/>
        </p:nvSpPr>
        <p:spPr bwMode="auto">
          <a:xfrm>
            <a:off x="5062538" y="70326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07" name="Text Box 31"/>
          <p:cNvSpPr txBox="1">
            <a:spLocks noChangeArrowheads="1"/>
          </p:cNvSpPr>
          <p:nvPr/>
        </p:nvSpPr>
        <p:spPr bwMode="auto">
          <a:xfrm>
            <a:off x="5083175" y="1343025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08" name="Text Box 31"/>
          <p:cNvSpPr txBox="1">
            <a:spLocks noChangeArrowheads="1"/>
          </p:cNvSpPr>
          <p:nvPr/>
        </p:nvSpPr>
        <p:spPr bwMode="auto">
          <a:xfrm>
            <a:off x="3898900" y="1363663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09" name="Text Box 31"/>
          <p:cNvSpPr txBox="1">
            <a:spLocks noChangeArrowheads="1"/>
          </p:cNvSpPr>
          <p:nvPr/>
        </p:nvSpPr>
        <p:spPr bwMode="auto">
          <a:xfrm>
            <a:off x="3751263" y="136366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0" name="Text Box 31"/>
          <p:cNvSpPr txBox="1">
            <a:spLocks noChangeArrowheads="1"/>
          </p:cNvSpPr>
          <p:nvPr/>
        </p:nvSpPr>
        <p:spPr bwMode="auto">
          <a:xfrm>
            <a:off x="3995738" y="646113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1" name="Text Box 31"/>
          <p:cNvSpPr txBox="1">
            <a:spLocks noChangeArrowheads="1"/>
          </p:cNvSpPr>
          <p:nvPr/>
        </p:nvSpPr>
        <p:spPr bwMode="auto">
          <a:xfrm>
            <a:off x="3843338" y="623888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2" name="Text Box 31"/>
          <p:cNvSpPr txBox="1">
            <a:spLocks noChangeArrowheads="1"/>
          </p:cNvSpPr>
          <p:nvPr/>
        </p:nvSpPr>
        <p:spPr bwMode="auto">
          <a:xfrm>
            <a:off x="3902075" y="457200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/>
        </p:nvSpPr>
        <p:spPr bwMode="auto">
          <a:xfrm>
            <a:off x="3648075" y="684213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5294313" y="1322388"/>
            <a:ext cx="68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5324475" y="638175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6" name="Text Box 31"/>
          <p:cNvSpPr txBox="1">
            <a:spLocks noChangeArrowheads="1"/>
          </p:cNvSpPr>
          <p:nvPr/>
        </p:nvSpPr>
        <p:spPr bwMode="auto">
          <a:xfrm>
            <a:off x="5187950" y="504825"/>
            <a:ext cx="68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7" name="Text Box 31"/>
          <p:cNvSpPr txBox="1">
            <a:spLocks noChangeArrowheads="1"/>
          </p:cNvSpPr>
          <p:nvPr/>
        </p:nvSpPr>
        <p:spPr bwMode="auto">
          <a:xfrm>
            <a:off x="4167188" y="23352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8" name="Text Box 31"/>
          <p:cNvSpPr txBox="1">
            <a:spLocks noChangeArrowheads="1"/>
          </p:cNvSpPr>
          <p:nvPr/>
        </p:nvSpPr>
        <p:spPr bwMode="auto">
          <a:xfrm>
            <a:off x="4851400" y="23352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19" name="Text Box 31"/>
          <p:cNvSpPr txBox="1">
            <a:spLocks noChangeArrowheads="1"/>
          </p:cNvSpPr>
          <p:nvPr/>
        </p:nvSpPr>
        <p:spPr bwMode="auto">
          <a:xfrm>
            <a:off x="5073650" y="22637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0" name="Text Box 31"/>
          <p:cNvSpPr txBox="1">
            <a:spLocks noChangeArrowheads="1"/>
          </p:cNvSpPr>
          <p:nvPr/>
        </p:nvSpPr>
        <p:spPr bwMode="auto">
          <a:xfrm>
            <a:off x="4362450" y="22606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1" name="Text Box 31"/>
          <p:cNvSpPr txBox="1">
            <a:spLocks noChangeArrowheads="1"/>
          </p:cNvSpPr>
          <p:nvPr/>
        </p:nvSpPr>
        <p:spPr bwMode="auto">
          <a:xfrm>
            <a:off x="4149725" y="21764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22" name="Text Box 31"/>
          <p:cNvSpPr txBox="1">
            <a:spLocks noChangeArrowheads="1"/>
          </p:cNvSpPr>
          <p:nvPr/>
        </p:nvSpPr>
        <p:spPr bwMode="auto">
          <a:xfrm>
            <a:off x="4833938" y="21764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23" name="Text Box 31"/>
          <p:cNvSpPr txBox="1">
            <a:spLocks noChangeArrowheads="1"/>
          </p:cNvSpPr>
          <p:nvPr/>
        </p:nvSpPr>
        <p:spPr bwMode="auto">
          <a:xfrm>
            <a:off x="4897438" y="24812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4" name="Text Box 31"/>
          <p:cNvSpPr txBox="1">
            <a:spLocks noChangeArrowheads="1"/>
          </p:cNvSpPr>
          <p:nvPr/>
        </p:nvSpPr>
        <p:spPr bwMode="auto">
          <a:xfrm>
            <a:off x="4214813" y="249078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5" name="Text Box 31"/>
          <p:cNvSpPr txBox="1">
            <a:spLocks noChangeArrowheads="1"/>
          </p:cNvSpPr>
          <p:nvPr/>
        </p:nvSpPr>
        <p:spPr bwMode="auto">
          <a:xfrm>
            <a:off x="3654425" y="32956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6" name="Text Box 31"/>
          <p:cNvSpPr txBox="1">
            <a:spLocks noChangeArrowheads="1"/>
          </p:cNvSpPr>
          <p:nvPr/>
        </p:nvSpPr>
        <p:spPr bwMode="auto">
          <a:xfrm>
            <a:off x="5057775" y="32956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7" name="Text Box 31"/>
          <p:cNvSpPr txBox="1">
            <a:spLocks noChangeArrowheads="1"/>
          </p:cNvSpPr>
          <p:nvPr/>
        </p:nvSpPr>
        <p:spPr bwMode="auto">
          <a:xfrm>
            <a:off x="5302250" y="32988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8" name="Text Box 31"/>
          <p:cNvSpPr txBox="1">
            <a:spLocks noChangeArrowheads="1"/>
          </p:cNvSpPr>
          <p:nvPr/>
        </p:nvSpPr>
        <p:spPr bwMode="auto">
          <a:xfrm>
            <a:off x="3898900" y="3289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29" name="Text Box 31"/>
          <p:cNvSpPr txBox="1">
            <a:spLocks noChangeArrowheads="1"/>
          </p:cNvSpPr>
          <p:nvPr/>
        </p:nvSpPr>
        <p:spPr bwMode="auto">
          <a:xfrm>
            <a:off x="3900488" y="2908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0" name="Text Box 31"/>
          <p:cNvSpPr txBox="1">
            <a:spLocks noChangeArrowheads="1"/>
          </p:cNvSpPr>
          <p:nvPr/>
        </p:nvSpPr>
        <p:spPr bwMode="auto">
          <a:xfrm>
            <a:off x="5094288" y="29035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1" name="Text Box 31"/>
          <p:cNvSpPr txBox="1">
            <a:spLocks noChangeArrowheads="1"/>
          </p:cNvSpPr>
          <p:nvPr/>
        </p:nvSpPr>
        <p:spPr bwMode="auto">
          <a:xfrm>
            <a:off x="5307013" y="2908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2" name="Text Box 31"/>
          <p:cNvSpPr txBox="1">
            <a:spLocks noChangeArrowheads="1"/>
          </p:cNvSpPr>
          <p:nvPr/>
        </p:nvSpPr>
        <p:spPr bwMode="auto">
          <a:xfrm>
            <a:off x="3659188" y="29178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3" name="Text Box 31"/>
          <p:cNvSpPr txBox="1">
            <a:spLocks noChangeArrowheads="1"/>
          </p:cNvSpPr>
          <p:nvPr/>
        </p:nvSpPr>
        <p:spPr bwMode="auto">
          <a:xfrm>
            <a:off x="3125788" y="3694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4" name="Text Box 31"/>
          <p:cNvSpPr txBox="1">
            <a:spLocks noChangeArrowheads="1"/>
          </p:cNvSpPr>
          <p:nvPr/>
        </p:nvSpPr>
        <p:spPr bwMode="auto">
          <a:xfrm>
            <a:off x="5846763" y="3694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5" name="Text Box 31"/>
          <p:cNvSpPr txBox="1">
            <a:spLocks noChangeArrowheads="1"/>
          </p:cNvSpPr>
          <p:nvPr/>
        </p:nvSpPr>
        <p:spPr bwMode="auto">
          <a:xfrm>
            <a:off x="3489325" y="36909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6" name="Text Box 31"/>
          <p:cNvSpPr txBox="1">
            <a:spLocks noChangeArrowheads="1"/>
          </p:cNvSpPr>
          <p:nvPr/>
        </p:nvSpPr>
        <p:spPr bwMode="auto">
          <a:xfrm>
            <a:off x="5487988" y="36909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37" name="Text Box 31"/>
          <p:cNvSpPr txBox="1">
            <a:spLocks noChangeArrowheads="1"/>
          </p:cNvSpPr>
          <p:nvPr/>
        </p:nvSpPr>
        <p:spPr bwMode="auto">
          <a:xfrm>
            <a:off x="5472113" y="40703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38" name="Text Box 31"/>
          <p:cNvSpPr txBox="1">
            <a:spLocks noChangeArrowheads="1"/>
          </p:cNvSpPr>
          <p:nvPr/>
        </p:nvSpPr>
        <p:spPr bwMode="auto">
          <a:xfrm>
            <a:off x="3117850" y="40703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39" name="Text Box 31"/>
          <p:cNvSpPr txBox="1">
            <a:spLocks noChangeArrowheads="1"/>
          </p:cNvSpPr>
          <p:nvPr/>
        </p:nvSpPr>
        <p:spPr bwMode="auto">
          <a:xfrm>
            <a:off x="3505200" y="4075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40" name="Text Box 31"/>
          <p:cNvSpPr txBox="1">
            <a:spLocks noChangeArrowheads="1"/>
          </p:cNvSpPr>
          <p:nvPr/>
        </p:nvSpPr>
        <p:spPr bwMode="auto">
          <a:xfrm>
            <a:off x="3992563" y="48355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41" name="Text Box 31"/>
          <p:cNvSpPr txBox="1">
            <a:spLocks noChangeArrowheads="1"/>
          </p:cNvSpPr>
          <p:nvPr/>
        </p:nvSpPr>
        <p:spPr bwMode="auto">
          <a:xfrm>
            <a:off x="5859463" y="4075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42" name="Text Box 31"/>
          <p:cNvSpPr txBox="1">
            <a:spLocks noChangeArrowheads="1"/>
          </p:cNvSpPr>
          <p:nvPr/>
        </p:nvSpPr>
        <p:spPr bwMode="auto">
          <a:xfrm>
            <a:off x="4984750" y="48291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43" name="Text Box 31"/>
          <p:cNvSpPr txBox="1">
            <a:spLocks noChangeArrowheads="1"/>
          </p:cNvSpPr>
          <p:nvPr/>
        </p:nvSpPr>
        <p:spPr bwMode="auto">
          <a:xfrm>
            <a:off x="3989388" y="44323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44" name="Text Box 31"/>
          <p:cNvSpPr txBox="1">
            <a:spLocks noChangeArrowheads="1"/>
          </p:cNvSpPr>
          <p:nvPr/>
        </p:nvSpPr>
        <p:spPr bwMode="auto">
          <a:xfrm>
            <a:off x="5014913" y="44561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45" name="Text Box 31"/>
          <p:cNvSpPr txBox="1">
            <a:spLocks noChangeArrowheads="1"/>
          </p:cNvSpPr>
          <p:nvPr/>
        </p:nvSpPr>
        <p:spPr bwMode="auto">
          <a:xfrm>
            <a:off x="2671763" y="48418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46" name="Text Box 31"/>
          <p:cNvSpPr txBox="1">
            <a:spLocks noChangeArrowheads="1"/>
          </p:cNvSpPr>
          <p:nvPr/>
        </p:nvSpPr>
        <p:spPr bwMode="auto">
          <a:xfrm>
            <a:off x="2655888" y="44481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47" name="Text Box 31"/>
          <p:cNvSpPr txBox="1">
            <a:spLocks noChangeArrowheads="1"/>
          </p:cNvSpPr>
          <p:nvPr/>
        </p:nvSpPr>
        <p:spPr bwMode="auto">
          <a:xfrm>
            <a:off x="6307138" y="44434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48" name="Text Box 31"/>
          <p:cNvSpPr txBox="1">
            <a:spLocks noChangeArrowheads="1"/>
          </p:cNvSpPr>
          <p:nvPr/>
        </p:nvSpPr>
        <p:spPr bwMode="auto">
          <a:xfrm>
            <a:off x="6313488" y="48180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49" name="Text Box 31"/>
          <p:cNvSpPr txBox="1">
            <a:spLocks noChangeArrowheads="1"/>
          </p:cNvSpPr>
          <p:nvPr/>
        </p:nvSpPr>
        <p:spPr bwMode="auto">
          <a:xfrm>
            <a:off x="2376488" y="52514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50" name="Text Box 31"/>
          <p:cNvSpPr txBox="1">
            <a:spLocks noChangeArrowheads="1"/>
          </p:cNvSpPr>
          <p:nvPr/>
        </p:nvSpPr>
        <p:spPr bwMode="auto">
          <a:xfrm>
            <a:off x="3108325" y="52133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51" name="Text Box 31"/>
          <p:cNvSpPr txBox="1">
            <a:spLocks noChangeArrowheads="1"/>
          </p:cNvSpPr>
          <p:nvPr/>
        </p:nvSpPr>
        <p:spPr bwMode="auto">
          <a:xfrm>
            <a:off x="2559050" y="54102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52" name="Text Box 31"/>
          <p:cNvSpPr txBox="1">
            <a:spLocks noChangeArrowheads="1"/>
          </p:cNvSpPr>
          <p:nvPr/>
        </p:nvSpPr>
        <p:spPr bwMode="auto">
          <a:xfrm>
            <a:off x="2922588" y="53975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53" name="Text Box 31"/>
          <p:cNvSpPr txBox="1">
            <a:spLocks noChangeArrowheads="1"/>
          </p:cNvSpPr>
          <p:nvPr/>
        </p:nvSpPr>
        <p:spPr bwMode="auto">
          <a:xfrm>
            <a:off x="3697288" y="51689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54" name="Text Box 31"/>
          <p:cNvSpPr txBox="1">
            <a:spLocks noChangeArrowheads="1"/>
          </p:cNvSpPr>
          <p:nvPr/>
        </p:nvSpPr>
        <p:spPr bwMode="auto">
          <a:xfrm>
            <a:off x="4271963" y="524668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55" name="Text Box 31"/>
          <p:cNvSpPr txBox="1">
            <a:spLocks noChangeArrowheads="1"/>
          </p:cNvSpPr>
          <p:nvPr/>
        </p:nvSpPr>
        <p:spPr bwMode="auto">
          <a:xfrm>
            <a:off x="3651250" y="54133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56" name="Text Box 31"/>
          <p:cNvSpPr txBox="1">
            <a:spLocks noChangeArrowheads="1"/>
          </p:cNvSpPr>
          <p:nvPr/>
        </p:nvSpPr>
        <p:spPr bwMode="auto">
          <a:xfrm>
            <a:off x="4300538" y="542607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57" name="Text Box 31"/>
          <p:cNvSpPr txBox="1">
            <a:spLocks noChangeArrowheads="1"/>
          </p:cNvSpPr>
          <p:nvPr/>
        </p:nvSpPr>
        <p:spPr bwMode="auto">
          <a:xfrm>
            <a:off x="4813300" y="53927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58" name="Text Box 31"/>
          <p:cNvSpPr txBox="1">
            <a:spLocks noChangeArrowheads="1"/>
          </p:cNvSpPr>
          <p:nvPr/>
        </p:nvSpPr>
        <p:spPr bwMode="auto">
          <a:xfrm>
            <a:off x="4887913" y="52324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59" name="Text Box 31"/>
          <p:cNvSpPr txBox="1">
            <a:spLocks noChangeArrowheads="1"/>
          </p:cNvSpPr>
          <p:nvPr/>
        </p:nvSpPr>
        <p:spPr bwMode="auto">
          <a:xfrm>
            <a:off x="5424488" y="5203825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60" name="Text Box 31"/>
          <p:cNvSpPr txBox="1">
            <a:spLocks noChangeArrowheads="1"/>
          </p:cNvSpPr>
          <p:nvPr/>
        </p:nvSpPr>
        <p:spPr bwMode="auto">
          <a:xfrm>
            <a:off x="5448300" y="542290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61" name="Text Box 31"/>
          <p:cNvSpPr txBox="1">
            <a:spLocks noChangeArrowheads="1"/>
          </p:cNvSpPr>
          <p:nvPr/>
        </p:nvSpPr>
        <p:spPr bwMode="auto">
          <a:xfrm>
            <a:off x="5983288" y="5441950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62" name="Text Box 31"/>
          <p:cNvSpPr txBox="1">
            <a:spLocks noChangeArrowheads="1"/>
          </p:cNvSpPr>
          <p:nvPr/>
        </p:nvSpPr>
        <p:spPr bwMode="auto">
          <a:xfrm>
            <a:off x="6515100" y="544671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R</a:t>
            </a:r>
          </a:p>
        </p:txBody>
      </p:sp>
      <p:sp>
        <p:nvSpPr>
          <p:cNvPr id="16463" name="Text Box 31"/>
          <p:cNvSpPr txBox="1">
            <a:spLocks noChangeArrowheads="1"/>
          </p:cNvSpPr>
          <p:nvPr/>
        </p:nvSpPr>
        <p:spPr bwMode="auto">
          <a:xfrm>
            <a:off x="6075363" y="5249863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sp>
        <p:nvSpPr>
          <p:cNvPr id="16464" name="Text Box 31"/>
          <p:cNvSpPr txBox="1">
            <a:spLocks noChangeArrowheads="1"/>
          </p:cNvSpPr>
          <p:nvPr/>
        </p:nvSpPr>
        <p:spPr bwMode="auto">
          <a:xfrm>
            <a:off x="6567488" y="5227638"/>
            <a:ext cx="6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i="1">
                <a:latin typeface="Arial" charset="0"/>
              </a:rPr>
              <a:t>y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096000" y="5694363"/>
            <a:ext cx="215900" cy="161925"/>
            <a:chOff x="3840" y="3587"/>
            <a:chExt cx="136" cy="102"/>
          </a:xfrm>
        </p:grpSpPr>
        <p:sp>
          <p:nvSpPr>
            <p:cNvPr id="16508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1</a:t>
              </a:r>
            </a:p>
          </p:txBody>
        </p:sp>
        <p:sp>
          <p:nvSpPr>
            <p:cNvPr id="16509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4</a:t>
              </a:r>
            </a:p>
          </p:txBody>
        </p:sp>
        <p:sp>
          <p:nvSpPr>
            <p:cNvPr id="16510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latin typeface="Arial" charset="0"/>
                </a:rPr>
                <a:t>/</a:t>
              </a:r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4932363" y="5694363"/>
            <a:ext cx="215900" cy="161925"/>
            <a:chOff x="3840" y="3587"/>
            <a:chExt cx="136" cy="102"/>
          </a:xfrm>
        </p:grpSpPr>
        <p:sp>
          <p:nvSpPr>
            <p:cNvPr id="16505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1</a:t>
              </a:r>
            </a:p>
          </p:txBody>
        </p:sp>
        <p:sp>
          <p:nvSpPr>
            <p:cNvPr id="16506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4</a:t>
              </a:r>
            </a:p>
          </p:txBody>
        </p:sp>
        <p:sp>
          <p:nvSpPr>
            <p:cNvPr id="16507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latin typeface="Arial" charset="0"/>
                </a:rPr>
                <a:t>/</a:t>
              </a: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600325" y="5694363"/>
            <a:ext cx="215900" cy="161925"/>
            <a:chOff x="3840" y="3587"/>
            <a:chExt cx="136" cy="102"/>
          </a:xfrm>
        </p:grpSpPr>
        <p:sp>
          <p:nvSpPr>
            <p:cNvPr id="16502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1</a:t>
              </a:r>
            </a:p>
          </p:txBody>
        </p:sp>
        <p:sp>
          <p:nvSpPr>
            <p:cNvPr id="16503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4</a:t>
              </a:r>
            </a:p>
          </p:txBody>
        </p:sp>
        <p:sp>
          <p:nvSpPr>
            <p:cNvPr id="16504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latin typeface="Arial" charset="0"/>
                </a:rPr>
                <a:t>/</a:t>
              </a: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759200" y="5689600"/>
            <a:ext cx="215900" cy="161925"/>
            <a:chOff x="3840" y="3587"/>
            <a:chExt cx="136" cy="102"/>
          </a:xfrm>
        </p:grpSpPr>
        <p:sp>
          <p:nvSpPr>
            <p:cNvPr id="16499" name="Text Box 31"/>
            <p:cNvSpPr txBox="1">
              <a:spLocks noChangeArrowheads="1"/>
            </p:cNvSpPr>
            <p:nvPr/>
          </p:nvSpPr>
          <p:spPr bwMode="auto">
            <a:xfrm>
              <a:off x="3840" y="3597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1</a:t>
              </a:r>
            </a:p>
          </p:txBody>
        </p:sp>
        <p:sp>
          <p:nvSpPr>
            <p:cNvPr id="16500" name="Text Box 31"/>
            <p:cNvSpPr txBox="1">
              <a:spLocks noChangeArrowheads="1"/>
            </p:cNvSpPr>
            <p:nvPr/>
          </p:nvSpPr>
          <p:spPr bwMode="auto">
            <a:xfrm>
              <a:off x="3898" y="3631"/>
              <a:ext cx="3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700">
                  <a:latin typeface="Arial" charset="0"/>
                </a:rPr>
                <a:t>4</a:t>
              </a:r>
            </a:p>
          </p:txBody>
        </p:sp>
        <p:sp>
          <p:nvSpPr>
            <p:cNvPr id="16501" name="Text Box 31"/>
            <p:cNvSpPr txBox="1">
              <a:spLocks noChangeArrowheads="1"/>
            </p:cNvSpPr>
            <p:nvPr/>
          </p:nvSpPr>
          <p:spPr bwMode="auto">
            <a:xfrm>
              <a:off x="3869" y="3587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latin typeface="Arial" charset="0"/>
                </a:rPr>
                <a:t>/</a:t>
              </a:r>
            </a:p>
          </p:txBody>
        </p:sp>
      </p:grpSp>
      <p:sp>
        <p:nvSpPr>
          <p:cNvPr id="16469" name="Text Box 31"/>
          <p:cNvSpPr txBox="1">
            <a:spLocks noChangeArrowheads="1"/>
          </p:cNvSpPr>
          <p:nvPr/>
        </p:nvSpPr>
        <p:spPr bwMode="auto">
          <a:xfrm>
            <a:off x="2798763" y="5729288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i="1">
                <a:latin typeface="Arial" charset="0"/>
              </a:rPr>
              <a:t>YR</a:t>
            </a:r>
          </a:p>
        </p:txBody>
      </p:sp>
      <p:sp>
        <p:nvSpPr>
          <p:cNvPr id="16470" name="Text Box 31"/>
          <p:cNvSpPr txBox="1">
            <a:spLocks noChangeArrowheads="1"/>
          </p:cNvSpPr>
          <p:nvPr/>
        </p:nvSpPr>
        <p:spPr bwMode="auto">
          <a:xfrm>
            <a:off x="4584700" y="5729288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i="1">
                <a:latin typeface="Arial" charset="0"/>
              </a:rPr>
              <a:t>YR</a:t>
            </a:r>
          </a:p>
        </p:txBody>
      </p:sp>
      <p:sp>
        <p:nvSpPr>
          <p:cNvPr id="16471" name="Text Box 31"/>
          <p:cNvSpPr txBox="1">
            <a:spLocks noChangeArrowheads="1"/>
          </p:cNvSpPr>
          <p:nvPr/>
        </p:nvSpPr>
        <p:spPr bwMode="auto">
          <a:xfrm>
            <a:off x="5151438" y="5727700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i="1">
                <a:latin typeface="Arial" charset="0"/>
              </a:rPr>
              <a:t>Yr</a:t>
            </a:r>
          </a:p>
        </p:txBody>
      </p:sp>
      <p:sp>
        <p:nvSpPr>
          <p:cNvPr id="16472" name="Text Box 31"/>
          <p:cNvSpPr txBox="1">
            <a:spLocks noChangeArrowheads="1"/>
          </p:cNvSpPr>
          <p:nvPr/>
        </p:nvSpPr>
        <p:spPr bwMode="auto">
          <a:xfrm>
            <a:off x="6310313" y="5713413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i="1">
                <a:latin typeface="Arial" charset="0"/>
              </a:rPr>
              <a:t>yR</a:t>
            </a:r>
          </a:p>
        </p:txBody>
      </p:sp>
      <p:sp>
        <p:nvSpPr>
          <p:cNvPr id="16473" name="Text Box 31"/>
          <p:cNvSpPr txBox="1">
            <a:spLocks noChangeArrowheads="1"/>
          </p:cNvSpPr>
          <p:nvPr/>
        </p:nvSpPr>
        <p:spPr bwMode="auto">
          <a:xfrm>
            <a:off x="3995738" y="5703888"/>
            <a:ext cx="1873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i="1">
                <a:latin typeface="Arial" charset="0"/>
              </a:rPr>
              <a:t>yr</a:t>
            </a:r>
          </a:p>
        </p:txBody>
      </p:sp>
      <p:sp>
        <p:nvSpPr>
          <p:cNvPr id="16474" name="AutoShape 104"/>
          <p:cNvSpPr>
            <a:spLocks/>
          </p:cNvSpPr>
          <p:nvPr/>
        </p:nvSpPr>
        <p:spPr bwMode="auto">
          <a:xfrm rot="5400000">
            <a:off x="2743994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5" name="AutoShape 105"/>
          <p:cNvSpPr>
            <a:spLocks/>
          </p:cNvSpPr>
          <p:nvPr/>
        </p:nvSpPr>
        <p:spPr bwMode="auto">
          <a:xfrm rot="5400000">
            <a:off x="3902869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6" name="AutoShape 106"/>
          <p:cNvSpPr>
            <a:spLocks/>
          </p:cNvSpPr>
          <p:nvPr/>
        </p:nvSpPr>
        <p:spPr bwMode="auto">
          <a:xfrm rot="5400000">
            <a:off x="5061744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7" name="AutoShape 107"/>
          <p:cNvSpPr>
            <a:spLocks/>
          </p:cNvSpPr>
          <p:nvPr/>
        </p:nvSpPr>
        <p:spPr bwMode="auto">
          <a:xfrm rot="5400000">
            <a:off x="6223794" y="5149056"/>
            <a:ext cx="85725" cy="957263"/>
          </a:xfrm>
          <a:prstGeom prst="rightBrace">
            <a:avLst>
              <a:gd name="adj1" fmla="val 930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8" name="Text Box 31"/>
          <p:cNvSpPr txBox="1">
            <a:spLocks noChangeArrowheads="1"/>
          </p:cNvSpPr>
          <p:nvPr/>
        </p:nvSpPr>
        <p:spPr bwMode="auto">
          <a:xfrm>
            <a:off x="1658938" y="5867400"/>
            <a:ext cx="9191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>
                <a:latin typeface="Arial" charset="0"/>
              </a:rPr>
              <a:t>F</a:t>
            </a:r>
            <a:r>
              <a:rPr lang="en-US" sz="1000" baseline="-25000">
                <a:latin typeface="Arial" charset="0"/>
              </a:rPr>
              <a:t>2</a:t>
            </a:r>
            <a:r>
              <a:rPr lang="en-US" sz="1000">
                <a:latin typeface="Arial" charset="0"/>
              </a:rPr>
              <a:t> Generation</a:t>
            </a:r>
          </a:p>
        </p:txBody>
      </p:sp>
      <p:sp>
        <p:nvSpPr>
          <p:cNvPr id="16479" name="Text Box 31"/>
          <p:cNvSpPr txBox="1">
            <a:spLocks noChangeArrowheads="1"/>
          </p:cNvSpPr>
          <p:nvPr/>
        </p:nvSpPr>
        <p:spPr bwMode="auto">
          <a:xfrm>
            <a:off x="1851025" y="61087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Fertilization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recombines the </a:t>
            </a:r>
            <a:r>
              <a:rPr lang="en-US" sz="1000" i="1">
                <a:latin typeface="Arial" charset="0"/>
              </a:rPr>
              <a:t>R</a:t>
            </a:r>
            <a:r>
              <a:rPr lang="en-US" sz="1000">
                <a:latin typeface="Arial" charset="0"/>
              </a:rPr>
              <a:t> and</a:t>
            </a:r>
          </a:p>
          <a:p>
            <a:pPr>
              <a:lnSpc>
                <a:spcPct val="90000"/>
              </a:lnSpc>
            </a:pPr>
            <a:r>
              <a:rPr lang="en-US" sz="1000" i="1">
                <a:latin typeface="Arial" charset="0"/>
              </a:rPr>
              <a:t>r</a:t>
            </a:r>
            <a:r>
              <a:rPr lang="en-US" sz="1000">
                <a:latin typeface="Arial" charset="0"/>
              </a:rPr>
              <a:t> alleles at random.</a:t>
            </a:r>
          </a:p>
        </p:txBody>
      </p:sp>
      <p:sp>
        <p:nvSpPr>
          <p:cNvPr id="16480" name="Text Box 31"/>
          <p:cNvSpPr txBox="1">
            <a:spLocks noChangeArrowheads="1"/>
          </p:cNvSpPr>
          <p:nvPr/>
        </p:nvSpPr>
        <p:spPr bwMode="auto">
          <a:xfrm>
            <a:off x="3730625" y="6373813"/>
            <a:ext cx="904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9</a:t>
            </a:r>
          </a:p>
        </p:txBody>
      </p:sp>
      <p:sp>
        <p:nvSpPr>
          <p:cNvPr id="16481" name="Text Box 31"/>
          <p:cNvSpPr txBox="1">
            <a:spLocks noChangeArrowheads="1"/>
          </p:cNvSpPr>
          <p:nvPr/>
        </p:nvSpPr>
        <p:spPr bwMode="auto">
          <a:xfrm>
            <a:off x="4092575" y="6373813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: 3</a:t>
            </a:r>
          </a:p>
        </p:txBody>
      </p:sp>
      <p:sp>
        <p:nvSpPr>
          <p:cNvPr id="16482" name="Text Box 31"/>
          <p:cNvSpPr txBox="1">
            <a:spLocks noChangeArrowheads="1"/>
          </p:cNvSpPr>
          <p:nvPr/>
        </p:nvSpPr>
        <p:spPr bwMode="auto">
          <a:xfrm>
            <a:off x="4510088" y="6373813"/>
            <a:ext cx="1381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: 3</a:t>
            </a:r>
          </a:p>
        </p:txBody>
      </p:sp>
      <p:sp>
        <p:nvSpPr>
          <p:cNvPr id="16483" name="Text Box 31"/>
          <p:cNvSpPr txBox="1">
            <a:spLocks noChangeArrowheads="1"/>
          </p:cNvSpPr>
          <p:nvPr/>
        </p:nvSpPr>
        <p:spPr bwMode="auto">
          <a:xfrm>
            <a:off x="4878388" y="6373813"/>
            <a:ext cx="1381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: 1</a:t>
            </a:r>
          </a:p>
        </p:txBody>
      </p:sp>
      <p:sp>
        <p:nvSpPr>
          <p:cNvPr id="16484" name="Text Box 31"/>
          <p:cNvSpPr txBox="1">
            <a:spLocks noChangeArrowheads="1"/>
          </p:cNvSpPr>
          <p:nvPr/>
        </p:nvSpPr>
        <p:spPr bwMode="auto">
          <a:xfrm>
            <a:off x="3670300" y="5959475"/>
            <a:ext cx="1773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An F</a:t>
            </a:r>
            <a:r>
              <a:rPr lang="en-US" sz="1000" baseline="-25000">
                <a:latin typeface="Arial" charset="0"/>
              </a:rPr>
              <a:t>1</a:t>
            </a:r>
            <a:r>
              <a:rPr lang="en-US" sz="1000">
                <a:latin typeface="Arial" charset="0"/>
              </a:rPr>
              <a:t> </a:t>
            </a:r>
            <a:r>
              <a:rPr lang="en-US" sz="1000">
                <a:latin typeface="Arial" charset="0"/>
                <a:sym typeface="Symbol" pitchFamily="84" charset="2"/>
              </a:rPr>
              <a:t></a:t>
            </a:r>
            <a:r>
              <a:rPr lang="en-US" sz="1000">
                <a:latin typeface="Arial" charset="0"/>
              </a:rPr>
              <a:t> F</a:t>
            </a:r>
            <a:r>
              <a:rPr lang="en-US" sz="1000" baseline="-25000">
                <a:latin typeface="Arial" charset="0"/>
              </a:rPr>
              <a:t>1</a:t>
            </a:r>
            <a:r>
              <a:rPr lang="en-US" sz="1000">
                <a:latin typeface="Arial" charset="0"/>
              </a:rPr>
              <a:t> cross-fertilization</a:t>
            </a:r>
          </a:p>
        </p:txBody>
      </p:sp>
      <p:sp>
        <p:nvSpPr>
          <p:cNvPr id="16485" name="Text Box 31"/>
          <p:cNvSpPr txBox="1">
            <a:spLocks noChangeArrowheads="1"/>
          </p:cNvSpPr>
          <p:nvPr/>
        </p:nvSpPr>
        <p:spPr bwMode="auto">
          <a:xfrm>
            <a:off x="5961063" y="6107113"/>
            <a:ext cx="15795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Fertilization results in the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9:3:3:1 phenotypic ratio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" charset="0"/>
              </a:rPr>
              <a:t>in the F</a:t>
            </a:r>
            <a:r>
              <a:rPr lang="en-US" sz="1000" baseline="-25000">
                <a:latin typeface="Arial" charset="0"/>
              </a:rPr>
              <a:t>2</a:t>
            </a:r>
            <a:r>
              <a:rPr lang="en-US" sz="1000">
                <a:latin typeface="Arial" charset="0"/>
              </a:rPr>
              <a:t> generation.</a:t>
            </a:r>
          </a:p>
        </p:txBody>
      </p:sp>
      <p:sp>
        <p:nvSpPr>
          <p:cNvPr id="16486" name="Text Box 31"/>
          <p:cNvSpPr txBox="1">
            <a:spLocks noChangeArrowheads="1"/>
          </p:cNvSpPr>
          <p:nvPr/>
        </p:nvSpPr>
        <p:spPr bwMode="auto">
          <a:xfrm>
            <a:off x="2868613" y="3551238"/>
            <a:ext cx="936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6487" name="Text Box 31"/>
          <p:cNvSpPr txBox="1">
            <a:spLocks noChangeArrowheads="1"/>
          </p:cNvSpPr>
          <p:nvPr/>
        </p:nvSpPr>
        <p:spPr bwMode="auto">
          <a:xfrm>
            <a:off x="2343150" y="4699000"/>
            <a:ext cx="936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6488" name="Text Box 31"/>
          <p:cNvSpPr txBox="1">
            <a:spLocks noChangeArrowheads="1"/>
          </p:cNvSpPr>
          <p:nvPr/>
        </p:nvSpPr>
        <p:spPr bwMode="auto">
          <a:xfrm>
            <a:off x="6057900" y="3551238"/>
            <a:ext cx="936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6489" name="Text Box 31"/>
          <p:cNvSpPr txBox="1">
            <a:spLocks noChangeArrowheads="1"/>
          </p:cNvSpPr>
          <p:nvPr/>
        </p:nvSpPr>
        <p:spPr bwMode="auto">
          <a:xfrm>
            <a:off x="6643688" y="4670425"/>
            <a:ext cx="936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6490" name="Oval 120"/>
          <p:cNvSpPr>
            <a:spLocks noChangeArrowheads="1"/>
          </p:cNvSpPr>
          <p:nvPr/>
        </p:nvSpPr>
        <p:spPr bwMode="auto">
          <a:xfrm>
            <a:off x="2776538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" name="Oval 121"/>
          <p:cNvSpPr>
            <a:spLocks noChangeArrowheads="1"/>
          </p:cNvSpPr>
          <p:nvPr/>
        </p:nvSpPr>
        <p:spPr bwMode="auto">
          <a:xfrm>
            <a:off x="3940175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" name="Oval 122"/>
          <p:cNvSpPr>
            <a:spLocks noChangeArrowheads="1"/>
          </p:cNvSpPr>
          <p:nvPr/>
        </p:nvSpPr>
        <p:spPr bwMode="auto">
          <a:xfrm>
            <a:off x="5108575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3" name="Oval 123"/>
          <p:cNvSpPr>
            <a:spLocks noChangeArrowheads="1"/>
          </p:cNvSpPr>
          <p:nvPr/>
        </p:nvSpPr>
        <p:spPr bwMode="auto">
          <a:xfrm>
            <a:off x="6272213" y="56673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4" name="Oval 124"/>
          <p:cNvSpPr>
            <a:spLocks noChangeArrowheads="1"/>
          </p:cNvSpPr>
          <p:nvPr/>
        </p:nvSpPr>
        <p:spPr bwMode="auto">
          <a:xfrm>
            <a:off x="5778500" y="6088063"/>
            <a:ext cx="136525" cy="136525"/>
          </a:xfrm>
          <a:prstGeom prst="ellipse">
            <a:avLst/>
          </a:prstGeom>
          <a:solidFill>
            <a:srgbClr val="009B9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5" name="Text Box 31"/>
          <p:cNvSpPr txBox="1">
            <a:spLocks noChangeArrowheads="1"/>
          </p:cNvSpPr>
          <p:nvPr/>
        </p:nvSpPr>
        <p:spPr bwMode="auto">
          <a:xfrm>
            <a:off x="5813425" y="6089650"/>
            <a:ext cx="936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6496" name="Oval 126"/>
          <p:cNvSpPr>
            <a:spLocks noChangeArrowheads="1"/>
          </p:cNvSpPr>
          <p:nvPr/>
        </p:nvSpPr>
        <p:spPr bwMode="auto">
          <a:xfrm>
            <a:off x="1665288" y="6089650"/>
            <a:ext cx="136525" cy="136525"/>
          </a:xfrm>
          <a:prstGeom prst="ellipse">
            <a:avLst/>
          </a:prstGeom>
          <a:solidFill>
            <a:srgbClr val="8981B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7" name="Text Box 31"/>
          <p:cNvSpPr txBox="1">
            <a:spLocks noChangeArrowheads="1"/>
          </p:cNvSpPr>
          <p:nvPr/>
        </p:nvSpPr>
        <p:spPr bwMode="auto">
          <a:xfrm>
            <a:off x="1700213" y="6091238"/>
            <a:ext cx="936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628800"/>
            <a:ext cx="7772400" cy="1470025"/>
          </a:xfrm>
        </p:spPr>
        <p:txBody>
          <a:bodyPr/>
          <a:lstStyle/>
          <a:p>
            <a:r>
              <a:rPr lang="fr-FR" dirty="0" smtClean="0"/>
              <a:t>Variations on </a:t>
            </a:r>
            <a:r>
              <a:rPr lang="fr-FR" dirty="0" err="1" smtClean="0"/>
              <a:t>Mendel’s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Incomplete Dominance</a:t>
            </a:r>
            <a:endParaRPr lang="en-CA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3352800" cy="4114800"/>
          </a:xfrm>
        </p:spPr>
        <p:txBody>
          <a:bodyPr/>
          <a:lstStyle/>
          <a:p>
            <a:pPr eaLnBrk="1" hangingPunct="1"/>
            <a:r>
              <a:rPr lang="fr-FR" sz="2800" smtClean="0"/>
              <a:t>Neither allele is dominant over the other and you therefore get an intermediate phenotype expressing a little bit of both traits.</a:t>
            </a:r>
            <a:endParaRPr lang="en-CA" sz="2800" smtClean="0"/>
          </a:p>
        </p:txBody>
      </p:sp>
      <p:pic>
        <p:nvPicPr>
          <p:cNvPr id="28676" name="Picture 4" descr="C:\WINDOWS\Desktop\unit4\bio_ch11\bio_ch11_6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481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09_12bHypercholesterolem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100"/>
            <a:ext cx="9144000" cy="491490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Incomplete Dominance in Hypercholesterolemia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Codominance</a:t>
            </a:r>
            <a:endParaRPr lang="en-C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/>
              <a:t>Some alleles are not totally dominant over another allele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fr-FR" sz="28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In the case of codominance, both of the traits show up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fr-FR" sz="28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Otherwise put,  two or more alleles may influence the phenotype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fr-FR" sz="2800" smtClean="0"/>
          </a:p>
          <a:p>
            <a:pPr lvl="2" eaLnBrk="1" hangingPunct="1">
              <a:lnSpc>
                <a:spcPct val="90000"/>
              </a:lnSpc>
            </a:pPr>
            <a:r>
              <a:rPr lang="fr-FR" sz="2000" smtClean="0"/>
              <a:t>Example, in Roan cows when a white cow is crossed with a red bull, you get a roan calf which is spotted red and white.</a:t>
            </a:r>
            <a:endParaRPr lang="en-CA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/>
              <a:t>Codominance</a:t>
            </a:r>
          </a:p>
        </p:txBody>
      </p:sp>
      <p:pic>
        <p:nvPicPr>
          <p:cNvPr id="44035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2286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29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2362200" y="4953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Appaloosa</a:t>
            </a:r>
          </a:p>
        </p:txBody>
      </p:sp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5486400" y="4953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Roan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Multiple Alleles</a:t>
            </a:r>
            <a:endParaRPr lang="en-CA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772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/>
              <a:t>Blood type is due to three alleles unlike many traits that are only due to two alleles.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The three possible alleles are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I</a:t>
            </a:r>
            <a:r>
              <a:rPr lang="fr-FR" sz="2400" baseline="30000" smtClean="0"/>
              <a:t>A</a:t>
            </a:r>
            <a:r>
              <a:rPr lang="fr-FR" sz="2400" smtClean="0"/>
              <a:t>, I</a:t>
            </a:r>
            <a:r>
              <a:rPr lang="fr-FR" sz="2400" baseline="30000" smtClean="0"/>
              <a:t>B</a:t>
            </a:r>
            <a:r>
              <a:rPr lang="fr-FR" sz="2400" smtClean="0"/>
              <a:t>, I</a:t>
            </a:r>
            <a:r>
              <a:rPr lang="fr-FR" sz="2400" baseline="30000" smtClean="0"/>
              <a:t>O</a:t>
            </a:r>
            <a:endParaRPr lang="en-GB" sz="2400" baseline="300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There are four possible phenotypes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Type AB – I</a:t>
            </a:r>
            <a:r>
              <a:rPr lang="fr-FR" sz="2400" baseline="30000" smtClean="0"/>
              <a:t>A</a:t>
            </a:r>
            <a:r>
              <a:rPr lang="fr-FR" sz="2400" smtClean="0"/>
              <a:t> &amp; I</a:t>
            </a:r>
            <a:r>
              <a:rPr lang="fr-FR" sz="2400" baseline="30000" smtClean="0"/>
              <a:t>B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Type A – I</a:t>
            </a:r>
            <a:r>
              <a:rPr lang="fr-FR" sz="2400" baseline="30000" smtClean="0"/>
              <a:t>A</a:t>
            </a:r>
            <a:r>
              <a:rPr lang="fr-FR" sz="2400" smtClean="0"/>
              <a:t> &amp; I</a:t>
            </a:r>
            <a:r>
              <a:rPr lang="fr-FR" sz="2400" baseline="30000" smtClean="0"/>
              <a:t>A</a:t>
            </a:r>
            <a:r>
              <a:rPr lang="fr-FR" sz="2400" smtClean="0"/>
              <a:t> OR I</a:t>
            </a:r>
            <a:r>
              <a:rPr lang="fr-FR" sz="2400" baseline="30000" smtClean="0"/>
              <a:t>A</a:t>
            </a:r>
            <a:r>
              <a:rPr lang="fr-FR" sz="2400" smtClean="0"/>
              <a:t> &amp; I</a:t>
            </a:r>
            <a:r>
              <a:rPr lang="fr-FR" sz="2400" baseline="30000" smtClean="0"/>
              <a:t>O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Type B – I</a:t>
            </a:r>
            <a:r>
              <a:rPr lang="fr-FR" sz="2400" baseline="30000" smtClean="0"/>
              <a:t>B</a:t>
            </a:r>
            <a:r>
              <a:rPr lang="fr-FR" sz="2400" smtClean="0"/>
              <a:t> &amp; I</a:t>
            </a:r>
            <a:r>
              <a:rPr lang="fr-FR" sz="2400" baseline="30000" smtClean="0"/>
              <a:t>B</a:t>
            </a:r>
            <a:r>
              <a:rPr lang="fr-FR" sz="2400" smtClean="0"/>
              <a:t> OR I</a:t>
            </a:r>
            <a:r>
              <a:rPr lang="fr-FR" sz="2400" baseline="30000" smtClean="0"/>
              <a:t>B</a:t>
            </a:r>
            <a:r>
              <a:rPr lang="fr-FR" sz="2400" smtClean="0"/>
              <a:t> &amp; I</a:t>
            </a:r>
            <a:r>
              <a:rPr lang="fr-FR" sz="2400" baseline="30000" smtClean="0"/>
              <a:t>O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Type O – I</a:t>
            </a:r>
            <a:r>
              <a:rPr lang="fr-FR" sz="2400" baseline="30000" smtClean="0"/>
              <a:t>O</a:t>
            </a:r>
            <a:r>
              <a:rPr lang="fr-FR" sz="2400" smtClean="0"/>
              <a:t> &amp; I</a:t>
            </a:r>
            <a:r>
              <a:rPr lang="fr-FR" sz="2400" baseline="30000" smtClean="0"/>
              <a:t>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11_11ABOBloodGroups-U"/>
          <p:cNvPicPr>
            <a:picLocks noChangeAspect="1" noChangeArrowheads="1"/>
          </p:cNvPicPr>
          <p:nvPr/>
        </p:nvPicPr>
        <p:blipFill>
          <a:blip r:embed="rId3" cstate="print"/>
          <a:srcRect b="2701"/>
          <a:stretch>
            <a:fillRect/>
          </a:stretch>
        </p:blipFill>
        <p:spPr bwMode="auto">
          <a:xfrm>
            <a:off x="1174750" y="193675"/>
            <a:ext cx="6792913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1"/>
          <p:cNvSpPr txBox="1">
            <a:spLocks noChangeArrowheads="1"/>
          </p:cNvSpPr>
          <p:nvPr/>
        </p:nvSpPr>
        <p:spPr bwMode="auto">
          <a:xfrm>
            <a:off x="1331640" y="1988840"/>
            <a:ext cx="150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dirty="0" smtClean="0">
                <a:latin typeface="Arial" charset="0"/>
              </a:rPr>
              <a:t>Surface</a:t>
            </a:r>
          </a:p>
          <a:p>
            <a:pPr>
              <a:lnSpc>
                <a:spcPct val="95000"/>
              </a:lnSpc>
            </a:pPr>
            <a:r>
              <a:rPr lang="en-US" sz="1800" dirty="0" smtClean="0">
                <a:latin typeface="Arial" charset="0"/>
              </a:rPr>
              <a:t>Carbohydrate</a:t>
            </a:r>
            <a:endParaRPr lang="en-US" sz="1800" dirty="0">
              <a:latin typeface="Arial" charset="0"/>
            </a:endParaRPr>
          </a:p>
        </p:txBody>
      </p:sp>
      <p:sp>
        <p:nvSpPr>
          <p:cNvPr id="51205" name="Text Box 31"/>
          <p:cNvSpPr txBox="1">
            <a:spLocks noChangeArrowheads="1"/>
          </p:cNvSpPr>
          <p:nvPr/>
        </p:nvSpPr>
        <p:spPr bwMode="auto">
          <a:xfrm>
            <a:off x="1360488" y="3055938"/>
            <a:ext cx="482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(b) Blood group genotypes and phenotypes</a:t>
            </a:r>
          </a:p>
        </p:txBody>
      </p:sp>
      <p:sp>
        <p:nvSpPr>
          <p:cNvPr id="51206" name="Text Box 31"/>
          <p:cNvSpPr txBox="1">
            <a:spLocks noChangeArrowheads="1"/>
          </p:cNvSpPr>
          <p:nvPr/>
        </p:nvSpPr>
        <p:spPr bwMode="auto">
          <a:xfrm>
            <a:off x="1773238" y="1406525"/>
            <a:ext cx="6715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Allele</a:t>
            </a:r>
          </a:p>
        </p:txBody>
      </p:sp>
      <p:sp>
        <p:nvSpPr>
          <p:cNvPr id="51207" name="Text Box 31"/>
          <p:cNvSpPr txBox="1">
            <a:spLocks noChangeArrowheads="1"/>
          </p:cNvSpPr>
          <p:nvPr/>
        </p:nvSpPr>
        <p:spPr bwMode="auto">
          <a:xfrm>
            <a:off x="1298575" y="4729163"/>
            <a:ext cx="16478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Red blood cell</a:t>
            </a:r>
          </a:p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appearance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1552575" y="3810000"/>
            <a:ext cx="11001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Genotype</a:t>
            </a:r>
          </a:p>
        </p:txBody>
      </p:sp>
      <p:sp>
        <p:nvSpPr>
          <p:cNvPr id="51209" name="Text Box 31"/>
          <p:cNvSpPr txBox="1">
            <a:spLocks noChangeArrowheads="1"/>
          </p:cNvSpPr>
          <p:nvPr/>
        </p:nvSpPr>
        <p:spPr bwMode="auto">
          <a:xfrm>
            <a:off x="6807200" y="2060575"/>
            <a:ext cx="606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none</a:t>
            </a:r>
          </a:p>
        </p:txBody>
      </p:sp>
      <p:sp>
        <p:nvSpPr>
          <p:cNvPr id="51210" name="Text Box 31"/>
          <p:cNvSpPr txBox="1">
            <a:spLocks noChangeArrowheads="1"/>
          </p:cNvSpPr>
          <p:nvPr/>
        </p:nvSpPr>
        <p:spPr bwMode="auto">
          <a:xfrm>
            <a:off x="5202238" y="2081213"/>
            <a:ext cx="201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B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11" name="Text Box 31"/>
          <p:cNvSpPr txBox="1">
            <a:spLocks noChangeArrowheads="1"/>
          </p:cNvSpPr>
          <p:nvPr/>
        </p:nvSpPr>
        <p:spPr bwMode="auto">
          <a:xfrm>
            <a:off x="3551238" y="2089150"/>
            <a:ext cx="174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12" name="Text Box 31"/>
          <p:cNvSpPr txBox="1">
            <a:spLocks noChangeArrowheads="1"/>
          </p:cNvSpPr>
          <p:nvPr/>
        </p:nvSpPr>
        <p:spPr bwMode="auto">
          <a:xfrm>
            <a:off x="5319713" y="1423988"/>
            <a:ext cx="2508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B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13" name="Text Box 31"/>
          <p:cNvSpPr txBox="1">
            <a:spLocks noChangeArrowheads="1"/>
          </p:cNvSpPr>
          <p:nvPr/>
        </p:nvSpPr>
        <p:spPr bwMode="auto">
          <a:xfrm>
            <a:off x="1293813" y="5822950"/>
            <a:ext cx="16478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Phenotype</a:t>
            </a:r>
          </a:p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(blood group)</a:t>
            </a:r>
          </a:p>
        </p:txBody>
      </p:sp>
      <p:sp>
        <p:nvSpPr>
          <p:cNvPr id="51214" name="Text Box 31"/>
          <p:cNvSpPr txBox="1">
            <a:spLocks noChangeArrowheads="1"/>
          </p:cNvSpPr>
          <p:nvPr/>
        </p:nvSpPr>
        <p:spPr bwMode="auto">
          <a:xfrm>
            <a:off x="7037388" y="1430338"/>
            <a:ext cx="201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endParaRPr lang="en-US" sz="1800" i="1" baseline="30000">
              <a:latin typeface="Arial" charset="0"/>
            </a:endParaRPr>
          </a:p>
        </p:txBody>
      </p:sp>
      <p:sp>
        <p:nvSpPr>
          <p:cNvPr id="51215" name="Text Box 31"/>
          <p:cNvSpPr txBox="1">
            <a:spLocks noChangeArrowheads="1"/>
          </p:cNvSpPr>
          <p:nvPr/>
        </p:nvSpPr>
        <p:spPr bwMode="auto">
          <a:xfrm>
            <a:off x="3670300" y="1428750"/>
            <a:ext cx="2508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A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16" name="Text Box 31"/>
          <p:cNvSpPr txBox="1">
            <a:spLocks noChangeArrowheads="1"/>
          </p:cNvSpPr>
          <p:nvPr/>
        </p:nvSpPr>
        <p:spPr bwMode="auto">
          <a:xfrm>
            <a:off x="5976938" y="3819525"/>
            <a:ext cx="4286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A</a:t>
            </a: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B</a:t>
            </a:r>
          </a:p>
        </p:txBody>
      </p:sp>
      <p:sp>
        <p:nvSpPr>
          <p:cNvPr id="51217" name="Text Box 31"/>
          <p:cNvSpPr txBox="1">
            <a:spLocks noChangeArrowheads="1"/>
          </p:cNvSpPr>
          <p:nvPr/>
        </p:nvSpPr>
        <p:spPr bwMode="auto">
          <a:xfrm>
            <a:off x="7273925" y="3833813"/>
            <a:ext cx="2016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ii</a:t>
            </a:r>
            <a:endParaRPr lang="en-US" sz="1800" i="1" baseline="30000">
              <a:latin typeface="Arial" charset="0"/>
            </a:endParaRPr>
          </a:p>
        </p:txBody>
      </p:sp>
      <p:sp>
        <p:nvSpPr>
          <p:cNvPr id="51218" name="Text Box 31"/>
          <p:cNvSpPr txBox="1">
            <a:spLocks noChangeArrowheads="1"/>
          </p:cNvSpPr>
          <p:nvPr/>
        </p:nvSpPr>
        <p:spPr bwMode="auto">
          <a:xfrm>
            <a:off x="3097213" y="3822700"/>
            <a:ext cx="1146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A</a:t>
            </a: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A </a:t>
            </a:r>
            <a:r>
              <a:rPr lang="en-US" sz="1800">
                <a:latin typeface="Arial" charset="0"/>
              </a:rPr>
              <a:t>or</a:t>
            </a:r>
            <a:r>
              <a:rPr lang="en-US" sz="1800" i="1">
                <a:latin typeface="Arial" charset="0"/>
              </a:rPr>
              <a:t> I</a:t>
            </a:r>
            <a:r>
              <a:rPr lang="en-US" sz="1800" i="1" baseline="30000">
                <a:latin typeface="Arial" charset="0"/>
              </a:rPr>
              <a:t>A</a:t>
            </a:r>
            <a:r>
              <a:rPr lang="en-US" sz="1800" i="1">
                <a:latin typeface="Arial" charset="0"/>
              </a:rPr>
              <a:t>i </a:t>
            </a:r>
            <a:endParaRPr lang="en-US" sz="1800" i="1" baseline="30000">
              <a:latin typeface="Arial" charset="0"/>
            </a:endParaRPr>
          </a:p>
        </p:txBody>
      </p:sp>
      <p:sp>
        <p:nvSpPr>
          <p:cNvPr id="51219" name="Text Box 31"/>
          <p:cNvSpPr txBox="1">
            <a:spLocks noChangeArrowheads="1"/>
          </p:cNvSpPr>
          <p:nvPr/>
        </p:nvSpPr>
        <p:spPr bwMode="auto">
          <a:xfrm>
            <a:off x="4408488" y="3810000"/>
            <a:ext cx="1146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B</a:t>
            </a: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B </a:t>
            </a:r>
            <a:r>
              <a:rPr lang="en-US" sz="1800">
                <a:latin typeface="Arial" charset="0"/>
              </a:rPr>
              <a:t>or</a:t>
            </a:r>
            <a:r>
              <a:rPr lang="en-US" sz="1800" i="1">
                <a:latin typeface="Arial" charset="0"/>
              </a:rPr>
              <a:t> I</a:t>
            </a:r>
            <a:r>
              <a:rPr lang="en-US" sz="1800" i="1" baseline="30000">
                <a:latin typeface="Arial" charset="0"/>
              </a:rPr>
              <a:t>B</a:t>
            </a:r>
            <a:r>
              <a:rPr lang="en-US" sz="1800" i="1">
                <a:latin typeface="Arial" charset="0"/>
              </a:rPr>
              <a:t>i </a:t>
            </a:r>
            <a:endParaRPr lang="en-US" sz="1800" i="1" baseline="30000">
              <a:latin typeface="Arial" charset="0"/>
            </a:endParaRPr>
          </a:p>
        </p:txBody>
      </p:sp>
      <p:sp>
        <p:nvSpPr>
          <p:cNvPr id="51220" name="Text Box 31"/>
          <p:cNvSpPr txBox="1">
            <a:spLocks noChangeArrowheads="1"/>
          </p:cNvSpPr>
          <p:nvPr/>
        </p:nvSpPr>
        <p:spPr bwMode="auto">
          <a:xfrm>
            <a:off x="4826000" y="5949950"/>
            <a:ext cx="2016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B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21" name="Text Box 31"/>
          <p:cNvSpPr txBox="1">
            <a:spLocks noChangeArrowheads="1"/>
          </p:cNvSpPr>
          <p:nvPr/>
        </p:nvSpPr>
        <p:spPr bwMode="auto">
          <a:xfrm>
            <a:off x="3508375" y="5948363"/>
            <a:ext cx="174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22" name="Text Box 31"/>
          <p:cNvSpPr txBox="1">
            <a:spLocks noChangeArrowheads="1"/>
          </p:cNvSpPr>
          <p:nvPr/>
        </p:nvSpPr>
        <p:spPr bwMode="auto">
          <a:xfrm>
            <a:off x="7240588" y="5951538"/>
            <a:ext cx="201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O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23" name="Text Box 31"/>
          <p:cNvSpPr txBox="1">
            <a:spLocks noChangeArrowheads="1"/>
          </p:cNvSpPr>
          <p:nvPr/>
        </p:nvSpPr>
        <p:spPr bwMode="auto">
          <a:xfrm>
            <a:off x="6000750" y="5949950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AB</a:t>
            </a:r>
          </a:p>
        </p:txBody>
      </p:sp>
      <p:sp>
        <p:nvSpPr>
          <p:cNvPr id="51224" name="Text Box 31"/>
          <p:cNvSpPr txBox="1">
            <a:spLocks noChangeArrowheads="1"/>
          </p:cNvSpPr>
          <p:nvPr/>
        </p:nvSpPr>
        <p:spPr bwMode="auto">
          <a:xfrm>
            <a:off x="1373188" y="439738"/>
            <a:ext cx="6194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>
              <a:lnSpc>
                <a:spcPct val="95000"/>
              </a:lnSpc>
            </a:pPr>
            <a:r>
              <a:rPr lang="en-US" sz="1800" dirty="0">
                <a:latin typeface="Arial" charset="0"/>
              </a:rPr>
              <a:t>(a) The three alleles for the ABO blood groups and their</a:t>
            </a:r>
          </a:p>
          <a:p>
            <a:pPr marL="342900" indent="-342900">
              <a:lnSpc>
                <a:spcPct val="95000"/>
              </a:lnSpc>
            </a:pPr>
            <a:r>
              <a:rPr lang="en-US" sz="1800" dirty="0">
                <a:latin typeface="Arial" charset="0"/>
              </a:rPr>
              <a:t>	carbohydrates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fr-FR" smtClean="0"/>
              <a:t>Blood Type – Multiple Alleles</a:t>
            </a:r>
            <a:endParaRPr lang="en-GB" smtClean="0"/>
          </a:p>
        </p:txBody>
      </p:sp>
      <p:pic>
        <p:nvPicPr>
          <p:cNvPr id="32771" name="Picture 13" descr="09_13MultipleAllele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0925"/>
            <a:ext cx="9144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09_14Pleiotropy_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0"/>
            <a:ext cx="8023225" cy="6858000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2659063" cy="1143000"/>
          </a:xfrm>
        </p:spPr>
        <p:txBody>
          <a:bodyPr/>
          <a:lstStyle/>
          <a:p>
            <a:r>
              <a:rPr lang="fr-FR" dirty="0" err="1"/>
              <a:t>Pleiotropy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Heads or Tails?</a:t>
            </a:r>
            <a:endParaRPr lang="en-C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00250"/>
            <a:ext cx="7772400" cy="4114800"/>
          </a:xfrm>
        </p:spPr>
        <p:txBody>
          <a:bodyPr/>
          <a:lstStyle/>
          <a:p>
            <a:pPr eaLnBrk="1" hangingPunct="1"/>
            <a:r>
              <a:rPr lang="fr-FR" sz="2800" smtClean="0"/>
              <a:t>Flip a coin 20 times.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fr-FR" sz="2800" smtClean="0"/>
          </a:p>
          <a:p>
            <a:pPr eaLnBrk="1" hangingPunct="1"/>
            <a:r>
              <a:rPr lang="fr-FR" sz="2800" smtClean="0"/>
              <a:t>How many times landed heads? Tails?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fr-FR" sz="2800" smtClean="0"/>
          </a:p>
          <a:p>
            <a:pPr eaLnBrk="1" hangingPunct="1"/>
            <a:r>
              <a:rPr lang="fr-FR" sz="2800" smtClean="0"/>
              <a:t>Add up class results.  How many times landed heads? Tails?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fr-FR" sz="2800" smtClean="0"/>
          </a:p>
          <a:p>
            <a:pPr eaLnBrk="1" hangingPunct="1"/>
            <a:r>
              <a:rPr lang="fr-FR" sz="2800" smtClean="0"/>
              <a:t>Why are the class statistics more sound than those of each individual?</a:t>
            </a: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7" descr="11_12Epistasis-U"/>
          <p:cNvPicPr>
            <a:picLocks noChangeAspect="1" noChangeArrowheads="1"/>
          </p:cNvPicPr>
          <p:nvPr/>
        </p:nvPicPr>
        <p:blipFill>
          <a:blip r:embed="rId3" cstate="print"/>
          <a:srcRect b="2194"/>
          <a:stretch>
            <a:fillRect/>
          </a:stretch>
        </p:blipFill>
        <p:spPr bwMode="auto">
          <a:xfrm>
            <a:off x="1608138" y="136525"/>
            <a:ext cx="5926137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31"/>
          <p:cNvSpPr txBox="1">
            <a:spLocks noChangeArrowheads="1"/>
          </p:cNvSpPr>
          <p:nvPr/>
        </p:nvSpPr>
        <p:spPr bwMode="auto">
          <a:xfrm>
            <a:off x="1689100" y="2160588"/>
            <a:ext cx="219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3" name="Text Box 31"/>
          <p:cNvSpPr txBox="1">
            <a:spLocks noChangeArrowheads="1"/>
          </p:cNvSpPr>
          <p:nvPr/>
        </p:nvSpPr>
        <p:spPr bwMode="auto">
          <a:xfrm>
            <a:off x="1674813" y="3082925"/>
            <a:ext cx="219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4" name="Text Box 31"/>
          <p:cNvSpPr txBox="1">
            <a:spLocks noChangeArrowheads="1"/>
          </p:cNvSpPr>
          <p:nvPr/>
        </p:nvSpPr>
        <p:spPr bwMode="auto">
          <a:xfrm>
            <a:off x="1673225" y="4048125"/>
            <a:ext cx="219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5" name="Text Box 31"/>
          <p:cNvSpPr txBox="1">
            <a:spLocks noChangeArrowheads="1"/>
          </p:cNvSpPr>
          <p:nvPr/>
        </p:nvSpPr>
        <p:spPr bwMode="auto">
          <a:xfrm>
            <a:off x="1670050" y="5003800"/>
            <a:ext cx="2365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6" name="Text Box 31"/>
          <p:cNvSpPr txBox="1">
            <a:spLocks noChangeArrowheads="1"/>
          </p:cNvSpPr>
          <p:nvPr/>
        </p:nvSpPr>
        <p:spPr bwMode="auto">
          <a:xfrm>
            <a:off x="5273675" y="1411288"/>
            <a:ext cx="2143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7" name="Text Box 31"/>
          <p:cNvSpPr txBox="1">
            <a:spLocks noChangeArrowheads="1"/>
          </p:cNvSpPr>
          <p:nvPr/>
        </p:nvSpPr>
        <p:spPr bwMode="auto">
          <a:xfrm>
            <a:off x="6508750" y="1408113"/>
            <a:ext cx="2143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8" name="Text Box 31"/>
          <p:cNvSpPr txBox="1">
            <a:spLocks noChangeArrowheads="1"/>
          </p:cNvSpPr>
          <p:nvPr/>
        </p:nvSpPr>
        <p:spPr bwMode="auto">
          <a:xfrm>
            <a:off x="3989388" y="1406525"/>
            <a:ext cx="214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59" name="Text Box 31"/>
          <p:cNvSpPr txBox="1">
            <a:spLocks noChangeArrowheads="1"/>
          </p:cNvSpPr>
          <p:nvPr/>
        </p:nvSpPr>
        <p:spPr bwMode="auto">
          <a:xfrm>
            <a:off x="2757488" y="1406525"/>
            <a:ext cx="214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¼</a:t>
            </a:r>
          </a:p>
        </p:txBody>
      </p:sp>
      <p:sp>
        <p:nvSpPr>
          <p:cNvPr id="53260" name="Text Box 31"/>
          <p:cNvSpPr txBox="1">
            <a:spLocks noChangeArrowheads="1"/>
          </p:cNvSpPr>
          <p:nvPr/>
        </p:nvSpPr>
        <p:spPr bwMode="auto">
          <a:xfrm>
            <a:off x="3060700" y="1420813"/>
            <a:ext cx="292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61" name="Text Box 31"/>
          <p:cNvSpPr txBox="1">
            <a:spLocks noChangeArrowheads="1"/>
          </p:cNvSpPr>
          <p:nvPr/>
        </p:nvSpPr>
        <p:spPr bwMode="auto">
          <a:xfrm>
            <a:off x="5594350" y="1419225"/>
            <a:ext cx="223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62" name="Text Box 31"/>
          <p:cNvSpPr txBox="1">
            <a:spLocks noChangeArrowheads="1"/>
          </p:cNvSpPr>
          <p:nvPr/>
        </p:nvSpPr>
        <p:spPr bwMode="auto">
          <a:xfrm>
            <a:off x="2009775" y="2208213"/>
            <a:ext cx="30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63" name="Text Box 31"/>
          <p:cNvSpPr txBox="1">
            <a:spLocks noChangeArrowheads="1"/>
          </p:cNvSpPr>
          <p:nvPr/>
        </p:nvSpPr>
        <p:spPr bwMode="auto">
          <a:xfrm>
            <a:off x="2036763" y="5027613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64" name="Text Box 31"/>
          <p:cNvSpPr txBox="1">
            <a:spLocks noChangeArrowheads="1"/>
          </p:cNvSpPr>
          <p:nvPr/>
        </p:nvSpPr>
        <p:spPr bwMode="auto">
          <a:xfrm>
            <a:off x="2451100" y="2352675"/>
            <a:ext cx="549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65" name="Text Box 31"/>
          <p:cNvSpPr txBox="1">
            <a:spLocks noChangeArrowheads="1"/>
          </p:cNvSpPr>
          <p:nvPr/>
        </p:nvSpPr>
        <p:spPr bwMode="auto">
          <a:xfrm>
            <a:off x="6265863" y="5216525"/>
            <a:ext cx="455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66" name="Text Box 31"/>
          <p:cNvSpPr txBox="1">
            <a:spLocks noChangeArrowheads="1"/>
          </p:cNvSpPr>
          <p:nvPr/>
        </p:nvSpPr>
        <p:spPr bwMode="auto">
          <a:xfrm>
            <a:off x="3730625" y="2352675"/>
            <a:ext cx="498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67" name="Text Box 31"/>
          <p:cNvSpPr txBox="1">
            <a:spLocks noChangeArrowheads="1"/>
          </p:cNvSpPr>
          <p:nvPr/>
        </p:nvSpPr>
        <p:spPr bwMode="auto">
          <a:xfrm>
            <a:off x="6267450" y="2351088"/>
            <a:ext cx="4937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68" name="Text Box 31"/>
          <p:cNvSpPr txBox="1">
            <a:spLocks noChangeArrowheads="1"/>
          </p:cNvSpPr>
          <p:nvPr/>
        </p:nvSpPr>
        <p:spPr bwMode="auto">
          <a:xfrm>
            <a:off x="4302125" y="1419225"/>
            <a:ext cx="2349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69" name="Text Box 31"/>
          <p:cNvSpPr txBox="1">
            <a:spLocks noChangeArrowheads="1"/>
          </p:cNvSpPr>
          <p:nvPr/>
        </p:nvSpPr>
        <p:spPr bwMode="auto">
          <a:xfrm>
            <a:off x="6831013" y="1419225"/>
            <a:ext cx="247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70" name="Text Box 31"/>
          <p:cNvSpPr txBox="1">
            <a:spLocks noChangeArrowheads="1"/>
          </p:cNvSpPr>
          <p:nvPr/>
        </p:nvSpPr>
        <p:spPr bwMode="auto">
          <a:xfrm>
            <a:off x="2020888" y="3103563"/>
            <a:ext cx="298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71" name="Text Box 31"/>
          <p:cNvSpPr txBox="1">
            <a:spLocks noChangeArrowheads="1"/>
          </p:cNvSpPr>
          <p:nvPr/>
        </p:nvSpPr>
        <p:spPr bwMode="auto">
          <a:xfrm>
            <a:off x="2012950" y="4086225"/>
            <a:ext cx="2444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500" i="1">
                <a:latin typeface="Arial" charset="0"/>
              </a:rPr>
              <a:t>Be</a:t>
            </a:r>
            <a:endParaRPr lang="en-US" sz="1500">
              <a:latin typeface="Arial" charset="0"/>
            </a:endParaRPr>
          </a:p>
        </p:txBody>
      </p:sp>
      <p:sp>
        <p:nvSpPr>
          <p:cNvPr id="53272" name="Text Box 31"/>
          <p:cNvSpPr txBox="1">
            <a:spLocks noChangeArrowheads="1"/>
          </p:cNvSpPr>
          <p:nvPr/>
        </p:nvSpPr>
        <p:spPr bwMode="auto">
          <a:xfrm>
            <a:off x="4981575" y="2354263"/>
            <a:ext cx="5334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3" name="Text Box 31"/>
          <p:cNvSpPr txBox="1">
            <a:spLocks noChangeArrowheads="1"/>
          </p:cNvSpPr>
          <p:nvPr/>
        </p:nvSpPr>
        <p:spPr bwMode="auto">
          <a:xfrm>
            <a:off x="2468563" y="3324225"/>
            <a:ext cx="5873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4" name="Text Box 31"/>
          <p:cNvSpPr txBox="1">
            <a:spLocks noChangeArrowheads="1"/>
          </p:cNvSpPr>
          <p:nvPr/>
        </p:nvSpPr>
        <p:spPr bwMode="auto">
          <a:xfrm>
            <a:off x="3725863" y="3324225"/>
            <a:ext cx="5381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5" name="Text Box 31"/>
          <p:cNvSpPr txBox="1">
            <a:spLocks noChangeArrowheads="1"/>
          </p:cNvSpPr>
          <p:nvPr/>
        </p:nvSpPr>
        <p:spPr bwMode="auto">
          <a:xfrm>
            <a:off x="6261100" y="3322638"/>
            <a:ext cx="5191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6" name="Text Box 31"/>
          <p:cNvSpPr txBox="1">
            <a:spLocks noChangeArrowheads="1"/>
          </p:cNvSpPr>
          <p:nvPr/>
        </p:nvSpPr>
        <p:spPr bwMode="auto">
          <a:xfrm>
            <a:off x="5006975" y="3321050"/>
            <a:ext cx="574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7" name="Text Box 31"/>
          <p:cNvSpPr txBox="1">
            <a:spLocks noChangeArrowheads="1"/>
          </p:cNvSpPr>
          <p:nvPr/>
        </p:nvSpPr>
        <p:spPr bwMode="auto">
          <a:xfrm>
            <a:off x="2470150" y="4267200"/>
            <a:ext cx="547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3730625" y="4267200"/>
            <a:ext cx="498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6251575" y="4267200"/>
            <a:ext cx="4921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80" name="Text Box 31"/>
          <p:cNvSpPr txBox="1">
            <a:spLocks noChangeArrowheads="1"/>
          </p:cNvSpPr>
          <p:nvPr/>
        </p:nvSpPr>
        <p:spPr bwMode="auto">
          <a:xfrm>
            <a:off x="4989513" y="4267200"/>
            <a:ext cx="5302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81" name="Text Box 31"/>
          <p:cNvSpPr txBox="1">
            <a:spLocks noChangeArrowheads="1"/>
          </p:cNvSpPr>
          <p:nvPr/>
        </p:nvSpPr>
        <p:spPr bwMode="auto">
          <a:xfrm>
            <a:off x="2466975" y="5218113"/>
            <a:ext cx="593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82" name="Text Box 31"/>
          <p:cNvSpPr txBox="1">
            <a:spLocks noChangeArrowheads="1"/>
          </p:cNvSpPr>
          <p:nvPr/>
        </p:nvSpPr>
        <p:spPr bwMode="auto">
          <a:xfrm>
            <a:off x="3713163" y="5218113"/>
            <a:ext cx="539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83" name="Text Box 31"/>
          <p:cNvSpPr txBox="1">
            <a:spLocks noChangeArrowheads="1"/>
          </p:cNvSpPr>
          <p:nvPr/>
        </p:nvSpPr>
        <p:spPr bwMode="auto">
          <a:xfrm>
            <a:off x="4991100" y="5219700"/>
            <a:ext cx="5746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84" name="Text Box 31"/>
          <p:cNvSpPr txBox="1">
            <a:spLocks noChangeArrowheads="1"/>
          </p:cNvSpPr>
          <p:nvPr/>
        </p:nvSpPr>
        <p:spPr bwMode="auto">
          <a:xfrm>
            <a:off x="3408363" y="6124575"/>
            <a:ext cx="174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9</a:t>
            </a:r>
          </a:p>
        </p:txBody>
      </p:sp>
      <p:sp>
        <p:nvSpPr>
          <p:cNvPr id="53285" name="Text Box 31"/>
          <p:cNvSpPr txBox="1">
            <a:spLocks noChangeArrowheads="1"/>
          </p:cNvSpPr>
          <p:nvPr/>
        </p:nvSpPr>
        <p:spPr bwMode="auto">
          <a:xfrm>
            <a:off x="5505450" y="6126163"/>
            <a:ext cx="365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:   4</a:t>
            </a:r>
          </a:p>
        </p:txBody>
      </p:sp>
      <p:sp>
        <p:nvSpPr>
          <p:cNvPr id="53286" name="Text Box 31"/>
          <p:cNvSpPr txBox="1">
            <a:spLocks noChangeArrowheads="1"/>
          </p:cNvSpPr>
          <p:nvPr/>
        </p:nvSpPr>
        <p:spPr bwMode="auto">
          <a:xfrm>
            <a:off x="4298950" y="6124575"/>
            <a:ext cx="407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:    3</a:t>
            </a:r>
          </a:p>
        </p:txBody>
      </p:sp>
      <p:sp>
        <p:nvSpPr>
          <p:cNvPr id="53287" name="Text Box 31"/>
          <p:cNvSpPr txBox="1">
            <a:spLocks noChangeArrowheads="1"/>
          </p:cNvSpPr>
          <p:nvPr/>
        </p:nvSpPr>
        <p:spPr bwMode="auto">
          <a:xfrm>
            <a:off x="1774825" y="1739900"/>
            <a:ext cx="520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Eggs</a:t>
            </a:r>
          </a:p>
        </p:txBody>
      </p:sp>
      <p:sp>
        <p:nvSpPr>
          <p:cNvPr id="53288" name="Text Box 31"/>
          <p:cNvSpPr txBox="1">
            <a:spLocks noChangeArrowheads="1"/>
          </p:cNvSpPr>
          <p:nvPr/>
        </p:nvSpPr>
        <p:spPr bwMode="auto">
          <a:xfrm>
            <a:off x="2587625" y="1069975"/>
            <a:ext cx="6905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Sperm</a:t>
            </a:r>
          </a:p>
        </p:txBody>
      </p:sp>
      <p:sp>
        <p:nvSpPr>
          <p:cNvPr id="53289" name="Text Box 31"/>
          <p:cNvSpPr txBox="1">
            <a:spLocks noChangeArrowheads="1"/>
          </p:cNvSpPr>
          <p:nvPr/>
        </p:nvSpPr>
        <p:spPr bwMode="auto">
          <a:xfrm>
            <a:off x="3621088" y="625475"/>
            <a:ext cx="498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53290" name="Text Box 31"/>
          <p:cNvSpPr txBox="1">
            <a:spLocks noChangeArrowheads="1"/>
          </p:cNvSpPr>
          <p:nvPr/>
        </p:nvSpPr>
        <p:spPr bwMode="auto">
          <a:xfrm>
            <a:off x="5211763" y="623888"/>
            <a:ext cx="498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 i="1">
                <a:latin typeface="Arial" charset="0"/>
              </a:rPr>
              <a:t>BbEe</a:t>
            </a:r>
            <a:endParaRPr lang="en-US" sz="160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30706" y="836712"/>
            <a:ext cx="861774" cy="44644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4400" b="1" i="1" dirty="0" err="1" smtClean="0">
                <a:solidFill>
                  <a:srgbClr val="002060"/>
                </a:solidFill>
                <a:latin typeface="Tempus Sans ITC" pitchFamily="82" charset="0"/>
              </a:rPr>
              <a:t>Epistasis</a:t>
            </a:r>
            <a:endParaRPr lang="en-US" sz="4400" b="1" i="1" dirty="0">
              <a:solidFill>
                <a:srgbClr val="00206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09_15PolygenicInheritanc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1113"/>
            <a:ext cx="8869362" cy="6835775"/>
          </a:xfrm>
          <a:prstGeom prst="rect">
            <a:avLst/>
          </a:prstGeom>
          <a:noFill/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17538"/>
            <a:ext cx="4600575" cy="1143000"/>
          </a:xfrm>
        </p:spPr>
        <p:txBody>
          <a:bodyPr/>
          <a:lstStyle/>
          <a:p>
            <a:r>
              <a:rPr lang="fr-FR"/>
              <a:t>Polygenic Traits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6" descr="11_UN05Summary_C3-U"/>
          <p:cNvPicPr>
            <a:picLocks noChangeAspect="1" noChangeArrowheads="1"/>
          </p:cNvPicPr>
          <p:nvPr/>
        </p:nvPicPr>
        <p:blipFill>
          <a:blip r:embed="rId3" cstate="print"/>
          <a:srcRect b="2676"/>
          <a:stretch>
            <a:fillRect/>
          </a:stretch>
        </p:blipFill>
        <p:spPr bwMode="auto">
          <a:xfrm>
            <a:off x="598488" y="231775"/>
            <a:ext cx="79454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31"/>
          <p:cNvSpPr txBox="1">
            <a:spLocks noChangeArrowheads="1"/>
          </p:cNvSpPr>
          <p:nvPr/>
        </p:nvSpPr>
        <p:spPr bwMode="auto">
          <a:xfrm>
            <a:off x="3281363" y="4784725"/>
            <a:ext cx="243681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In the whole population,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some genes have more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than two alleles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3" name="Text Box 31"/>
          <p:cNvSpPr txBox="1">
            <a:spLocks noChangeArrowheads="1"/>
          </p:cNvSpPr>
          <p:nvPr/>
        </p:nvSpPr>
        <p:spPr bwMode="auto">
          <a:xfrm>
            <a:off x="792163" y="5789613"/>
            <a:ext cx="103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Pleiotropy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4" name="Text Box 31"/>
          <p:cNvSpPr txBox="1">
            <a:spLocks noChangeArrowheads="1"/>
          </p:cNvSpPr>
          <p:nvPr/>
        </p:nvSpPr>
        <p:spPr bwMode="auto">
          <a:xfrm>
            <a:off x="725488" y="484188"/>
            <a:ext cx="2324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>
                <a:latin typeface="Arial" charset="0"/>
              </a:rPr>
              <a:t>Relationship among</a:t>
            </a:r>
          </a:p>
          <a:p>
            <a:pPr algn="ctr">
              <a:lnSpc>
                <a:spcPct val="95000"/>
              </a:lnSpc>
            </a:pPr>
            <a:r>
              <a:rPr lang="en-US" sz="1600">
                <a:latin typeface="Arial" charset="0"/>
              </a:rPr>
              <a:t>alleles of a single gene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5" name="Text Box 31"/>
          <p:cNvSpPr txBox="1">
            <a:spLocks noChangeArrowheads="1"/>
          </p:cNvSpPr>
          <p:nvPr/>
        </p:nvSpPr>
        <p:spPr bwMode="auto">
          <a:xfrm>
            <a:off x="3951288" y="609600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Description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6" name="Text Box 31"/>
          <p:cNvSpPr txBox="1">
            <a:spLocks noChangeArrowheads="1"/>
          </p:cNvSpPr>
          <p:nvPr/>
        </p:nvSpPr>
        <p:spPr bwMode="auto">
          <a:xfrm>
            <a:off x="6746875" y="609600"/>
            <a:ext cx="9699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Example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7" name="Text Box 31"/>
          <p:cNvSpPr txBox="1">
            <a:spLocks noChangeArrowheads="1"/>
          </p:cNvSpPr>
          <p:nvPr/>
        </p:nvSpPr>
        <p:spPr bwMode="auto">
          <a:xfrm>
            <a:off x="784225" y="3771900"/>
            <a:ext cx="15128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Codominance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8" name="Text Box 31"/>
          <p:cNvSpPr txBox="1">
            <a:spLocks noChangeArrowheads="1"/>
          </p:cNvSpPr>
          <p:nvPr/>
        </p:nvSpPr>
        <p:spPr bwMode="auto">
          <a:xfrm>
            <a:off x="792163" y="4772025"/>
            <a:ext cx="156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Multiple alleles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19" name="Text Box 31"/>
          <p:cNvSpPr txBox="1">
            <a:spLocks noChangeArrowheads="1"/>
          </p:cNvSpPr>
          <p:nvPr/>
        </p:nvSpPr>
        <p:spPr bwMode="auto">
          <a:xfrm>
            <a:off x="793750" y="2371725"/>
            <a:ext cx="2249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Incomplete dominance</a:t>
            </a:r>
          </a:p>
          <a:p>
            <a:r>
              <a:rPr lang="en-US" sz="1600">
                <a:latin typeface="Arial" charset="0"/>
              </a:rPr>
              <a:t>of either allele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0" name="Text Box 31"/>
          <p:cNvSpPr txBox="1">
            <a:spLocks noChangeArrowheads="1"/>
          </p:cNvSpPr>
          <p:nvPr/>
        </p:nvSpPr>
        <p:spPr bwMode="auto">
          <a:xfrm>
            <a:off x="785813" y="1319213"/>
            <a:ext cx="21732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Complete dominance</a:t>
            </a:r>
          </a:p>
          <a:p>
            <a:r>
              <a:rPr lang="en-US" sz="1600">
                <a:latin typeface="Arial" charset="0"/>
              </a:rPr>
              <a:t>of one allele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1" name="Text Box 31"/>
          <p:cNvSpPr txBox="1">
            <a:spLocks noChangeArrowheads="1"/>
          </p:cNvSpPr>
          <p:nvPr/>
        </p:nvSpPr>
        <p:spPr bwMode="auto">
          <a:xfrm>
            <a:off x="3282950" y="5740400"/>
            <a:ext cx="2482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One gene is able to affect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multiple phenotypic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characters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2" name="Text Box 31"/>
          <p:cNvSpPr txBox="1">
            <a:spLocks noChangeArrowheads="1"/>
          </p:cNvSpPr>
          <p:nvPr/>
        </p:nvSpPr>
        <p:spPr bwMode="auto">
          <a:xfrm>
            <a:off x="3281363" y="3775075"/>
            <a:ext cx="18669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Both phenotypes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expressed in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heterozygotes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3" name="Text Box 31"/>
          <p:cNvSpPr txBox="1">
            <a:spLocks noChangeArrowheads="1"/>
          </p:cNvSpPr>
          <p:nvPr/>
        </p:nvSpPr>
        <p:spPr bwMode="auto">
          <a:xfrm>
            <a:off x="3279775" y="2384425"/>
            <a:ext cx="24542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Heterozygous phenotype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intermediate between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the two homozygous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phenotypes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4" name="Text Box 31"/>
          <p:cNvSpPr txBox="1">
            <a:spLocks noChangeArrowheads="1"/>
          </p:cNvSpPr>
          <p:nvPr/>
        </p:nvSpPr>
        <p:spPr bwMode="auto">
          <a:xfrm>
            <a:off x="3282950" y="1331913"/>
            <a:ext cx="2463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Heterozygous phenotype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same as that of homo-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zygous dominant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5" name="Text Box 31"/>
          <p:cNvSpPr txBox="1">
            <a:spLocks noChangeArrowheads="1"/>
          </p:cNvSpPr>
          <p:nvPr/>
        </p:nvSpPr>
        <p:spPr bwMode="auto">
          <a:xfrm>
            <a:off x="5969000" y="4811713"/>
            <a:ext cx="2352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ABO blood group alleles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6" name="Text Box 31"/>
          <p:cNvSpPr txBox="1">
            <a:spLocks noChangeArrowheads="1"/>
          </p:cNvSpPr>
          <p:nvPr/>
        </p:nvSpPr>
        <p:spPr bwMode="auto">
          <a:xfrm>
            <a:off x="5970588" y="5767388"/>
            <a:ext cx="2352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Sickle-cell disease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4227" name="Text Box 31"/>
          <p:cNvSpPr txBox="1">
            <a:spLocks noChangeArrowheads="1"/>
          </p:cNvSpPr>
          <p:nvPr/>
        </p:nvSpPr>
        <p:spPr bwMode="auto">
          <a:xfrm>
            <a:off x="6570663" y="4011613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A</a:t>
            </a: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B</a:t>
            </a:r>
          </a:p>
        </p:txBody>
      </p:sp>
      <p:sp>
        <p:nvSpPr>
          <p:cNvPr id="94228" name="Text Box 31"/>
          <p:cNvSpPr txBox="1">
            <a:spLocks noChangeArrowheads="1"/>
          </p:cNvSpPr>
          <p:nvPr/>
        </p:nvSpPr>
        <p:spPr bwMode="auto">
          <a:xfrm>
            <a:off x="5976938" y="5172075"/>
            <a:ext cx="739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I</a:t>
            </a:r>
            <a:r>
              <a:rPr lang="en-US" sz="1800" i="1" baseline="30000">
                <a:latin typeface="Arial" charset="0"/>
              </a:rPr>
              <a:t>A</a:t>
            </a:r>
            <a:r>
              <a:rPr lang="en-US" sz="1800" i="1">
                <a:latin typeface="Arial" charset="0"/>
              </a:rPr>
              <a:t>, I</a:t>
            </a:r>
            <a:r>
              <a:rPr lang="en-US" sz="1800" i="1" baseline="30000">
                <a:latin typeface="Arial" charset="0"/>
              </a:rPr>
              <a:t>B</a:t>
            </a:r>
            <a:r>
              <a:rPr lang="en-US" sz="1800" i="1">
                <a:latin typeface="Arial" charset="0"/>
              </a:rPr>
              <a:t>, i</a:t>
            </a:r>
            <a:endParaRPr lang="en-US" sz="1800" i="1" baseline="30000">
              <a:latin typeface="Arial" charset="0"/>
            </a:endParaRPr>
          </a:p>
        </p:txBody>
      </p:sp>
      <p:sp>
        <p:nvSpPr>
          <p:cNvPr id="94229" name="Text Box 31"/>
          <p:cNvSpPr txBox="1">
            <a:spLocks noChangeArrowheads="1"/>
          </p:cNvSpPr>
          <p:nvPr/>
        </p:nvSpPr>
        <p:spPr bwMode="auto">
          <a:xfrm>
            <a:off x="6162675" y="3259138"/>
            <a:ext cx="588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C</a:t>
            </a:r>
            <a:r>
              <a:rPr lang="en-US" sz="1800" i="1" baseline="30000">
                <a:latin typeface="Arial" charset="0"/>
              </a:rPr>
              <a:t>R</a:t>
            </a:r>
            <a:r>
              <a:rPr lang="en-US" sz="1800" i="1">
                <a:latin typeface="Arial" charset="0"/>
              </a:rPr>
              <a:t>C</a:t>
            </a:r>
            <a:r>
              <a:rPr lang="en-US" sz="1800" i="1" baseline="30000">
                <a:latin typeface="Arial" charset="0"/>
              </a:rPr>
              <a:t>R</a:t>
            </a:r>
          </a:p>
        </p:txBody>
      </p:sp>
      <p:sp>
        <p:nvSpPr>
          <p:cNvPr id="94230" name="Text Box 31"/>
          <p:cNvSpPr txBox="1">
            <a:spLocks noChangeArrowheads="1"/>
          </p:cNvSpPr>
          <p:nvPr/>
        </p:nvSpPr>
        <p:spPr bwMode="auto">
          <a:xfrm>
            <a:off x="6831013" y="3257550"/>
            <a:ext cx="588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C</a:t>
            </a:r>
            <a:r>
              <a:rPr lang="en-US" sz="1800" i="1" baseline="30000">
                <a:latin typeface="Arial" charset="0"/>
              </a:rPr>
              <a:t>R</a:t>
            </a:r>
            <a:r>
              <a:rPr lang="en-US" sz="1800" i="1">
                <a:latin typeface="Arial" charset="0"/>
              </a:rPr>
              <a:t>C</a:t>
            </a:r>
            <a:r>
              <a:rPr lang="en-US" sz="1800" i="1" baseline="30000">
                <a:latin typeface="Arial" charset="0"/>
              </a:rPr>
              <a:t>W</a:t>
            </a:r>
          </a:p>
        </p:txBody>
      </p:sp>
      <p:sp>
        <p:nvSpPr>
          <p:cNvPr id="94231" name="Text Box 31"/>
          <p:cNvSpPr txBox="1">
            <a:spLocks noChangeArrowheads="1"/>
          </p:cNvSpPr>
          <p:nvPr/>
        </p:nvSpPr>
        <p:spPr bwMode="auto">
          <a:xfrm>
            <a:off x="7539038" y="3251200"/>
            <a:ext cx="588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C</a:t>
            </a:r>
            <a:r>
              <a:rPr lang="en-US" sz="1800" i="1" baseline="30000">
                <a:latin typeface="Arial" charset="0"/>
              </a:rPr>
              <a:t>W</a:t>
            </a:r>
            <a:r>
              <a:rPr lang="en-US" sz="1800" i="1">
                <a:latin typeface="Arial" charset="0"/>
              </a:rPr>
              <a:t>C</a:t>
            </a:r>
            <a:r>
              <a:rPr lang="en-US" sz="1800" i="1" baseline="30000">
                <a:latin typeface="Arial" charset="0"/>
              </a:rPr>
              <a:t>W</a:t>
            </a:r>
          </a:p>
        </p:txBody>
      </p:sp>
      <p:sp>
        <p:nvSpPr>
          <p:cNvPr id="94232" name="Text Box 31"/>
          <p:cNvSpPr txBox="1">
            <a:spLocks noChangeArrowheads="1"/>
          </p:cNvSpPr>
          <p:nvPr/>
        </p:nvSpPr>
        <p:spPr bwMode="auto">
          <a:xfrm>
            <a:off x="6064250" y="1444625"/>
            <a:ext cx="317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PP</a:t>
            </a:r>
            <a:endParaRPr lang="en-US" sz="1800" i="1" baseline="30000">
              <a:latin typeface="Arial" charset="0"/>
            </a:endParaRPr>
          </a:p>
        </p:txBody>
      </p:sp>
      <p:sp>
        <p:nvSpPr>
          <p:cNvPr id="94233" name="Text Box 31"/>
          <p:cNvSpPr txBox="1">
            <a:spLocks noChangeArrowheads="1"/>
          </p:cNvSpPr>
          <p:nvPr/>
        </p:nvSpPr>
        <p:spPr bwMode="auto">
          <a:xfrm>
            <a:off x="7304088" y="1446213"/>
            <a:ext cx="317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Pp</a:t>
            </a:r>
            <a:endParaRPr lang="en-US" sz="1800" i="1" baseline="30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838200"/>
            <a:ext cx="2362200" cy="2438400"/>
          </a:xfrm>
        </p:spPr>
        <p:txBody>
          <a:bodyPr/>
          <a:lstStyle/>
          <a:p>
            <a:r>
              <a:rPr lang="fr-FR"/>
              <a:t>Linked Genes</a:t>
            </a:r>
          </a:p>
        </p:txBody>
      </p:sp>
      <p:pic>
        <p:nvPicPr>
          <p:cNvPr id="102406" name="Picture 6" descr="09_19LinkedGene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057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5" descr="12_09aLinkedGenesExp-U"/>
          <p:cNvPicPr>
            <a:picLocks noChangeAspect="1" noChangeArrowheads="1"/>
          </p:cNvPicPr>
          <p:nvPr/>
        </p:nvPicPr>
        <p:blipFill>
          <a:blip r:embed="rId3" cstate="print"/>
          <a:srcRect b="3931"/>
          <a:stretch>
            <a:fillRect/>
          </a:stretch>
        </p:blipFill>
        <p:spPr bwMode="auto">
          <a:xfrm>
            <a:off x="296863" y="1004888"/>
            <a:ext cx="854868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1"/>
          <p:cNvSpPr txBox="1">
            <a:spLocks noChangeArrowheads="1"/>
          </p:cNvSpPr>
          <p:nvPr/>
        </p:nvSpPr>
        <p:spPr bwMode="auto">
          <a:xfrm>
            <a:off x="327025" y="995363"/>
            <a:ext cx="13509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dirty="0" smtClean="0">
                <a:solidFill>
                  <a:srgbClr val="C82C31"/>
                </a:solidFill>
                <a:latin typeface="Arial" charset="0"/>
              </a:rPr>
              <a:t>Experiment </a:t>
            </a:r>
            <a:endParaRPr lang="en-US" sz="1800" dirty="0">
              <a:solidFill>
                <a:srgbClr val="C82C31"/>
              </a:solidFill>
              <a:latin typeface="Arial" charset="0"/>
            </a:endParaRPr>
          </a:p>
        </p:txBody>
      </p:sp>
      <p:sp>
        <p:nvSpPr>
          <p:cNvPr id="49157" name="Text Box 31"/>
          <p:cNvSpPr txBox="1">
            <a:spLocks noChangeArrowheads="1"/>
          </p:cNvSpPr>
          <p:nvPr/>
        </p:nvSpPr>
        <p:spPr bwMode="auto">
          <a:xfrm>
            <a:off x="346075" y="1395413"/>
            <a:ext cx="1674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P Generation</a:t>
            </a:r>
          </a:p>
          <a:p>
            <a:r>
              <a:rPr lang="en-US" sz="1800">
                <a:latin typeface="Arial" charset="0"/>
              </a:rPr>
              <a:t>(homozygous)</a:t>
            </a:r>
          </a:p>
        </p:txBody>
      </p:sp>
      <p:sp>
        <p:nvSpPr>
          <p:cNvPr id="49158" name="Text Box 31"/>
          <p:cNvSpPr txBox="1">
            <a:spLocks noChangeArrowheads="1"/>
          </p:cNvSpPr>
          <p:nvPr/>
        </p:nvSpPr>
        <p:spPr bwMode="auto">
          <a:xfrm>
            <a:off x="339725" y="2049463"/>
            <a:ext cx="16240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Wild type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(gray body,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normal wings)</a:t>
            </a:r>
          </a:p>
        </p:txBody>
      </p:sp>
      <p:sp>
        <p:nvSpPr>
          <p:cNvPr id="49159" name="Text Box 31"/>
          <p:cNvSpPr txBox="1">
            <a:spLocks noChangeArrowheads="1"/>
          </p:cNvSpPr>
          <p:nvPr/>
        </p:nvSpPr>
        <p:spPr bwMode="auto">
          <a:xfrm>
            <a:off x="346075" y="3922713"/>
            <a:ext cx="23987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F</a:t>
            </a:r>
            <a:r>
              <a:rPr lang="en-US" sz="1800" baseline="-25000" dirty="0">
                <a:latin typeface="Arial" charset="0"/>
              </a:rPr>
              <a:t>1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dihybrid</a:t>
            </a:r>
            <a:r>
              <a:rPr lang="en-US" sz="1800" dirty="0">
                <a:latin typeface="Arial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Arial" charset="0"/>
              </a:rPr>
              <a:t>testcross</a:t>
            </a:r>
          </a:p>
        </p:txBody>
      </p:sp>
      <p:sp>
        <p:nvSpPr>
          <p:cNvPr id="49160" name="Text Box 31"/>
          <p:cNvSpPr txBox="1">
            <a:spLocks noChangeArrowheads="1"/>
          </p:cNvSpPr>
          <p:nvPr/>
        </p:nvSpPr>
        <p:spPr bwMode="auto">
          <a:xfrm>
            <a:off x="339725" y="4259263"/>
            <a:ext cx="29003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Wild-type F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 dihybrid</a:t>
            </a:r>
          </a:p>
          <a:p>
            <a:r>
              <a:rPr lang="en-US" sz="1800">
                <a:latin typeface="Arial" charset="0"/>
              </a:rPr>
              <a:t>(gray body, normal wings)</a:t>
            </a:r>
          </a:p>
        </p:txBody>
      </p:sp>
      <p:sp>
        <p:nvSpPr>
          <p:cNvPr id="49161" name="Text Box 31"/>
          <p:cNvSpPr txBox="1">
            <a:spLocks noChangeArrowheads="1"/>
          </p:cNvSpPr>
          <p:nvPr/>
        </p:nvSpPr>
        <p:spPr bwMode="auto">
          <a:xfrm>
            <a:off x="336550" y="3097213"/>
            <a:ext cx="15351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49162" name="Text Box 31"/>
          <p:cNvSpPr txBox="1">
            <a:spLocks noChangeArrowheads="1"/>
          </p:cNvSpPr>
          <p:nvPr/>
        </p:nvSpPr>
        <p:spPr bwMode="auto">
          <a:xfrm>
            <a:off x="336550" y="5199063"/>
            <a:ext cx="14462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49163" name="Text Box 31"/>
          <p:cNvSpPr txBox="1">
            <a:spLocks noChangeArrowheads="1"/>
          </p:cNvSpPr>
          <p:nvPr/>
        </p:nvSpPr>
        <p:spPr bwMode="auto">
          <a:xfrm>
            <a:off x="7118350" y="5313363"/>
            <a:ext cx="1154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49164" name="Text Box 31"/>
          <p:cNvSpPr txBox="1">
            <a:spLocks noChangeArrowheads="1"/>
          </p:cNvSpPr>
          <p:nvPr/>
        </p:nvSpPr>
        <p:spPr bwMode="auto">
          <a:xfrm>
            <a:off x="6178550" y="3040063"/>
            <a:ext cx="11922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49165" name="Text Box 31"/>
          <p:cNvSpPr txBox="1">
            <a:spLocks noChangeArrowheads="1"/>
          </p:cNvSpPr>
          <p:nvPr/>
        </p:nvSpPr>
        <p:spPr bwMode="auto">
          <a:xfrm>
            <a:off x="6178550" y="2062163"/>
            <a:ext cx="18843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Double mutant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(black body,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vestigial wings)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49166" name="Text Box 31"/>
          <p:cNvSpPr txBox="1">
            <a:spLocks noChangeArrowheads="1"/>
          </p:cNvSpPr>
          <p:nvPr/>
        </p:nvSpPr>
        <p:spPr bwMode="auto">
          <a:xfrm>
            <a:off x="7042150" y="4176713"/>
            <a:ext cx="19605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Homozygous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recessive (black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body, vestigial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wings)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499992" y="260648"/>
            <a:ext cx="395446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empus Sans ITC" pitchFamily="82" charset="0"/>
                <a:ea typeface="+mj-ea"/>
                <a:cs typeface="+mj-cs"/>
              </a:rPr>
              <a:t>Linked Genes in Drosophila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empus Sans IT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8" descr="12_09bLinkedGenesResults-U"/>
          <p:cNvPicPr>
            <a:picLocks noChangeAspect="1" noChangeArrowheads="1"/>
          </p:cNvPicPr>
          <p:nvPr/>
        </p:nvPicPr>
        <p:blipFill>
          <a:blip r:embed="rId3" cstate="print"/>
          <a:srcRect b="2893"/>
          <a:stretch>
            <a:fillRect/>
          </a:stretch>
        </p:blipFill>
        <p:spPr bwMode="auto">
          <a:xfrm>
            <a:off x="296863" y="225425"/>
            <a:ext cx="854868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1"/>
          <p:cNvSpPr txBox="1">
            <a:spLocks noChangeArrowheads="1"/>
          </p:cNvSpPr>
          <p:nvPr/>
        </p:nvSpPr>
        <p:spPr bwMode="auto">
          <a:xfrm>
            <a:off x="2673350" y="3890963"/>
            <a:ext cx="14462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05" name="Text Box 31"/>
          <p:cNvSpPr txBox="1">
            <a:spLocks noChangeArrowheads="1"/>
          </p:cNvSpPr>
          <p:nvPr/>
        </p:nvSpPr>
        <p:spPr bwMode="auto">
          <a:xfrm>
            <a:off x="4267200" y="3884613"/>
            <a:ext cx="10461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06" name="Text Box 31"/>
          <p:cNvSpPr txBox="1">
            <a:spLocks noChangeArrowheads="1"/>
          </p:cNvSpPr>
          <p:nvPr/>
        </p:nvSpPr>
        <p:spPr bwMode="auto">
          <a:xfrm>
            <a:off x="5480050" y="3897313"/>
            <a:ext cx="1185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07" name="Text Box 31"/>
          <p:cNvSpPr txBox="1">
            <a:spLocks noChangeArrowheads="1"/>
          </p:cNvSpPr>
          <p:nvPr/>
        </p:nvSpPr>
        <p:spPr bwMode="auto">
          <a:xfrm>
            <a:off x="6813550" y="3890963"/>
            <a:ext cx="1198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</a:t>
            </a:r>
            <a:r>
              <a:rPr lang="en-US" sz="1800" i="1">
                <a:latin typeface="Arial" charset="0"/>
              </a:rPr>
              <a:t>vg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2397125" y="817563"/>
            <a:ext cx="5699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Eggs</a:t>
            </a:r>
          </a:p>
        </p:txBody>
      </p:sp>
      <p:sp>
        <p:nvSpPr>
          <p:cNvPr id="51209" name="Text Box 31"/>
          <p:cNvSpPr txBox="1">
            <a:spLocks noChangeArrowheads="1"/>
          </p:cNvSpPr>
          <p:nvPr/>
        </p:nvSpPr>
        <p:spPr bwMode="auto">
          <a:xfrm>
            <a:off x="1717675" y="2798763"/>
            <a:ext cx="8239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Sperm</a:t>
            </a:r>
          </a:p>
        </p:txBody>
      </p:sp>
      <p:sp>
        <p:nvSpPr>
          <p:cNvPr id="51210" name="Text Box 31"/>
          <p:cNvSpPr txBox="1">
            <a:spLocks noChangeArrowheads="1"/>
          </p:cNvSpPr>
          <p:nvPr/>
        </p:nvSpPr>
        <p:spPr bwMode="auto">
          <a:xfrm>
            <a:off x="1809750" y="220821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11" name="Text Box 31"/>
          <p:cNvSpPr txBox="1">
            <a:spLocks noChangeArrowheads="1"/>
          </p:cNvSpPr>
          <p:nvPr/>
        </p:nvSpPr>
        <p:spPr bwMode="auto">
          <a:xfrm>
            <a:off x="3098800" y="77946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51212" name="Text Box 31"/>
          <p:cNvSpPr txBox="1">
            <a:spLocks noChangeArrowheads="1"/>
          </p:cNvSpPr>
          <p:nvPr/>
        </p:nvSpPr>
        <p:spPr bwMode="auto">
          <a:xfrm>
            <a:off x="5765800" y="78581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13" name="Text Box 31"/>
          <p:cNvSpPr txBox="1">
            <a:spLocks noChangeArrowheads="1"/>
          </p:cNvSpPr>
          <p:nvPr/>
        </p:nvSpPr>
        <p:spPr bwMode="auto">
          <a:xfrm>
            <a:off x="4540250" y="785813"/>
            <a:ext cx="5302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14" name="Text Box 31"/>
          <p:cNvSpPr txBox="1">
            <a:spLocks noChangeArrowheads="1"/>
          </p:cNvSpPr>
          <p:nvPr/>
        </p:nvSpPr>
        <p:spPr bwMode="auto">
          <a:xfrm>
            <a:off x="7035800" y="785813"/>
            <a:ext cx="6699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51215" name="Text Box 31"/>
          <p:cNvSpPr txBox="1">
            <a:spLocks noChangeArrowheads="1"/>
          </p:cNvSpPr>
          <p:nvPr/>
        </p:nvSpPr>
        <p:spPr bwMode="auto">
          <a:xfrm>
            <a:off x="2562225" y="1547813"/>
            <a:ext cx="15414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Wild-type</a:t>
            </a:r>
          </a:p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(gray-normal)</a:t>
            </a:r>
          </a:p>
        </p:txBody>
      </p:sp>
      <p:sp>
        <p:nvSpPr>
          <p:cNvPr id="51216" name="Text Box 31"/>
          <p:cNvSpPr txBox="1">
            <a:spLocks noChangeArrowheads="1"/>
          </p:cNvSpPr>
          <p:nvPr/>
        </p:nvSpPr>
        <p:spPr bwMode="auto">
          <a:xfrm>
            <a:off x="4206875" y="1547813"/>
            <a:ext cx="10588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Black-</a:t>
            </a:r>
          </a:p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vestigial</a:t>
            </a:r>
          </a:p>
        </p:txBody>
      </p:sp>
      <p:sp>
        <p:nvSpPr>
          <p:cNvPr id="51217" name="Text Box 31"/>
          <p:cNvSpPr txBox="1">
            <a:spLocks noChangeArrowheads="1"/>
          </p:cNvSpPr>
          <p:nvPr/>
        </p:nvSpPr>
        <p:spPr bwMode="auto">
          <a:xfrm>
            <a:off x="5616575" y="1535113"/>
            <a:ext cx="9572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Gray-</a:t>
            </a:r>
          </a:p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vestigial</a:t>
            </a:r>
          </a:p>
        </p:txBody>
      </p:sp>
      <p:sp>
        <p:nvSpPr>
          <p:cNvPr id="51218" name="Text Box 31"/>
          <p:cNvSpPr txBox="1">
            <a:spLocks noChangeArrowheads="1"/>
          </p:cNvSpPr>
          <p:nvPr/>
        </p:nvSpPr>
        <p:spPr bwMode="auto">
          <a:xfrm>
            <a:off x="6886575" y="1547813"/>
            <a:ext cx="1046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Black-</a:t>
            </a:r>
          </a:p>
          <a:p>
            <a:pPr algn="ctr">
              <a:lnSpc>
                <a:spcPct val="90000"/>
              </a:lnSpc>
            </a:pPr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51219" name="Text Box 31"/>
          <p:cNvSpPr txBox="1">
            <a:spLocks noChangeArrowheads="1"/>
          </p:cNvSpPr>
          <p:nvPr/>
        </p:nvSpPr>
        <p:spPr bwMode="auto">
          <a:xfrm>
            <a:off x="339725" y="233363"/>
            <a:ext cx="13001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solidFill>
                  <a:srgbClr val="C82C31"/>
                </a:solidFill>
                <a:latin typeface="Arial" charset="0"/>
              </a:rPr>
              <a:t>Experiment</a:t>
            </a:r>
          </a:p>
        </p:txBody>
      </p:sp>
      <p:sp>
        <p:nvSpPr>
          <p:cNvPr id="51220" name="Text Box 31"/>
          <p:cNvSpPr txBox="1">
            <a:spLocks noChangeArrowheads="1"/>
          </p:cNvSpPr>
          <p:nvPr/>
        </p:nvSpPr>
        <p:spPr bwMode="auto">
          <a:xfrm>
            <a:off x="346075" y="633413"/>
            <a:ext cx="11414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Testcross</a:t>
            </a:r>
          </a:p>
          <a:p>
            <a:r>
              <a:rPr lang="en-US" sz="1800">
                <a:latin typeface="Arial" charset="0"/>
              </a:rPr>
              <a:t>offspring</a:t>
            </a:r>
          </a:p>
        </p:txBody>
      </p:sp>
      <p:sp>
        <p:nvSpPr>
          <p:cNvPr id="51221" name="Text Box 31"/>
          <p:cNvSpPr txBox="1">
            <a:spLocks noChangeArrowheads="1"/>
          </p:cNvSpPr>
          <p:nvPr/>
        </p:nvSpPr>
        <p:spPr bwMode="auto">
          <a:xfrm>
            <a:off x="336550" y="4494213"/>
            <a:ext cx="2344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PREDICTED RATIOS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22" name="Text Box 31"/>
          <p:cNvSpPr txBox="1">
            <a:spLocks noChangeArrowheads="1"/>
          </p:cNvSpPr>
          <p:nvPr/>
        </p:nvSpPr>
        <p:spPr bwMode="auto">
          <a:xfrm>
            <a:off x="361950" y="4881563"/>
            <a:ext cx="21415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Genes on different</a:t>
            </a:r>
          </a:p>
          <a:p>
            <a:r>
              <a:rPr lang="en-US" sz="1800">
                <a:latin typeface="Arial" charset="0"/>
              </a:rPr>
              <a:t>chromosomes: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23" name="Text Box 31"/>
          <p:cNvSpPr txBox="1">
            <a:spLocks noChangeArrowheads="1"/>
          </p:cNvSpPr>
          <p:nvPr/>
        </p:nvSpPr>
        <p:spPr bwMode="auto">
          <a:xfrm>
            <a:off x="374650" y="5561013"/>
            <a:ext cx="17351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Genes on same</a:t>
            </a:r>
          </a:p>
          <a:p>
            <a:r>
              <a:rPr lang="en-US" sz="1800">
                <a:latin typeface="Arial" charset="0"/>
              </a:rPr>
              <a:t>chromosome: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1224" name="Text Box 31"/>
          <p:cNvSpPr txBox="1">
            <a:spLocks noChangeArrowheads="1"/>
          </p:cNvSpPr>
          <p:nvPr/>
        </p:nvSpPr>
        <p:spPr bwMode="auto">
          <a:xfrm>
            <a:off x="358775" y="6386513"/>
            <a:ext cx="881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solidFill>
                  <a:srgbClr val="C82C31"/>
                </a:solidFill>
                <a:latin typeface="Arial" charset="0"/>
              </a:rPr>
              <a:t>Results</a:t>
            </a:r>
          </a:p>
        </p:txBody>
      </p:sp>
      <p:sp>
        <p:nvSpPr>
          <p:cNvPr id="51225" name="Text Box 31"/>
          <p:cNvSpPr txBox="1">
            <a:spLocks noChangeArrowheads="1"/>
          </p:cNvSpPr>
          <p:nvPr/>
        </p:nvSpPr>
        <p:spPr bwMode="auto">
          <a:xfrm>
            <a:off x="4183063" y="63976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26" name="Text Box 31"/>
          <p:cNvSpPr txBox="1">
            <a:spLocks noChangeArrowheads="1"/>
          </p:cNvSpPr>
          <p:nvPr/>
        </p:nvSpPr>
        <p:spPr bwMode="auto">
          <a:xfrm>
            <a:off x="3311525" y="63928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965</a:t>
            </a:r>
          </a:p>
        </p:txBody>
      </p:sp>
      <p:sp>
        <p:nvSpPr>
          <p:cNvPr id="51227" name="Text Box 31"/>
          <p:cNvSpPr txBox="1">
            <a:spLocks noChangeArrowheads="1"/>
          </p:cNvSpPr>
          <p:nvPr/>
        </p:nvSpPr>
        <p:spPr bwMode="auto">
          <a:xfrm>
            <a:off x="4664075" y="64055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944</a:t>
            </a:r>
          </a:p>
        </p:txBody>
      </p:sp>
      <p:sp>
        <p:nvSpPr>
          <p:cNvPr id="51228" name="Text Box 31"/>
          <p:cNvSpPr txBox="1">
            <a:spLocks noChangeArrowheads="1"/>
          </p:cNvSpPr>
          <p:nvPr/>
        </p:nvSpPr>
        <p:spPr bwMode="auto">
          <a:xfrm>
            <a:off x="5997575" y="64055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206</a:t>
            </a:r>
          </a:p>
        </p:txBody>
      </p:sp>
      <p:sp>
        <p:nvSpPr>
          <p:cNvPr id="51229" name="Text Box 31"/>
          <p:cNvSpPr txBox="1">
            <a:spLocks noChangeArrowheads="1"/>
          </p:cNvSpPr>
          <p:nvPr/>
        </p:nvSpPr>
        <p:spPr bwMode="auto">
          <a:xfrm>
            <a:off x="7375525" y="6405563"/>
            <a:ext cx="39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185</a:t>
            </a:r>
          </a:p>
        </p:txBody>
      </p:sp>
      <p:sp>
        <p:nvSpPr>
          <p:cNvPr id="51230" name="Text Box 31"/>
          <p:cNvSpPr txBox="1">
            <a:spLocks noChangeArrowheads="1"/>
          </p:cNvSpPr>
          <p:nvPr/>
        </p:nvSpPr>
        <p:spPr bwMode="auto">
          <a:xfrm>
            <a:off x="5494338" y="63976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6799263" y="63976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2" name="Text Box 31"/>
          <p:cNvSpPr txBox="1">
            <a:spLocks noChangeArrowheads="1"/>
          </p:cNvSpPr>
          <p:nvPr/>
        </p:nvSpPr>
        <p:spPr bwMode="auto">
          <a:xfrm>
            <a:off x="4183063" y="57372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3" name="Text Box 31"/>
          <p:cNvSpPr txBox="1">
            <a:spLocks noChangeArrowheads="1"/>
          </p:cNvSpPr>
          <p:nvPr/>
        </p:nvSpPr>
        <p:spPr bwMode="auto">
          <a:xfrm>
            <a:off x="5494338" y="57372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4" name="Text Box 31"/>
          <p:cNvSpPr txBox="1">
            <a:spLocks noChangeArrowheads="1"/>
          </p:cNvSpPr>
          <p:nvPr/>
        </p:nvSpPr>
        <p:spPr bwMode="auto">
          <a:xfrm>
            <a:off x="6799263" y="5737225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5" name="Text Box 31"/>
          <p:cNvSpPr txBox="1">
            <a:spLocks noChangeArrowheads="1"/>
          </p:cNvSpPr>
          <p:nvPr/>
        </p:nvSpPr>
        <p:spPr bwMode="auto">
          <a:xfrm>
            <a:off x="4183063" y="4978400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6" name="Text Box 31"/>
          <p:cNvSpPr txBox="1">
            <a:spLocks noChangeArrowheads="1"/>
          </p:cNvSpPr>
          <p:nvPr/>
        </p:nvSpPr>
        <p:spPr bwMode="auto">
          <a:xfrm>
            <a:off x="5494338" y="4978400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7" name="Text Box 31"/>
          <p:cNvSpPr txBox="1">
            <a:spLocks noChangeArrowheads="1"/>
          </p:cNvSpPr>
          <p:nvPr/>
        </p:nvSpPr>
        <p:spPr bwMode="auto">
          <a:xfrm>
            <a:off x="6799263" y="4978400"/>
            <a:ext cx="142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51238" name="Text Box 31"/>
          <p:cNvSpPr txBox="1">
            <a:spLocks noChangeArrowheads="1"/>
          </p:cNvSpPr>
          <p:nvPr/>
        </p:nvSpPr>
        <p:spPr bwMode="auto">
          <a:xfrm>
            <a:off x="3448050" y="4979988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51239" name="Text Box 31"/>
          <p:cNvSpPr txBox="1">
            <a:spLocks noChangeArrowheads="1"/>
          </p:cNvSpPr>
          <p:nvPr/>
        </p:nvSpPr>
        <p:spPr bwMode="auto">
          <a:xfrm>
            <a:off x="4794250" y="4979988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51240" name="Text Box 31"/>
          <p:cNvSpPr txBox="1">
            <a:spLocks noChangeArrowheads="1"/>
          </p:cNvSpPr>
          <p:nvPr/>
        </p:nvSpPr>
        <p:spPr bwMode="auto">
          <a:xfrm>
            <a:off x="6124575" y="4979988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51241" name="Text Box 31"/>
          <p:cNvSpPr txBox="1">
            <a:spLocks noChangeArrowheads="1"/>
          </p:cNvSpPr>
          <p:nvPr/>
        </p:nvSpPr>
        <p:spPr bwMode="auto">
          <a:xfrm>
            <a:off x="7513638" y="4979988"/>
            <a:ext cx="163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51242" name="Text Box 31"/>
          <p:cNvSpPr txBox="1">
            <a:spLocks noChangeArrowheads="1"/>
          </p:cNvSpPr>
          <p:nvPr/>
        </p:nvSpPr>
        <p:spPr bwMode="auto">
          <a:xfrm>
            <a:off x="4794250" y="5743575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51243" name="Text Box 31"/>
          <p:cNvSpPr txBox="1">
            <a:spLocks noChangeArrowheads="1"/>
          </p:cNvSpPr>
          <p:nvPr/>
        </p:nvSpPr>
        <p:spPr bwMode="auto">
          <a:xfrm>
            <a:off x="3455988" y="5743575"/>
            <a:ext cx="163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51244" name="Text Box 31"/>
          <p:cNvSpPr txBox="1">
            <a:spLocks noChangeArrowheads="1"/>
          </p:cNvSpPr>
          <p:nvPr/>
        </p:nvSpPr>
        <p:spPr bwMode="auto">
          <a:xfrm>
            <a:off x="6130925" y="5743575"/>
            <a:ext cx="163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51245" name="Text Box 31"/>
          <p:cNvSpPr txBox="1">
            <a:spLocks noChangeArrowheads="1"/>
          </p:cNvSpPr>
          <p:nvPr/>
        </p:nvSpPr>
        <p:spPr bwMode="auto">
          <a:xfrm>
            <a:off x="7510463" y="5743575"/>
            <a:ext cx="163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0" descr="12_10aRecombF1Hybrid-U"/>
          <p:cNvPicPr>
            <a:picLocks noChangeAspect="1" noChangeArrowheads="1"/>
          </p:cNvPicPr>
          <p:nvPr/>
        </p:nvPicPr>
        <p:blipFill>
          <a:blip r:embed="rId3" cstate="print"/>
          <a:srcRect b="2893"/>
          <a:stretch>
            <a:fillRect/>
          </a:stretch>
        </p:blipFill>
        <p:spPr bwMode="auto">
          <a:xfrm>
            <a:off x="1130300" y="258763"/>
            <a:ext cx="68834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31"/>
          <p:cNvSpPr txBox="1">
            <a:spLocks noChangeArrowheads="1"/>
          </p:cNvSpPr>
          <p:nvPr/>
        </p:nvSpPr>
        <p:spPr bwMode="auto">
          <a:xfrm>
            <a:off x="1182688" y="263525"/>
            <a:ext cx="3067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>
                <a:latin typeface="Arial" charset="0"/>
              </a:rPr>
              <a:t>P generation (homozygous)</a:t>
            </a:r>
          </a:p>
        </p:txBody>
      </p:sp>
      <p:sp>
        <p:nvSpPr>
          <p:cNvPr id="55301" name="Text Box 31"/>
          <p:cNvSpPr txBox="1">
            <a:spLocks noChangeArrowheads="1"/>
          </p:cNvSpPr>
          <p:nvPr/>
        </p:nvSpPr>
        <p:spPr bwMode="auto">
          <a:xfrm>
            <a:off x="1201738" y="712788"/>
            <a:ext cx="1624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>
                <a:latin typeface="Arial" charset="0"/>
              </a:rPr>
              <a:t>Wild type</a:t>
            </a:r>
          </a:p>
          <a:p>
            <a:r>
              <a:rPr lang="en-US" sz="1700">
                <a:latin typeface="Arial" charset="0"/>
              </a:rPr>
              <a:t>(gray body,</a:t>
            </a:r>
          </a:p>
          <a:p>
            <a:r>
              <a:rPr lang="en-US" sz="1700">
                <a:latin typeface="Arial" charset="0"/>
              </a:rPr>
              <a:t>normal wings)</a:t>
            </a:r>
          </a:p>
        </p:txBody>
      </p:sp>
      <p:sp>
        <p:nvSpPr>
          <p:cNvPr id="55302" name="Text Box 31"/>
          <p:cNvSpPr txBox="1">
            <a:spLocks noChangeArrowheads="1"/>
          </p:cNvSpPr>
          <p:nvPr/>
        </p:nvSpPr>
        <p:spPr bwMode="auto">
          <a:xfrm>
            <a:off x="1190625" y="4140200"/>
            <a:ext cx="2243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>
                <a:latin typeface="Arial" charset="0"/>
              </a:rPr>
              <a:t>Wild-type F</a:t>
            </a:r>
            <a:r>
              <a:rPr lang="en-US" sz="1700" baseline="-25000">
                <a:latin typeface="Arial" charset="0"/>
              </a:rPr>
              <a:t>1</a:t>
            </a:r>
            <a:r>
              <a:rPr lang="en-US" sz="1700">
                <a:latin typeface="Arial" charset="0"/>
              </a:rPr>
              <a:t> dihybrid</a:t>
            </a:r>
          </a:p>
          <a:p>
            <a:r>
              <a:rPr lang="en-US" sz="1700">
                <a:latin typeface="Arial" charset="0"/>
              </a:rPr>
              <a:t>(gray body,</a:t>
            </a:r>
          </a:p>
          <a:p>
            <a:r>
              <a:rPr lang="en-US" sz="1700">
                <a:latin typeface="Arial" charset="0"/>
              </a:rPr>
              <a:t>normal wings)</a:t>
            </a:r>
          </a:p>
        </p:txBody>
      </p:sp>
      <p:sp>
        <p:nvSpPr>
          <p:cNvPr id="55303" name="Text Box 31"/>
          <p:cNvSpPr txBox="1">
            <a:spLocks noChangeArrowheads="1"/>
          </p:cNvSpPr>
          <p:nvPr/>
        </p:nvSpPr>
        <p:spPr bwMode="auto">
          <a:xfrm>
            <a:off x="2544763" y="1573213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i="1">
                <a:latin typeface="Arial" charset="0"/>
              </a:rPr>
              <a:t>b</a:t>
            </a:r>
            <a:r>
              <a:rPr lang="en-US" sz="1700" baseline="30000">
                <a:latin typeface="Arial" charset="0"/>
                <a:sym typeface="Symbol" pitchFamily="84" charset="2"/>
              </a:rPr>
              <a:t>   </a:t>
            </a:r>
            <a:r>
              <a:rPr lang="en-US" sz="1700" i="1">
                <a:latin typeface="Arial" charset="0"/>
                <a:sym typeface="Symbol" pitchFamily="84" charset="2"/>
              </a:rPr>
              <a:t>vg</a:t>
            </a:r>
            <a:r>
              <a:rPr lang="en-US" sz="1700" baseline="30000">
                <a:latin typeface="Arial" charset="0"/>
                <a:sym typeface="Symbol" pitchFamily="84" charset="2"/>
              </a:rPr>
              <a:t>+</a:t>
            </a:r>
            <a:endParaRPr lang="en-US" sz="1700">
              <a:latin typeface="Arial" charset="0"/>
            </a:endParaRPr>
          </a:p>
        </p:txBody>
      </p:sp>
      <p:sp>
        <p:nvSpPr>
          <p:cNvPr id="55304" name="Text Box 31"/>
          <p:cNvSpPr txBox="1">
            <a:spLocks noChangeArrowheads="1"/>
          </p:cNvSpPr>
          <p:nvPr/>
        </p:nvSpPr>
        <p:spPr bwMode="auto">
          <a:xfrm>
            <a:off x="6342063" y="723900"/>
            <a:ext cx="1757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>
                <a:latin typeface="Arial" charset="0"/>
              </a:rPr>
              <a:t>Double mutant</a:t>
            </a:r>
          </a:p>
          <a:p>
            <a:r>
              <a:rPr lang="en-US" sz="1700">
                <a:latin typeface="Arial" charset="0"/>
              </a:rPr>
              <a:t>(black body,</a:t>
            </a:r>
          </a:p>
          <a:p>
            <a:r>
              <a:rPr lang="en-US" sz="1700">
                <a:latin typeface="Arial" charset="0"/>
              </a:rPr>
              <a:t>vestigial wings)</a:t>
            </a:r>
          </a:p>
        </p:txBody>
      </p:sp>
      <p:sp>
        <p:nvSpPr>
          <p:cNvPr id="55305" name="Text Box 31"/>
          <p:cNvSpPr txBox="1">
            <a:spLocks noChangeArrowheads="1"/>
          </p:cNvSpPr>
          <p:nvPr/>
        </p:nvSpPr>
        <p:spPr bwMode="auto">
          <a:xfrm>
            <a:off x="2544763" y="2230438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i="1">
                <a:latin typeface="Arial" charset="0"/>
              </a:rPr>
              <a:t>b</a:t>
            </a:r>
            <a:r>
              <a:rPr lang="en-US" sz="1700" baseline="30000">
                <a:latin typeface="Arial" charset="0"/>
                <a:sym typeface="Symbol" pitchFamily="84" charset="2"/>
              </a:rPr>
              <a:t>   </a:t>
            </a:r>
            <a:r>
              <a:rPr lang="en-US" sz="1700" i="1">
                <a:latin typeface="Arial" charset="0"/>
                <a:sym typeface="Symbol" pitchFamily="84" charset="2"/>
              </a:rPr>
              <a:t>vg</a:t>
            </a:r>
            <a:r>
              <a:rPr lang="en-US" sz="1700" baseline="30000">
                <a:latin typeface="Arial" charset="0"/>
                <a:sym typeface="Symbol" pitchFamily="84" charset="2"/>
              </a:rPr>
              <a:t>+</a:t>
            </a:r>
            <a:endParaRPr lang="en-US" sz="1700">
              <a:latin typeface="Arial" charset="0"/>
            </a:endParaRPr>
          </a:p>
        </p:txBody>
      </p:sp>
      <p:sp>
        <p:nvSpPr>
          <p:cNvPr id="55306" name="Text Box 31"/>
          <p:cNvSpPr txBox="1">
            <a:spLocks noChangeArrowheads="1"/>
          </p:cNvSpPr>
          <p:nvPr/>
        </p:nvSpPr>
        <p:spPr bwMode="auto">
          <a:xfrm>
            <a:off x="3376613" y="4857750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i="1">
                <a:latin typeface="Arial" charset="0"/>
              </a:rPr>
              <a:t>b</a:t>
            </a:r>
            <a:r>
              <a:rPr lang="en-US" sz="1700" baseline="30000">
                <a:latin typeface="Arial" charset="0"/>
                <a:sym typeface="Symbol" pitchFamily="84" charset="2"/>
              </a:rPr>
              <a:t>   </a:t>
            </a:r>
            <a:r>
              <a:rPr lang="en-US" sz="1700" i="1">
                <a:latin typeface="Arial" charset="0"/>
                <a:sym typeface="Symbol" pitchFamily="84" charset="2"/>
              </a:rPr>
              <a:t>vg</a:t>
            </a:r>
            <a:r>
              <a:rPr lang="en-US" sz="1700" baseline="30000">
                <a:latin typeface="Arial" charset="0"/>
                <a:sym typeface="Symbol" pitchFamily="84" charset="2"/>
              </a:rPr>
              <a:t>+</a:t>
            </a:r>
            <a:endParaRPr lang="en-US" sz="1700">
              <a:latin typeface="Arial" charset="0"/>
            </a:endParaRPr>
          </a:p>
        </p:txBody>
      </p:sp>
      <p:sp>
        <p:nvSpPr>
          <p:cNvPr id="55307" name="Text Box 31"/>
          <p:cNvSpPr txBox="1">
            <a:spLocks noChangeArrowheads="1"/>
          </p:cNvSpPr>
          <p:nvPr/>
        </p:nvSpPr>
        <p:spPr bwMode="auto">
          <a:xfrm>
            <a:off x="3387725" y="5503863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i="1">
                <a:latin typeface="Arial" charset="0"/>
              </a:rPr>
              <a:t>b</a:t>
            </a:r>
            <a:r>
              <a:rPr lang="en-US" sz="1700" baseline="30000">
                <a:latin typeface="Arial" charset="0"/>
                <a:sym typeface="Symbol" pitchFamily="84" charset="2"/>
              </a:rPr>
              <a:t>   </a:t>
            </a:r>
            <a:r>
              <a:rPr lang="en-US" sz="1700" i="1">
                <a:latin typeface="Arial" charset="0"/>
                <a:sym typeface="Symbol" pitchFamily="84" charset="2"/>
              </a:rPr>
              <a:t>vg</a:t>
            </a:r>
            <a:endParaRPr lang="en-US" sz="1700">
              <a:latin typeface="Arial" charset="0"/>
            </a:endParaRPr>
          </a:p>
        </p:txBody>
      </p:sp>
      <p:sp>
        <p:nvSpPr>
          <p:cNvPr id="55308" name="Text Box 31"/>
          <p:cNvSpPr txBox="1">
            <a:spLocks noChangeArrowheads="1"/>
          </p:cNvSpPr>
          <p:nvPr/>
        </p:nvSpPr>
        <p:spPr bwMode="auto">
          <a:xfrm>
            <a:off x="7065963" y="2230438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i="1">
                <a:latin typeface="Arial" charset="0"/>
              </a:rPr>
              <a:t>b</a:t>
            </a:r>
            <a:r>
              <a:rPr lang="en-US" sz="1700" baseline="30000">
                <a:latin typeface="Arial" charset="0"/>
                <a:sym typeface="Symbol" pitchFamily="84" charset="2"/>
              </a:rPr>
              <a:t>     </a:t>
            </a:r>
            <a:r>
              <a:rPr lang="en-US" sz="1700" i="1">
                <a:latin typeface="Arial" charset="0"/>
                <a:sym typeface="Symbol" pitchFamily="84" charset="2"/>
              </a:rPr>
              <a:t>vg</a:t>
            </a:r>
            <a:endParaRPr lang="en-US" sz="1700">
              <a:latin typeface="Arial" charset="0"/>
            </a:endParaRPr>
          </a:p>
        </p:txBody>
      </p:sp>
      <p:sp>
        <p:nvSpPr>
          <p:cNvPr id="55309" name="Text Box 31"/>
          <p:cNvSpPr txBox="1">
            <a:spLocks noChangeArrowheads="1"/>
          </p:cNvSpPr>
          <p:nvPr/>
        </p:nvSpPr>
        <p:spPr bwMode="auto">
          <a:xfrm>
            <a:off x="7065963" y="1573213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i="1">
                <a:latin typeface="Arial" charset="0"/>
              </a:rPr>
              <a:t>b</a:t>
            </a:r>
            <a:r>
              <a:rPr lang="en-US" sz="1700" baseline="30000">
                <a:latin typeface="Arial" charset="0"/>
                <a:sym typeface="Symbol" pitchFamily="84" charset="2"/>
              </a:rPr>
              <a:t>     </a:t>
            </a:r>
            <a:r>
              <a:rPr lang="en-US" sz="1700" i="1">
                <a:latin typeface="Arial" charset="0"/>
                <a:sym typeface="Symbol" pitchFamily="84" charset="2"/>
              </a:rPr>
              <a:t>vg</a:t>
            </a:r>
            <a:endParaRPr lang="en-US" sz="17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8" descr="12_10bRecombTestcross-U"/>
          <p:cNvPicPr>
            <a:picLocks noChangeAspect="1" noChangeArrowheads="1"/>
          </p:cNvPicPr>
          <p:nvPr/>
        </p:nvPicPr>
        <p:blipFill>
          <a:blip r:embed="rId3" cstate="print"/>
          <a:srcRect b="2893"/>
          <a:stretch>
            <a:fillRect/>
          </a:stretch>
        </p:blipFill>
        <p:spPr bwMode="auto">
          <a:xfrm>
            <a:off x="296863" y="250825"/>
            <a:ext cx="854868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31"/>
          <p:cNvSpPr txBox="1">
            <a:spLocks noChangeArrowheads="1"/>
          </p:cNvSpPr>
          <p:nvPr/>
        </p:nvSpPr>
        <p:spPr bwMode="auto">
          <a:xfrm>
            <a:off x="3225800" y="450850"/>
            <a:ext cx="796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 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+</a:t>
            </a:r>
            <a:endParaRPr lang="en-US" sz="1600">
              <a:latin typeface="Arial" charset="0"/>
            </a:endParaRPr>
          </a:p>
        </p:txBody>
      </p:sp>
      <p:sp>
        <p:nvSpPr>
          <p:cNvPr id="57349" name="Text Box 31"/>
          <p:cNvSpPr txBox="1">
            <a:spLocks noChangeArrowheads="1"/>
          </p:cNvSpPr>
          <p:nvPr/>
        </p:nvSpPr>
        <p:spPr bwMode="auto">
          <a:xfrm>
            <a:off x="3236913" y="1050925"/>
            <a:ext cx="557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50" name="Text Box 31"/>
          <p:cNvSpPr txBox="1">
            <a:spLocks noChangeArrowheads="1"/>
          </p:cNvSpPr>
          <p:nvPr/>
        </p:nvSpPr>
        <p:spPr bwMode="auto">
          <a:xfrm>
            <a:off x="3346450" y="18097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+</a:t>
            </a:r>
            <a:endParaRPr lang="en-US" sz="1600">
              <a:latin typeface="Arial" charset="0"/>
            </a:endParaRPr>
          </a:p>
        </p:txBody>
      </p:sp>
      <p:sp>
        <p:nvSpPr>
          <p:cNvPr id="57351" name="Text Box 31"/>
          <p:cNvSpPr txBox="1">
            <a:spLocks noChangeArrowheads="1"/>
          </p:cNvSpPr>
          <p:nvPr/>
        </p:nvSpPr>
        <p:spPr bwMode="auto">
          <a:xfrm>
            <a:off x="3302000" y="2314575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+</a:t>
            </a:r>
            <a:endParaRPr lang="en-US" sz="1600">
              <a:latin typeface="Arial" charset="0"/>
            </a:endParaRPr>
          </a:p>
        </p:txBody>
      </p:sp>
      <p:sp>
        <p:nvSpPr>
          <p:cNvPr id="57352" name="Text Box 31"/>
          <p:cNvSpPr txBox="1">
            <a:spLocks noChangeArrowheads="1"/>
          </p:cNvSpPr>
          <p:nvPr/>
        </p:nvSpPr>
        <p:spPr bwMode="auto">
          <a:xfrm>
            <a:off x="3335338" y="260508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53" name="Text Box 31"/>
          <p:cNvSpPr txBox="1">
            <a:spLocks noChangeArrowheads="1"/>
          </p:cNvSpPr>
          <p:nvPr/>
        </p:nvSpPr>
        <p:spPr bwMode="auto">
          <a:xfrm>
            <a:off x="3335338" y="311943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54" name="Text Box 31"/>
          <p:cNvSpPr txBox="1">
            <a:spLocks noChangeArrowheads="1"/>
          </p:cNvSpPr>
          <p:nvPr/>
        </p:nvSpPr>
        <p:spPr bwMode="auto">
          <a:xfrm>
            <a:off x="3302000" y="351790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+</a:t>
            </a:r>
            <a:endParaRPr lang="en-US" sz="1600">
              <a:latin typeface="Arial" charset="0"/>
            </a:endParaRPr>
          </a:p>
        </p:txBody>
      </p:sp>
      <p:sp>
        <p:nvSpPr>
          <p:cNvPr id="57355" name="Text Box 31"/>
          <p:cNvSpPr txBox="1">
            <a:spLocks noChangeArrowheads="1"/>
          </p:cNvSpPr>
          <p:nvPr/>
        </p:nvSpPr>
        <p:spPr bwMode="auto">
          <a:xfrm>
            <a:off x="3290888" y="4033838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56" name="Text Box 31"/>
          <p:cNvSpPr txBox="1">
            <a:spLocks noChangeArrowheads="1"/>
          </p:cNvSpPr>
          <p:nvPr/>
        </p:nvSpPr>
        <p:spPr bwMode="auto">
          <a:xfrm>
            <a:off x="3335338" y="4364038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57357" name="Text Box 31"/>
          <p:cNvSpPr txBox="1">
            <a:spLocks noChangeArrowheads="1"/>
          </p:cNvSpPr>
          <p:nvPr/>
        </p:nvSpPr>
        <p:spPr bwMode="auto">
          <a:xfrm>
            <a:off x="3335338" y="4883150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58" name="Text Box 31"/>
          <p:cNvSpPr txBox="1">
            <a:spLocks noChangeArrowheads="1"/>
          </p:cNvSpPr>
          <p:nvPr/>
        </p:nvSpPr>
        <p:spPr bwMode="auto">
          <a:xfrm>
            <a:off x="6630988" y="311943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59" name="Text Box 31"/>
          <p:cNvSpPr txBox="1">
            <a:spLocks noChangeArrowheads="1"/>
          </p:cNvSpPr>
          <p:nvPr/>
        </p:nvSpPr>
        <p:spPr bwMode="auto">
          <a:xfrm>
            <a:off x="6630988" y="260508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60" name="Text Box 31"/>
          <p:cNvSpPr txBox="1">
            <a:spLocks noChangeArrowheads="1"/>
          </p:cNvSpPr>
          <p:nvPr/>
        </p:nvSpPr>
        <p:spPr bwMode="auto">
          <a:xfrm>
            <a:off x="6630988" y="233203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61" name="Text Box 31"/>
          <p:cNvSpPr txBox="1">
            <a:spLocks noChangeArrowheads="1"/>
          </p:cNvSpPr>
          <p:nvPr/>
        </p:nvSpPr>
        <p:spPr bwMode="auto">
          <a:xfrm>
            <a:off x="6630988" y="1817688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62" name="Text Box 31"/>
          <p:cNvSpPr txBox="1">
            <a:spLocks noChangeArrowheads="1"/>
          </p:cNvSpPr>
          <p:nvPr/>
        </p:nvSpPr>
        <p:spPr bwMode="auto">
          <a:xfrm>
            <a:off x="6597650" y="1062038"/>
            <a:ext cx="4905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63" name="Text Box 31"/>
          <p:cNvSpPr txBox="1">
            <a:spLocks noChangeArrowheads="1"/>
          </p:cNvSpPr>
          <p:nvPr/>
        </p:nvSpPr>
        <p:spPr bwMode="auto">
          <a:xfrm>
            <a:off x="6586538" y="438150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64" name="Text Box 31"/>
          <p:cNvSpPr txBox="1">
            <a:spLocks noChangeArrowheads="1"/>
          </p:cNvSpPr>
          <p:nvPr/>
        </p:nvSpPr>
        <p:spPr bwMode="auto">
          <a:xfrm>
            <a:off x="955675" y="3225800"/>
            <a:ext cx="9017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Meiosis </a:t>
            </a:r>
            <a:r>
              <a:rPr lang="en-US" sz="1600"/>
              <a:t>I</a:t>
            </a:r>
            <a:endParaRPr lang="en-US" sz="1600">
              <a:latin typeface="Arial" charset="0"/>
            </a:endParaRPr>
          </a:p>
        </p:txBody>
      </p:sp>
      <p:sp>
        <p:nvSpPr>
          <p:cNvPr id="57365" name="Text Box 31"/>
          <p:cNvSpPr txBox="1">
            <a:spLocks noChangeArrowheads="1"/>
          </p:cNvSpPr>
          <p:nvPr/>
        </p:nvSpPr>
        <p:spPr bwMode="auto">
          <a:xfrm>
            <a:off x="4894263" y="3790950"/>
            <a:ext cx="1568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Meiosis </a:t>
            </a:r>
            <a:r>
              <a:rPr lang="en-US" sz="1600"/>
              <a:t>I </a:t>
            </a:r>
            <a:r>
              <a:rPr lang="en-US" sz="1600">
                <a:latin typeface="Arial" charset="0"/>
              </a:rPr>
              <a:t>and </a:t>
            </a:r>
            <a:r>
              <a:rPr lang="en-US" sz="1600"/>
              <a:t>II</a:t>
            </a:r>
          </a:p>
        </p:txBody>
      </p:sp>
      <p:sp>
        <p:nvSpPr>
          <p:cNvPr id="57366" name="Text Box 31"/>
          <p:cNvSpPr txBox="1">
            <a:spLocks noChangeArrowheads="1"/>
          </p:cNvSpPr>
          <p:nvPr/>
        </p:nvSpPr>
        <p:spPr bwMode="auto">
          <a:xfrm>
            <a:off x="955675" y="5076825"/>
            <a:ext cx="966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Meiosis </a:t>
            </a:r>
            <a:r>
              <a:rPr lang="en-US" sz="1600"/>
              <a:t>II</a:t>
            </a:r>
          </a:p>
        </p:txBody>
      </p:sp>
      <p:sp>
        <p:nvSpPr>
          <p:cNvPr id="57367" name="Text Box 31"/>
          <p:cNvSpPr txBox="1">
            <a:spLocks noChangeArrowheads="1"/>
          </p:cNvSpPr>
          <p:nvPr/>
        </p:nvSpPr>
        <p:spPr bwMode="auto">
          <a:xfrm>
            <a:off x="352425" y="5942013"/>
            <a:ext cx="5286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Eggs</a:t>
            </a:r>
            <a:endParaRPr lang="en-US" sz="1600"/>
          </a:p>
        </p:txBody>
      </p:sp>
      <p:sp>
        <p:nvSpPr>
          <p:cNvPr id="57368" name="Text Box 31"/>
          <p:cNvSpPr txBox="1">
            <a:spLocks noChangeArrowheads="1"/>
          </p:cNvSpPr>
          <p:nvPr/>
        </p:nvSpPr>
        <p:spPr bwMode="auto">
          <a:xfrm>
            <a:off x="2579688" y="5770563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69" name="Text Box 31"/>
          <p:cNvSpPr txBox="1">
            <a:spLocks noChangeArrowheads="1"/>
          </p:cNvSpPr>
          <p:nvPr/>
        </p:nvSpPr>
        <p:spPr bwMode="auto">
          <a:xfrm>
            <a:off x="6618288" y="5781675"/>
            <a:ext cx="490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endParaRPr lang="en-US" sz="1600">
              <a:latin typeface="Arial" charset="0"/>
            </a:endParaRPr>
          </a:p>
        </p:txBody>
      </p:sp>
      <p:sp>
        <p:nvSpPr>
          <p:cNvPr id="57370" name="Text Box 31"/>
          <p:cNvSpPr txBox="1">
            <a:spLocks noChangeArrowheads="1"/>
          </p:cNvSpPr>
          <p:nvPr/>
        </p:nvSpPr>
        <p:spPr bwMode="auto">
          <a:xfrm>
            <a:off x="4810125" y="5770563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 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+</a:t>
            </a:r>
          </a:p>
        </p:txBody>
      </p:sp>
      <p:sp>
        <p:nvSpPr>
          <p:cNvPr id="57371" name="Text Box 31"/>
          <p:cNvSpPr txBox="1">
            <a:spLocks noChangeArrowheads="1"/>
          </p:cNvSpPr>
          <p:nvPr/>
        </p:nvSpPr>
        <p:spPr bwMode="auto">
          <a:xfrm>
            <a:off x="3671888" y="5759450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+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</a:p>
        </p:txBody>
      </p:sp>
      <p:sp>
        <p:nvSpPr>
          <p:cNvPr id="57372" name="Text Box 31"/>
          <p:cNvSpPr txBox="1">
            <a:spLocks noChangeArrowheads="1"/>
          </p:cNvSpPr>
          <p:nvPr/>
        </p:nvSpPr>
        <p:spPr bwMode="auto">
          <a:xfrm>
            <a:off x="1311275" y="5759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</a:t>
            </a:r>
            <a:r>
              <a:rPr lang="en-US" sz="1600" baseline="30000">
                <a:latin typeface="Arial" charset="0"/>
                <a:sym typeface="Symbol" pitchFamily="84" charset="2"/>
              </a:rPr>
              <a:t>+ </a:t>
            </a:r>
            <a:r>
              <a:rPr lang="en-US" sz="1600" i="1">
                <a:latin typeface="Arial" charset="0"/>
                <a:sym typeface="Symbol" pitchFamily="84" charset="2"/>
              </a:rPr>
              <a:t>vg</a:t>
            </a:r>
            <a:r>
              <a:rPr lang="en-US" sz="1600" baseline="30000">
                <a:latin typeface="Arial" charset="0"/>
                <a:sym typeface="Symbol" pitchFamily="84" charset="2"/>
              </a:rPr>
              <a:t>+</a:t>
            </a:r>
          </a:p>
        </p:txBody>
      </p:sp>
      <p:sp>
        <p:nvSpPr>
          <p:cNvPr id="57373" name="Text Box 31"/>
          <p:cNvSpPr txBox="1">
            <a:spLocks noChangeArrowheads="1"/>
          </p:cNvSpPr>
          <p:nvPr/>
        </p:nvSpPr>
        <p:spPr bwMode="auto">
          <a:xfrm>
            <a:off x="7285038" y="5945188"/>
            <a:ext cx="633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Sperm</a:t>
            </a:r>
            <a:endParaRPr lang="en-US" sz="16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7374" name="Text Box 31"/>
          <p:cNvSpPr txBox="1">
            <a:spLocks noChangeArrowheads="1"/>
          </p:cNvSpPr>
          <p:nvPr/>
        </p:nvSpPr>
        <p:spPr bwMode="auto">
          <a:xfrm>
            <a:off x="781050" y="685800"/>
            <a:ext cx="152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Wild-type F</a:t>
            </a:r>
            <a:r>
              <a:rPr lang="en-US" sz="1600" baseline="-25000">
                <a:latin typeface="Arial" charset="0"/>
              </a:rPr>
              <a:t>1</a:t>
            </a:r>
            <a:endParaRPr lang="en-US" sz="1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dihybrid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(gray body,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normal wings)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782638" y="246063"/>
            <a:ext cx="225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 dihybrid testcross</a:t>
            </a:r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4006850" y="4876800"/>
            <a:ext cx="1392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Recombinant</a:t>
            </a:r>
          </a:p>
          <a:p>
            <a:r>
              <a:rPr lang="en-US" sz="1600">
                <a:latin typeface="Arial" charset="0"/>
              </a:rPr>
              <a:t>chromosomes</a:t>
            </a:r>
            <a:endParaRPr lang="en-US" sz="1600"/>
          </a:p>
        </p:txBody>
      </p:sp>
      <p:sp>
        <p:nvSpPr>
          <p:cNvPr id="57377" name="Text Box 31"/>
          <p:cNvSpPr txBox="1">
            <a:spLocks noChangeArrowheads="1"/>
          </p:cNvSpPr>
          <p:nvPr/>
        </p:nvSpPr>
        <p:spPr bwMode="auto">
          <a:xfrm>
            <a:off x="7283450" y="676275"/>
            <a:ext cx="1555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Homozygous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recessive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(black body,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vestigial wings)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424238" y="5346700"/>
            <a:ext cx="1223962" cy="719138"/>
            <a:chOff x="2157" y="3296"/>
            <a:chExt cx="771" cy="453"/>
          </a:xfrm>
        </p:grpSpPr>
        <p:sp>
          <p:nvSpPr>
            <p:cNvPr id="57379" name="Line 35"/>
            <p:cNvSpPr>
              <a:spLocks noChangeShapeType="1"/>
            </p:cNvSpPr>
            <p:nvPr/>
          </p:nvSpPr>
          <p:spPr bwMode="auto">
            <a:xfrm flipH="1">
              <a:off x="2157" y="3296"/>
              <a:ext cx="406" cy="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Line 36"/>
            <p:cNvSpPr>
              <a:spLocks noChangeShapeType="1"/>
            </p:cNvSpPr>
            <p:nvPr/>
          </p:nvSpPr>
          <p:spPr bwMode="auto">
            <a:xfrm>
              <a:off x="2560" y="3296"/>
              <a:ext cx="368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9" descr="12_10cRecombOffspring-U"/>
          <p:cNvPicPr>
            <a:picLocks noChangeAspect="1" noChangeArrowheads="1"/>
          </p:cNvPicPr>
          <p:nvPr/>
        </p:nvPicPr>
        <p:blipFill>
          <a:blip r:embed="rId3" cstate="print"/>
          <a:srcRect b="3546"/>
          <a:stretch>
            <a:fillRect/>
          </a:stretch>
        </p:blipFill>
        <p:spPr bwMode="auto">
          <a:xfrm>
            <a:off x="296863" y="563563"/>
            <a:ext cx="85486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31"/>
          <p:cNvSpPr txBox="1">
            <a:spLocks noChangeArrowheads="1"/>
          </p:cNvSpPr>
          <p:nvPr/>
        </p:nvSpPr>
        <p:spPr bwMode="auto">
          <a:xfrm>
            <a:off x="2266950" y="1568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+</a:t>
            </a:r>
            <a:endParaRPr lang="en-US" sz="1800">
              <a:latin typeface="Arial" charset="0"/>
            </a:endParaRPr>
          </a:p>
        </p:txBody>
      </p:sp>
      <p:sp>
        <p:nvSpPr>
          <p:cNvPr id="59397" name="Text Box 31"/>
          <p:cNvSpPr txBox="1">
            <a:spLocks noChangeArrowheads="1"/>
          </p:cNvSpPr>
          <p:nvPr/>
        </p:nvSpPr>
        <p:spPr bwMode="auto">
          <a:xfrm>
            <a:off x="3829050" y="15811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endParaRPr lang="en-US" sz="1800">
              <a:latin typeface="Arial" charset="0"/>
            </a:endParaRPr>
          </a:p>
        </p:txBody>
      </p:sp>
      <p:sp>
        <p:nvSpPr>
          <p:cNvPr id="59398" name="Text Box 31"/>
          <p:cNvSpPr txBox="1">
            <a:spLocks noChangeArrowheads="1"/>
          </p:cNvSpPr>
          <p:nvPr/>
        </p:nvSpPr>
        <p:spPr bwMode="auto">
          <a:xfrm>
            <a:off x="6597650" y="1568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59399" name="Text Box 31"/>
          <p:cNvSpPr txBox="1">
            <a:spLocks noChangeArrowheads="1"/>
          </p:cNvSpPr>
          <p:nvPr/>
        </p:nvSpPr>
        <p:spPr bwMode="auto">
          <a:xfrm>
            <a:off x="5162550" y="15684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</a:p>
        </p:txBody>
      </p:sp>
      <p:sp>
        <p:nvSpPr>
          <p:cNvPr id="59400" name="Text Box 31"/>
          <p:cNvSpPr txBox="1">
            <a:spLocks noChangeArrowheads="1"/>
          </p:cNvSpPr>
          <p:nvPr/>
        </p:nvSpPr>
        <p:spPr bwMode="auto">
          <a:xfrm>
            <a:off x="5200650" y="565150"/>
            <a:ext cx="177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Recombinant</a:t>
            </a:r>
          </a:p>
          <a:p>
            <a:r>
              <a:rPr lang="en-US" sz="1800">
                <a:latin typeface="Arial" charset="0"/>
              </a:rPr>
              <a:t>chromosomes</a:t>
            </a:r>
            <a:endParaRPr lang="en-US" sz="1800">
              <a:latin typeface="Arial" charset="0"/>
              <a:sym typeface="Symbol" pitchFamily="84" charset="2"/>
            </a:endParaRPr>
          </a:p>
        </p:txBody>
      </p:sp>
      <p:sp>
        <p:nvSpPr>
          <p:cNvPr id="59401" name="Text Box 31"/>
          <p:cNvSpPr txBox="1">
            <a:spLocks noChangeArrowheads="1"/>
          </p:cNvSpPr>
          <p:nvPr/>
        </p:nvSpPr>
        <p:spPr bwMode="auto">
          <a:xfrm>
            <a:off x="1173163" y="1795463"/>
            <a:ext cx="569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Eggs</a:t>
            </a:r>
            <a:endParaRPr lang="en-US" sz="1800"/>
          </a:p>
        </p:txBody>
      </p:sp>
      <p:sp>
        <p:nvSpPr>
          <p:cNvPr id="59402" name="Text Box 31"/>
          <p:cNvSpPr txBox="1">
            <a:spLocks noChangeArrowheads="1"/>
          </p:cNvSpPr>
          <p:nvPr/>
        </p:nvSpPr>
        <p:spPr bwMode="auto">
          <a:xfrm>
            <a:off x="6089650" y="2716213"/>
            <a:ext cx="1182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>
                <a:latin typeface="Arial" charset="0"/>
              </a:rPr>
              <a:t>185</a:t>
            </a:r>
          </a:p>
          <a:p>
            <a:pPr algn="ctr"/>
            <a:r>
              <a:rPr lang="en-US" sz="1800">
                <a:latin typeface="Arial" charset="0"/>
              </a:rPr>
              <a:t>Black-</a:t>
            </a:r>
          </a:p>
          <a:p>
            <a:pPr algn="ctr"/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59403" name="Text Box 31"/>
          <p:cNvSpPr txBox="1">
            <a:spLocks noChangeArrowheads="1"/>
          </p:cNvSpPr>
          <p:nvPr/>
        </p:nvSpPr>
        <p:spPr bwMode="auto">
          <a:xfrm>
            <a:off x="4667250" y="2716213"/>
            <a:ext cx="1182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>
                <a:latin typeface="Arial" charset="0"/>
              </a:rPr>
              <a:t>206</a:t>
            </a:r>
          </a:p>
          <a:p>
            <a:pPr algn="ctr"/>
            <a:r>
              <a:rPr lang="en-US" sz="1800">
                <a:latin typeface="Arial" charset="0"/>
              </a:rPr>
              <a:t>Gray-</a:t>
            </a:r>
          </a:p>
          <a:p>
            <a:pPr algn="ctr"/>
            <a:r>
              <a:rPr lang="en-US" sz="1800">
                <a:latin typeface="Arial" charset="0"/>
              </a:rPr>
              <a:t>vestigial</a:t>
            </a:r>
          </a:p>
        </p:txBody>
      </p:sp>
      <p:sp>
        <p:nvSpPr>
          <p:cNvPr id="59404" name="Text Box 31"/>
          <p:cNvSpPr txBox="1">
            <a:spLocks noChangeArrowheads="1"/>
          </p:cNvSpPr>
          <p:nvPr/>
        </p:nvSpPr>
        <p:spPr bwMode="auto">
          <a:xfrm>
            <a:off x="3244850" y="2716213"/>
            <a:ext cx="1182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>
                <a:latin typeface="Arial" charset="0"/>
              </a:rPr>
              <a:t>944</a:t>
            </a:r>
          </a:p>
          <a:p>
            <a:pPr algn="ctr"/>
            <a:r>
              <a:rPr lang="en-US" sz="1800">
                <a:latin typeface="Arial" charset="0"/>
              </a:rPr>
              <a:t>Black-</a:t>
            </a:r>
          </a:p>
          <a:p>
            <a:pPr algn="ctr"/>
            <a:r>
              <a:rPr lang="en-US" sz="1800">
                <a:latin typeface="Arial" charset="0"/>
              </a:rPr>
              <a:t>vestigial</a:t>
            </a:r>
          </a:p>
        </p:txBody>
      </p:sp>
      <p:sp>
        <p:nvSpPr>
          <p:cNvPr id="59405" name="Text Box 31"/>
          <p:cNvSpPr txBox="1">
            <a:spLocks noChangeArrowheads="1"/>
          </p:cNvSpPr>
          <p:nvPr/>
        </p:nvSpPr>
        <p:spPr bwMode="auto">
          <a:xfrm>
            <a:off x="1524000" y="2716213"/>
            <a:ext cx="15986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>
                <a:latin typeface="Arial" charset="0"/>
              </a:rPr>
              <a:t>965</a:t>
            </a:r>
          </a:p>
          <a:p>
            <a:pPr algn="ctr"/>
            <a:r>
              <a:rPr lang="en-US" sz="1800">
                <a:latin typeface="Arial" charset="0"/>
              </a:rPr>
              <a:t>Wild type</a:t>
            </a:r>
          </a:p>
          <a:p>
            <a:pPr algn="ctr"/>
            <a:r>
              <a:rPr lang="en-US" sz="1800">
                <a:latin typeface="Arial" charset="0"/>
              </a:rPr>
              <a:t>(gray-normal)</a:t>
            </a:r>
          </a:p>
        </p:txBody>
      </p:sp>
      <p:sp>
        <p:nvSpPr>
          <p:cNvPr id="59406" name="Text Box 31"/>
          <p:cNvSpPr txBox="1">
            <a:spLocks noChangeArrowheads="1"/>
          </p:cNvSpPr>
          <p:nvPr/>
        </p:nvSpPr>
        <p:spPr bwMode="auto">
          <a:xfrm>
            <a:off x="338138" y="2747963"/>
            <a:ext cx="11699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Testcross</a:t>
            </a:r>
          </a:p>
          <a:p>
            <a:r>
              <a:rPr lang="en-US" sz="1800">
                <a:latin typeface="Arial" charset="0"/>
              </a:rPr>
              <a:t>offspring</a:t>
            </a:r>
            <a:endParaRPr lang="en-US" sz="1800"/>
          </a:p>
        </p:txBody>
      </p:sp>
      <p:sp>
        <p:nvSpPr>
          <p:cNvPr id="59407" name="Text Box 31"/>
          <p:cNvSpPr txBox="1">
            <a:spLocks noChangeArrowheads="1"/>
          </p:cNvSpPr>
          <p:nvPr/>
        </p:nvSpPr>
        <p:spPr bwMode="auto">
          <a:xfrm>
            <a:off x="7815263" y="4386263"/>
            <a:ext cx="811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Sperm</a:t>
            </a:r>
            <a:endParaRPr lang="en-US" sz="1800"/>
          </a:p>
        </p:txBody>
      </p:sp>
      <p:sp>
        <p:nvSpPr>
          <p:cNvPr id="59408" name="Text Box 31"/>
          <p:cNvSpPr txBox="1">
            <a:spLocks noChangeArrowheads="1"/>
          </p:cNvSpPr>
          <p:nvPr/>
        </p:nvSpPr>
        <p:spPr bwMode="auto">
          <a:xfrm>
            <a:off x="8197850" y="33337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9409" name="Text Box 31"/>
          <p:cNvSpPr txBox="1">
            <a:spLocks noChangeArrowheads="1"/>
          </p:cNvSpPr>
          <p:nvPr/>
        </p:nvSpPr>
        <p:spPr bwMode="auto">
          <a:xfrm>
            <a:off x="67754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9410" name="Text Box 31"/>
          <p:cNvSpPr txBox="1">
            <a:spLocks noChangeArrowheads="1"/>
          </p:cNvSpPr>
          <p:nvPr/>
        </p:nvSpPr>
        <p:spPr bwMode="auto">
          <a:xfrm>
            <a:off x="6699250" y="36512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59411" name="Text Box 31"/>
          <p:cNvSpPr txBox="1">
            <a:spLocks noChangeArrowheads="1"/>
          </p:cNvSpPr>
          <p:nvPr/>
        </p:nvSpPr>
        <p:spPr bwMode="auto">
          <a:xfrm>
            <a:off x="5314950" y="36512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</a:p>
        </p:txBody>
      </p:sp>
      <p:sp>
        <p:nvSpPr>
          <p:cNvPr id="59412" name="Text Box 31"/>
          <p:cNvSpPr txBox="1">
            <a:spLocks noChangeArrowheads="1"/>
          </p:cNvSpPr>
          <p:nvPr/>
        </p:nvSpPr>
        <p:spPr bwMode="auto">
          <a:xfrm>
            <a:off x="53530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9413" name="Text Box 31"/>
          <p:cNvSpPr txBox="1">
            <a:spLocks noChangeArrowheads="1"/>
          </p:cNvSpPr>
          <p:nvPr/>
        </p:nvSpPr>
        <p:spPr bwMode="auto">
          <a:xfrm>
            <a:off x="39306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9414" name="Text Box 31"/>
          <p:cNvSpPr txBox="1">
            <a:spLocks noChangeArrowheads="1"/>
          </p:cNvSpPr>
          <p:nvPr/>
        </p:nvSpPr>
        <p:spPr bwMode="auto">
          <a:xfrm>
            <a:off x="2419350" y="43243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endParaRPr lang="en-US" sz="1800" baseline="30000">
              <a:latin typeface="Arial" charset="0"/>
              <a:sym typeface="Symbol" pitchFamily="84" charset="2"/>
            </a:endParaRPr>
          </a:p>
        </p:txBody>
      </p:sp>
      <p:sp>
        <p:nvSpPr>
          <p:cNvPr id="59415" name="Text Box 31"/>
          <p:cNvSpPr txBox="1">
            <a:spLocks noChangeArrowheads="1"/>
          </p:cNvSpPr>
          <p:nvPr/>
        </p:nvSpPr>
        <p:spPr bwMode="auto">
          <a:xfrm>
            <a:off x="2305050" y="363855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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  <a:r>
              <a:rPr lang="en-US" sz="1800" baseline="30000">
                <a:latin typeface="Arial" charset="0"/>
                <a:sym typeface="Symbol" pitchFamily="84" charset="2"/>
              </a:rPr>
              <a:t></a:t>
            </a:r>
          </a:p>
        </p:txBody>
      </p:sp>
      <p:sp>
        <p:nvSpPr>
          <p:cNvPr id="59416" name="Text Box 31"/>
          <p:cNvSpPr txBox="1">
            <a:spLocks noChangeArrowheads="1"/>
          </p:cNvSpPr>
          <p:nvPr/>
        </p:nvSpPr>
        <p:spPr bwMode="auto">
          <a:xfrm>
            <a:off x="3854450" y="3651250"/>
            <a:ext cx="633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i="1">
                <a:latin typeface="Arial" charset="0"/>
              </a:rPr>
              <a:t>b</a:t>
            </a:r>
            <a:r>
              <a:rPr lang="en-US" sz="1800" baseline="30000">
                <a:latin typeface="Arial" charset="0"/>
                <a:sym typeface="Symbol" pitchFamily="84" charset="2"/>
              </a:rPr>
              <a:t>    </a:t>
            </a:r>
            <a:r>
              <a:rPr lang="en-US" sz="1800" i="1">
                <a:latin typeface="Arial" charset="0"/>
                <a:sym typeface="Symbol" pitchFamily="84" charset="2"/>
              </a:rPr>
              <a:t>vg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889500" y="1098550"/>
            <a:ext cx="1479550" cy="819150"/>
            <a:chOff x="3080" y="692"/>
            <a:chExt cx="932" cy="516"/>
          </a:xfrm>
        </p:grpSpPr>
        <p:sp>
          <p:nvSpPr>
            <p:cNvPr id="59428" name="Line 25"/>
            <p:cNvSpPr>
              <a:spLocks noChangeShapeType="1"/>
            </p:cNvSpPr>
            <p:nvPr/>
          </p:nvSpPr>
          <p:spPr bwMode="auto">
            <a:xfrm flipV="1">
              <a:off x="3080" y="692"/>
              <a:ext cx="460" cy="5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Line 26"/>
            <p:cNvSpPr>
              <a:spLocks noChangeShapeType="1"/>
            </p:cNvSpPr>
            <p:nvPr/>
          </p:nvSpPr>
          <p:spPr bwMode="auto">
            <a:xfrm>
              <a:off x="3536" y="692"/>
              <a:ext cx="476" cy="5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8" name="Text Box 31"/>
          <p:cNvSpPr txBox="1">
            <a:spLocks noChangeArrowheads="1"/>
          </p:cNvSpPr>
          <p:nvPr/>
        </p:nvSpPr>
        <p:spPr bwMode="auto">
          <a:xfrm>
            <a:off x="1751013" y="4956175"/>
            <a:ext cx="26876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Parental-type offspring</a:t>
            </a:r>
            <a:endParaRPr lang="en-US" sz="1800"/>
          </a:p>
        </p:txBody>
      </p:sp>
      <p:sp>
        <p:nvSpPr>
          <p:cNvPr id="59419" name="Text Box 31"/>
          <p:cNvSpPr txBox="1">
            <a:spLocks noChangeArrowheads="1"/>
          </p:cNvSpPr>
          <p:nvPr/>
        </p:nvSpPr>
        <p:spPr bwMode="auto">
          <a:xfrm>
            <a:off x="4725988" y="4949825"/>
            <a:ext cx="25542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Recombinant offspring</a:t>
            </a:r>
            <a:endParaRPr lang="en-US" sz="1800"/>
          </a:p>
        </p:txBody>
      </p:sp>
      <p:sp>
        <p:nvSpPr>
          <p:cNvPr id="59420" name="Text Box 31"/>
          <p:cNvSpPr txBox="1">
            <a:spLocks noChangeArrowheads="1"/>
          </p:cNvSpPr>
          <p:nvPr/>
        </p:nvSpPr>
        <p:spPr bwMode="auto">
          <a:xfrm>
            <a:off x="1654175" y="5529263"/>
            <a:ext cx="17224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Recombination</a:t>
            </a:r>
          </a:p>
          <a:p>
            <a:r>
              <a:rPr lang="en-US" sz="1800">
                <a:latin typeface="Arial" charset="0"/>
              </a:rPr>
              <a:t>frequency</a:t>
            </a:r>
            <a:endParaRPr lang="en-US" sz="1800"/>
          </a:p>
        </p:txBody>
      </p:sp>
      <p:sp>
        <p:nvSpPr>
          <p:cNvPr id="59421" name="Text Box 31"/>
          <p:cNvSpPr txBox="1">
            <a:spLocks noChangeArrowheads="1"/>
          </p:cNvSpPr>
          <p:nvPr/>
        </p:nvSpPr>
        <p:spPr bwMode="auto">
          <a:xfrm>
            <a:off x="3459163" y="5672138"/>
            <a:ext cx="263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  <a:sym typeface="Symbol" pitchFamily="84" charset="2"/>
              </a:rPr>
              <a:t></a:t>
            </a:r>
            <a:endParaRPr lang="en-US" sz="1800"/>
          </a:p>
        </p:txBody>
      </p:sp>
      <p:sp>
        <p:nvSpPr>
          <p:cNvPr id="59422" name="Text Box 31"/>
          <p:cNvSpPr txBox="1">
            <a:spLocks noChangeArrowheads="1"/>
          </p:cNvSpPr>
          <p:nvPr/>
        </p:nvSpPr>
        <p:spPr bwMode="auto">
          <a:xfrm>
            <a:off x="6159500" y="5653088"/>
            <a:ext cx="1685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  <a:sym typeface="Symbol" pitchFamily="84" charset="2"/>
              </a:rPr>
              <a:t>  100    17%</a:t>
            </a:r>
            <a:endParaRPr lang="en-US" sz="1800"/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781425" y="5829300"/>
            <a:ext cx="230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2,300 total offspr</a:t>
            </a:r>
            <a:r>
              <a:rPr lang="en-US" altLang="ja-JP" sz="1800">
                <a:latin typeface="Arial" charset="0"/>
              </a:rPr>
              <a:t>ing</a:t>
            </a:r>
            <a:endParaRPr lang="en-US" sz="1800"/>
          </a:p>
        </p:txBody>
      </p:sp>
      <p:sp>
        <p:nvSpPr>
          <p:cNvPr id="59424" name="Text Box 31"/>
          <p:cNvSpPr txBox="1">
            <a:spLocks noChangeArrowheads="1"/>
          </p:cNvSpPr>
          <p:nvPr/>
        </p:nvSpPr>
        <p:spPr bwMode="auto">
          <a:xfrm>
            <a:off x="3959225" y="5538788"/>
            <a:ext cx="20970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>
                <a:latin typeface="Arial" charset="0"/>
              </a:rPr>
              <a:t>391 recombinants</a:t>
            </a:r>
            <a:endParaRPr lang="en-US" sz="1800"/>
          </a:p>
        </p:txBody>
      </p:sp>
      <p:sp>
        <p:nvSpPr>
          <p:cNvPr id="59425" name="AutoShape 36"/>
          <p:cNvSpPr>
            <a:spLocks/>
          </p:cNvSpPr>
          <p:nvPr/>
        </p:nvSpPr>
        <p:spPr bwMode="auto">
          <a:xfrm rot="-5400000">
            <a:off x="2904331" y="3320257"/>
            <a:ext cx="255587" cy="3009900"/>
          </a:xfrm>
          <a:prstGeom prst="leftBrace">
            <a:avLst>
              <a:gd name="adj1" fmla="val 38491"/>
              <a:gd name="adj2" fmla="val 49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Line 37"/>
          <p:cNvSpPr>
            <a:spLocks noChangeShapeType="1"/>
          </p:cNvSpPr>
          <p:nvPr/>
        </p:nvSpPr>
        <p:spPr bwMode="auto">
          <a:xfrm>
            <a:off x="3725863" y="5816600"/>
            <a:ext cx="228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AutoShape 38"/>
          <p:cNvSpPr>
            <a:spLocks/>
          </p:cNvSpPr>
          <p:nvPr/>
        </p:nvSpPr>
        <p:spPr bwMode="auto">
          <a:xfrm rot="-5400000">
            <a:off x="5866606" y="3425032"/>
            <a:ext cx="255587" cy="2800350"/>
          </a:xfrm>
          <a:prstGeom prst="leftBrace">
            <a:avLst>
              <a:gd name="adj1" fmla="val 35812"/>
              <a:gd name="adj2" fmla="val 49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2" descr="12_11ConstructLinkageMap-U"/>
          <p:cNvPicPr>
            <a:picLocks noChangeAspect="1" noChangeArrowheads="1"/>
          </p:cNvPicPr>
          <p:nvPr/>
        </p:nvPicPr>
        <p:blipFill>
          <a:blip r:embed="rId3" cstate="print"/>
          <a:srcRect b="5679"/>
          <a:stretch>
            <a:fillRect/>
          </a:stretch>
        </p:blipFill>
        <p:spPr bwMode="auto">
          <a:xfrm>
            <a:off x="296863" y="1639888"/>
            <a:ext cx="854868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31"/>
          <p:cNvSpPr txBox="1">
            <a:spLocks noChangeArrowheads="1"/>
          </p:cNvSpPr>
          <p:nvPr/>
        </p:nvSpPr>
        <p:spPr bwMode="auto">
          <a:xfrm>
            <a:off x="3495675" y="1839913"/>
            <a:ext cx="22526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>
                <a:latin typeface="Arial" charset="0"/>
              </a:rPr>
              <a:t>Recombination</a:t>
            </a:r>
          </a:p>
          <a:p>
            <a:pPr algn="ctr"/>
            <a:r>
              <a:rPr lang="en-US">
                <a:latin typeface="Arial" charset="0"/>
              </a:rPr>
              <a:t>frequencies</a:t>
            </a:r>
          </a:p>
        </p:txBody>
      </p:sp>
      <p:sp>
        <p:nvSpPr>
          <p:cNvPr id="61445" name="Text Box 31"/>
          <p:cNvSpPr txBox="1">
            <a:spLocks noChangeArrowheads="1"/>
          </p:cNvSpPr>
          <p:nvPr/>
        </p:nvSpPr>
        <p:spPr bwMode="auto">
          <a:xfrm>
            <a:off x="269875" y="1624013"/>
            <a:ext cx="1389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>
                <a:solidFill>
                  <a:srgbClr val="C82C31"/>
                </a:solidFill>
                <a:latin typeface="Arial" charset="0"/>
              </a:rPr>
              <a:t>Results</a:t>
            </a:r>
          </a:p>
        </p:txBody>
      </p:sp>
      <p:sp>
        <p:nvSpPr>
          <p:cNvPr id="61446" name="Text Box 31"/>
          <p:cNvSpPr txBox="1">
            <a:spLocks noChangeArrowheads="1"/>
          </p:cNvSpPr>
          <p:nvPr/>
        </p:nvSpPr>
        <p:spPr bwMode="auto">
          <a:xfrm>
            <a:off x="498475" y="3122613"/>
            <a:ext cx="1985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>
                <a:latin typeface="Arial" charset="0"/>
              </a:rPr>
              <a:t>Chromosome</a:t>
            </a:r>
          </a:p>
        </p:txBody>
      </p:sp>
      <p:sp>
        <p:nvSpPr>
          <p:cNvPr id="61447" name="Text Box 31"/>
          <p:cNvSpPr txBox="1">
            <a:spLocks noChangeArrowheads="1"/>
          </p:cNvSpPr>
          <p:nvPr/>
        </p:nvSpPr>
        <p:spPr bwMode="auto">
          <a:xfrm>
            <a:off x="2974975" y="4672013"/>
            <a:ext cx="4238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i="1">
                <a:latin typeface="Arial" charset="0"/>
              </a:rPr>
              <a:t>b</a:t>
            </a:r>
          </a:p>
        </p:txBody>
      </p:sp>
      <p:sp>
        <p:nvSpPr>
          <p:cNvPr id="61448" name="Text Box 31"/>
          <p:cNvSpPr txBox="1">
            <a:spLocks noChangeArrowheads="1"/>
          </p:cNvSpPr>
          <p:nvPr/>
        </p:nvSpPr>
        <p:spPr bwMode="auto">
          <a:xfrm>
            <a:off x="4410075" y="4672013"/>
            <a:ext cx="500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i="1">
                <a:latin typeface="Arial" charset="0"/>
              </a:rPr>
              <a:t>cn</a:t>
            </a:r>
          </a:p>
        </p:txBody>
      </p:sp>
      <p:sp>
        <p:nvSpPr>
          <p:cNvPr id="61449" name="Text Box 31"/>
          <p:cNvSpPr txBox="1">
            <a:spLocks noChangeArrowheads="1"/>
          </p:cNvSpPr>
          <p:nvPr/>
        </p:nvSpPr>
        <p:spPr bwMode="auto">
          <a:xfrm>
            <a:off x="5921375" y="4672013"/>
            <a:ext cx="5000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i="1">
                <a:latin typeface="Arial" charset="0"/>
              </a:rPr>
              <a:t>vg</a:t>
            </a:r>
          </a:p>
        </p:txBody>
      </p:sp>
      <p:sp>
        <p:nvSpPr>
          <p:cNvPr id="61450" name="Text Box 31"/>
          <p:cNvSpPr txBox="1">
            <a:spLocks noChangeArrowheads="1"/>
          </p:cNvSpPr>
          <p:nvPr/>
        </p:nvSpPr>
        <p:spPr bwMode="auto">
          <a:xfrm>
            <a:off x="4219575" y="3376613"/>
            <a:ext cx="779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>
                <a:latin typeface="Arial" charset="0"/>
              </a:rPr>
              <a:t>17%</a:t>
            </a:r>
          </a:p>
        </p:txBody>
      </p:sp>
      <p:sp>
        <p:nvSpPr>
          <p:cNvPr id="61451" name="Text Box 31"/>
          <p:cNvSpPr txBox="1">
            <a:spLocks noChangeArrowheads="1"/>
          </p:cNvSpPr>
          <p:nvPr/>
        </p:nvSpPr>
        <p:spPr bwMode="auto">
          <a:xfrm>
            <a:off x="5070475" y="2728913"/>
            <a:ext cx="779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>
                <a:latin typeface="Arial" charset="0"/>
              </a:rPr>
              <a:t>9.5%</a:t>
            </a:r>
          </a:p>
        </p:txBody>
      </p:sp>
      <p:sp>
        <p:nvSpPr>
          <p:cNvPr id="61452" name="Text Box 31"/>
          <p:cNvSpPr txBox="1">
            <a:spLocks noChangeArrowheads="1"/>
          </p:cNvSpPr>
          <p:nvPr/>
        </p:nvSpPr>
        <p:spPr bwMode="auto">
          <a:xfrm>
            <a:off x="3406775" y="2728913"/>
            <a:ext cx="779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>
                <a:latin typeface="Arial" charset="0"/>
              </a:rPr>
              <a:t>9%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1384300" y="3505200"/>
            <a:ext cx="368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6"/>
          <p:cNvSpPr>
            <a:spLocks noChangeShapeType="1"/>
          </p:cNvSpPr>
          <p:nvPr/>
        </p:nvSpPr>
        <p:spPr bwMode="auto">
          <a:xfrm flipH="1">
            <a:off x="2933700" y="2921000"/>
            <a:ext cx="55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7"/>
          <p:cNvSpPr>
            <a:spLocks noChangeShapeType="1"/>
          </p:cNvSpPr>
          <p:nvPr/>
        </p:nvSpPr>
        <p:spPr bwMode="auto">
          <a:xfrm flipH="1">
            <a:off x="2933700" y="3556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8"/>
          <p:cNvSpPr>
            <a:spLocks noChangeShapeType="1"/>
          </p:cNvSpPr>
          <p:nvPr/>
        </p:nvSpPr>
        <p:spPr bwMode="auto">
          <a:xfrm flipH="1">
            <a:off x="4597400" y="2921000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 rot="10800000" flipH="1">
            <a:off x="5842000" y="2921000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20"/>
          <p:cNvSpPr>
            <a:spLocks noChangeShapeType="1"/>
          </p:cNvSpPr>
          <p:nvPr/>
        </p:nvSpPr>
        <p:spPr bwMode="auto">
          <a:xfrm rot="10800000" flipH="1">
            <a:off x="4038600" y="2921000"/>
            <a:ext cx="54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21"/>
          <p:cNvSpPr>
            <a:spLocks noChangeShapeType="1"/>
          </p:cNvSpPr>
          <p:nvPr/>
        </p:nvSpPr>
        <p:spPr bwMode="auto">
          <a:xfrm rot="10800000" flipH="1">
            <a:off x="4953000" y="3556000"/>
            <a:ext cx="134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Mendel’s Experiments</a:t>
            </a:r>
            <a:endParaRPr lang="en-CA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00250"/>
            <a:ext cx="7772400" cy="4114800"/>
          </a:xfrm>
        </p:spPr>
        <p:txBody>
          <a:bodyPr/>
          <a:lstStyle/>
          <a:p>
            <a:pPr eaLnBrk="1" hangingPunct="1"/>
            <a:r>
              <a:rPr lang="fr-FR" smtClean="0"/>
              <a:t>Used cross-pollination to make 7 crosses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fr-FR" smtClean="0"/>
          </a:p>
          <a:p>
            <a:pPr eaLnBrk="1" hangingPunct="1"/>
            <a:r>
              <a:rPr lang="fr-FR" smtClean="0"/>
              <a:t>Tested 7 genes where each gene had 2 variations each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fr-FR" smtClean="0"/>
          </a:p>
          <a:p>
            <a:pPr eaLnBrk="1" hangingPunct="1"/>
            <a:r>
              <a:rPr lang="fr-FR" smtClean="0"/>
              <a:t>Therefore he obtained 14 different pure-breds</a:t>
            </a:r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1" descr="12_12DrosLinkageMap-U"/>
          <p:cNvPicPr>
            <a:picLocks noChangeAspect="1" noChangeArrowheads="1"/>
          </p:cNvPicPr>
          <p:nvPr/>
        </p:nvPicPr>
        <p:blipFill>
          <a:blip r:embed="rId3" cstate="print"/>
          <a:srcRect b="4123"/>
          <a:stretch>
            <a:fillRect/>
          </a:stretch>
        </p:blipFill>
        <p:spPr bwMode="auto">
          <a:xfrm>
            <a:off x="1979712" y="1117600"/>
            <a:ext cx="622458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31"/>
          <p:cNvSpPr txBox="1">
            <a:spLocks noChangeArrowheads="1"/>
          </p:cNvSpPr>
          <p:nvPr/>
        </p:nvSpPr>
        <p:spPr bwMode="auto">
          <a:xfrm>
            <a:off x="2301974" y="1535113"/>
            <a:ext cx="7794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Short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aristae</a:t>
            </a:r>
          </a:p>
        </p:txBody>
      </p:sp>
      <p:sp>
        <p:nvSpPr>
          <p:cNvPr id="63493" name="Text Box 31"/>
          <p:cNvSpPr txBox="1">
            <a:spLocks noChangeArrowheads="1"/>
          </p:cNvSpPr>
          <p:nvPr/>
        </p:nvSpPr>
        <p:spPr bwMode="auto">
          <a:xfrm>
            <a:off x="3787874" y="1522413"/>
            <a:ext cx="7794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Black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body</a:t>
            </a:r>
          </a:p>
        </p:txBody>
      </p:sp>
      <p:sp>
        <p:nvSpPr>
          <p:cNvPr id="63494" name="Text Box 31"/>
          <p:cNvSpPr txBox="1">
            <a:spLocks noChangeArrowheads="1"/>
          </p:cNvSpPr>
          <p:nvPr/>
        </p:nvSpPr>
        <p:spPr bwMode="auto">
          <a:xfrm>
            <a:off x="4676874" y="1535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Cinnabar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eyes</a:t>
            </a:r>
          </a:p>
        </p:txBody>
      </p:sp>
      <p:sp>
        <p:nvSpPr>
          <p:cNvPr id="63495" name="Text Box 31"/>
          <p:cNvSpPr txBox="1">
            <a:spLocks noChangeArrowheads="1"/>
          </p:cNvSpPr>
          <p:nvPr/>
        </p:nvSpPr>
        <p:spPr bwMode="auto">
          <a:xfrm>
            <a:off x="5946874" y="1535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Vestigial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wings</a:t>
            </a:r>
          </a:p>
        </p:txBody>
      </p:sp>
      <p:sp>
        <p:nvSpPr>
          <p:cNvPr id="63496" name="Text Box 31"/>
          <p:cNvSpPr txBox="1">
            <a:spLocks noChangeArrowheads="1"/>
          </p:cNvSpPr>
          <p:nvPr/>
        </p:nvSpPr>
        <p:spPr bwMode="auto">
          <a:xfrm>
            <a:off x="7407374" y="15224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Brown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eyes</a:t>
            </a:r>
          </a:p>
        </p:txBody>
      </p:sp>
      <p:sp>
        <p:nvSpPr>
          <p:cNvPr id="63497" name="Text Box 31"/>
          <p:cNvSpPr txBox="1">
            <a:spLocks noChangeArrowheads="1"/>
          </p:cNvSpPr>
          <p:nvPr/>
        </p:nvSpPr>
        <p:spPr bwMode="auto">
          <a:xfrm>
            <a:off x="7407374" y="4583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Red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eyes</a:t>
            </a:r>
          </a:p>
        </p:txBody>
      </p:sp>
      <p:sp>
        <p:nvSpPr>
          <p:cNvPr id="63498" name="Text Box 31"/>
          <p:cNvSpPr txBox="1">
            <a:spLocks noChangeArrowheads="1"/>
          </p:cNvSpPr>
          <p:nvPr/>
        </p:nvSpPr>
        <p:spPr bwMode="auto">
          <a:xfrm>
            <a:off x="5692874" y="4583113"/>
            <a:ext cx="1058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Normal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wings</a:t>
            </a:r>
          </a:p>
        </p:txBody>
      </p:sp>
      <p:sp>
        <p:nvSpPr>
          <p:cNvPr id="63499" name="Text Box 31"/>
          <p:cNvSpPr txBox="1">
            <a:spLocks noChangeArrowheads="1"/>
          </p:cNvSpPr>
          <p:nvPr/>
        </p:nvSpPr>
        <p:spPr bwMode="auto">
          <a:xfrm>
            <a:off x="4943574" y="4583113"/>
            <a:ext cx="4746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Red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eyes</a:t>
            </a:r>
          </a:p>
        </p:txBody>
      </p:sp>
      <p:sp>
        <p:nvSpPr>
          <p:cNvPr id="63500" name="Text Box 31"/>
          <p:cNvSpPr txBox="1">
            <a:spLocks noChangeArrowheads="1"/>
          </p:cNvSpPr>
          <p:nvPr/>
        </p:nvSpPr>
        <p:spPr bwMode="auto">
          <a:xfrm>
            <a:off x="4003774" y="4570413"/>
            <a:ext cx="6270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Gray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body</a:t>
            </a:r>
          </a:p>
        </p:txBody>
      </p:sp>
      <p:sp>
        <p:nvSpPr>
          <p:cNvPr id="63501" name="Text Box 31"/>
          <p:cNvSpPr txBox="1">
            <a:spLocks noChangeArrowheads="1"/>
          </p:cNvSpPr>
          <p:nvPr/>
        </p:nvSpPr>
        <p:spPr bwMode="auto">
          <a:xfrm>
            <a:off x="2301974" y="4583113"/>
            <a:ext cx="14906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Long aristae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(appendages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on head)</a:t>
            </a:r>
          </a:p>
        </p:txBody>
      </p:sp>
      <p:sp>
        <p:nvSpPr>
          <p:cNvPr id="63502" name="Text Box 31"/>
          <p:cNvSpPr txBox="1">
            <a:spLocks noChangeArrowheads="1"/>
          </p:cNvSpPr>
          <p:nvPr/>
        </p:nvSpPr>
        <p:spPr bwMode="auto">
          <a:xfrm>
            <a:off x="3952974" y="5294313"/>
            <a:ext cx="2532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Wild-type phenotypes</a:t>
            </a:r>
          </a:p>
        </p:txBody>
      </p:sp>
      <p:sp>
        <p:nvSpPr>
          <p:cNvPr id="63503" name="Text Box 31"/>
          <p:cNvSpPr txBox="1">
            <a:spLocks noChangeArrowheads="1"/>
          </p:cNvSpPr>
          <p:nvPr/>
        </p:nvSpPr>
        <p:spPr bwMode="auto">
          <a:xfrm>
            <a:off x="2568674" y="2894013"/>
            <a:ext cx="1825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0</a:t>
            </a:r>
          </a:p>
        </p:txBody>
      </p:sp>
      <p:sp>
        <p:nvSpPr>
          <p:cNvPr id="63504" name="Text Box 31"/>
          <p:cNvSpPr txBox="1">
            <a:spLocks noChangeArrowheads="1"/>
          </p:cNvSpPr>
          <p:nvPr/>
        </p:nvSpPr>
        <p:spPr bwMode="auto">
          <a:xfrm>
            <a:off x="4435574" y="289401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48.5</a:t>
            </a:r>
          </a:p>
        </p:txBody>
      </p:sp>
      <p:sp>
        <p:nvSpPr>
          <p:cNvPr id="63505" name="Text Box 31"/>
          <p:cNvSpPr txBox="1">
            <a:spLocks noChangeArrowheads="1"/>
          </p:cNvSpPr>
          <p:nvPr/>
        </p:nvSpPr>
        <p:spPr bwMode="auto">
          <a:xfrm>
            <a:off x="4981674" y="289401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57.5</a:t>
            </a:r>
          </a:p>
        </p:txBody>
      </p:sp>
      <p:sp>
        <p:nvSpPr>
          <p:cNvPr id="63506" name="Text Box 31"/>
          <p:cNvSpPr txBox="1">
            <a:spLocks noChangeArrowheads="1"/>
          </p:cNvSpPr>
          <p:nvPr/>
        </p:nvSpPr>
        <p:spPr bwMode="auto">
          <a:xfrm>
            <a:off x="5756374" y="289401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67.0</a:t>
            </a:r>
          </a:p>
        </p:txBody>
      </p:sp>
      <p:sp>
        <p:nvSpPr>
          <p:cNvPr id="63507" name="Text Box 31"/>
          <p:cNvSpPr txBox="1">
            <a:spLocks noChangeArrowheads="1"/>
          </p:cNvSpPr>
          <p:nvPr/>
        </p:nvSpPr>
        <p:spPr bwMode="auto">
          <a:xfrm>
            <a:off x="7420074" y="2894013"/>
            <a:ext cx="5254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latin typeface="Arial" charset="0"/>
              </a:rPr>
              <a:t>104.5</a:t>
            </a:r>
          </a:p>
        </p:txBody>
      </p:sp>
      <p:sp>
        <p:nvSpPr>
          <p:cNvPr id="63508" name="Text Box 31"/>
          <p:cNvSpPr txBox="1">
            <a:spLocks noChangeArrowheads="1"/>
          </p:cNvSpPr>
          <p:nvPr/>
        </p:nvSpPr>
        <p:spPr bwMode="auto">
          <a:xfrm>
            <a:off x="3923928" y="908720"/>
            <a:ext cx="21764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Mutant phenotypes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9" descr="11_UN06Summary_C3-U"/>
          <p:cNvPicPr>
            <a:picLocks noChangeAspect="1" noChangeArrowheads="1"/>
          </p:cNvPicPr>
          <p:nvPr/>
        </p:nvPicPr>
        <p:blipFill>
          <a:blip r:embed="rId3" cstate="print"/>
          <a:srcRect b="2556"/>
          <a:stretch>
            <a:fillRect/>
          </a:stretch>
        </p:blipFill>
        <p:spPr bwMode="auto">
          <a:xfrm>
            <a:off x="749300" y="231775"/>
            <a:ext cx="7645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31"/>
          <p:cNvSpPr txBox="1">
            <a:spLocks noChangeArrowheads="1"/>
          </p:cNvSpPr>
          <p:nvPr/>
        </p:nvSpPr>
        <p:spPr bwMode="auto">
          <a:xfrm>
            <a:off x="946150" y="3913188"/>
            <a:ext cx="21478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Polygenic inheritance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1" name="Text Box 31"/>
          <p:cNvSpPr txBox="1">
            <a:spLocks noChangeArrowheads="1"/>
          </p:cNvSpPr>
          <p:nvPr/>
        </p:nvSpPr>
        <p:spPr bwMode="auto">
          <a:xfrm>
            <a:off x="3340100" y="3924300"/>
            <a:ext cx="22971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A single phenotypic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character is affected by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two or more genes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2" name="Text Box 31"/>
          <p:cNvSpPr txBox="1">
            <a:spLocks noChangeArrowheads="1"/>
          </p:cNvSpPr>
          <p:nvPr/>
        </p:nvSpPr>
        <p:spPr bwMode="auto">
          <a:xfrm>
            <a:off x="3333750" y="1098550"/>
            <a:ext cx="2249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The phenotypic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expression of one gene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affects the expression</a:t>
            </a:r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of another gene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3" name="Text Box 31"/>
          <p:cNvSpPr txBox="1">
            <a:spLocks noChangeArrowheads="1"/>
          </p:cNvSpPr>
          <p:nvPr/>
        </p:nvSpPr>
        <p:spPr bwMode="auto">
          <a:xfrm>
            <a:off x="950913" y="1085850"/>
            <a:ext cx="103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Epistasis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4" name="Text Box 31"/>
          <p:cNvSpPr txBox="1">
            <a:spLocks noChangeArrowheads="1"/>
          </p:cNvSpPr>
          <p:nvPr/>
        </p:nvSpPr>
        <p:spPr bwMode="auto">
          <a:xfrm>
            <a:off x="1020763" y="412750"/>
            <a:ext cx="2035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>
                <a:latin typeface="Arial" charset="0"/>
              </a:rPr>
              <a:t>Relationship among</a:t>
            </a:r>
          </a:p>
          <a:p>
            <a:pPr algn="ctr">
              <a:lnSpc>
                <a:spcPct val="95000"/>
              </a:lnSpc>
            </a:pPr>
            <a:r>
              <a:rPr lang="en-US" sz="1600">
                <a:latin typeface="Arial" charset="0"/>
              </a:rPr>
              <a:t>two or more genes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5" name="Text Box 31"/>
          <p:cNvSpPr txBox="1">
            <a:spLocks noChangeArrowheads="1"/>
          </p:cNvSpPr>
          <p:nvPr/>
        </p:nvSpPr>
        <p:spPr bwMode="auto">
          <a:xfrm>
            <a:off x="3886200" y="538163"/>
            <a:ext cx="1166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Description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6" name="Text Box 31"/>
          <p:cNvSpPr txBox="1">
            <a:spLocks noChangeArrowheads="1"/>
          </p:cNvSpPr>
          <p:nvPr/>
        </p:nvSpPr>
        <p:spPr bwMode="auto">
          <a:xfrm>
            <a:off x="6596063" y="538163"/>
            <a:ext cx="9699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Example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67" name="Text Box 31"/>
          <p:cNvSpPr txBox="1">
            <a:spLocks noChangeArrowheads="1"/>
          </p:cNvSpPr>
          <p:nvPr/>
        </p:nvSpPr>
        <p:spPr bwMode="auto">
          <a:xfrm>
            <a:off x="5800725" y="4065588"/>
            <a:ext cx="906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AaBbCc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68" name="Text Box 31"/>
          <p:cNvSpPr txBox="1">
            <a:spLocks noChangeArrowheads="1"/>
          </p:cNvSpPr>
          <p:nvPr/>
        </p:nvSpPr>
        <p:spPr bwMode="auto">
          <a:xfrm>
            <a:off x="7458075" y="4068763"/>
            <a:ext cx="906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AaBbCc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69" name="Text Box 31"/>
          <p:cNvSpPr txBox="1">
            <a:spLocks noChangeArrowheads="1"/>
          </p:cNvSpPr>
          <p:nvPr/>
        </p:nvSpPr>
        <p:spPr bwMode="auto">
          <a:xfrm>
            <a:off x="6111875" y="1096963"/>
            <a:ext cx="6080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BbEe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0" name="Text Box 31"/>
          <p:cNvSpPr txBox="1">
            <a:spLocks noChangeArrowheads="1"/>
          </p:cNvSpPr>
          <p:nvPr/>
        </p:nvSpPr>
        <p:spPr bwMode="auto">
          <a:xfrm>
            <a:off x="7713663" y="1095375"/>
            <a:ext cx="6080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BbEe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1" name="Text Box 31"/>
          <p:cNvSpPr txBox="1">
            <a:spLocks noChangeArrowheads="1"/>
          </p:cNvSpPr>
          <p:nvPr/>
        </p:nvSpPr>
        <p:spPr bwMode="auto">
          <a:xfrm>
            <a:off x="5900738" y="1800225"/>
            <a:ext cx="319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2" name="Text Box 31"/>
          <p:cNvSpPr txBox="1">
            <a:spLocks noChangeArrowheads="1"/>
          </p:cNvSpPr>
          <p:nvPr/>
        </p:nvSpPr>
        <p:spPr bwMode="auto">
          <a:xfrm>
            <a:off x="6370638" y="1550988"/>
            <a:ext cx="319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3" name="Text Box 31"/>
          <p:cNvSpPr txBox="1">
            <a:spLocks noChangeArrowheads="1"/>
          </p:cNvSpPr>
          <p:nvPr/>
        </p:nvSpPr>
        <p:spPr bwMode="auto">
          <a:xfrm>
            <a:off x="6845300" y="1550988"/>
            <a:ext cx="319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4" name="Text Box 31"/>
          <p:cNvSpPr txBox="1">
            <a:spLocks noChangeArrowheads="1"/>
          </p:cNvSpPr>
          <p:nvPr/>
        </p:nvSpPr>
        <p:spPr bwMode="auto">
          <a:xfrm>
            <a:off x="5916613" y="2214563"/>
            <a:ext cx="319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5" name="Text Box 31"/>
          <p:cNvSpPr txBox="1">
            <a:spLocks noChangeArrowheads="1"/>
          </p:cNvSpPr>
          <p:nvPr/>
        </p:nvSpPr>
        <p:spPr bwMode="auto">
          <a:xfrm>
            <a:off x="7780338" y="1550988"/>
            <a:ext cx="319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6" name="Text Box 31"/>
          <p:cNvSpPr txBox="1">
            <a:spLocks noChangeArrowheads="1"/>
          </p:cNvSpPr>
          <p:nvPr/>
        </p:nvSpPr>
        <p:spPr bwMode="auto">
          <a:xfrm>
            <a:off x="5932488" y="3044825"/>
            <a:ext cx="319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7" name="Text Box 31"/>
          <p:cNvSpPr txBox="1">
            <a:spLocks noChangeArrowheads="1"/>
          </p:cNvSpPr>
          <p:nvPr/>
        </p:nvSpPr>
        <p:spPr bwMode="auto">
          <a:xfrm>
            <a:off x="5921375" y="2633663"/>
            <a:ext cx="3190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8" name="Text Box 31"/>
          <p:cNvSpPr txBox="1">
            <a:spLocks noChangeArrowheads="1"/>
          </p:cNvSpPr>
          <p:nvPr/>
        </p:nvSpPr>
        <p:spPr bwMode="auto">
          <a:xfrm>
            <a:off x="7316788" y="1552575"/>
            <a:ext cx="319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i="1">
                <a:latin typeface="Arial" charset="0"/>
              </a:rPr>
              <a:t>Be</a:t>
            </a:r>
            <a:endParaRPr lang="en-US" sz="1600" i="1" baseline="30000">
              <a:latin typeface="Arial" charset="0"/>
            </a:endParaRPr>
          </a:p>
        </p:txBody>
      </p:sp>
      <p:sp>
        <p:nvSpPr>
          <p:cNvPr id="96279" name="Text Box 31"/>
          <p:cNvSpPr txBox="1">
            <a:spLocks noChangeArrowheads="1"/>
          </p:cNvSpPr>
          <p:nvPr/>
        </p:nvSpPr>
        <p:spPr bwMode="auto">
          <a:xfrm>
            <a:off x="6256338" y="3513138"/>
            <a:ext cx="141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9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80" name="Text Box 31"/>
          <p:cNvSpPr txBox="1">
            <a:spLocks noChangeArrowheads="1"/>
          </p:cNvSpPr>
          <p:nvPr/>
        </p:nvSpPr>
        <p:spPr bwMode="auto">
          <a:xfrm>
            <a:off x="6829425" y="3511550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: 3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96281" name="Text Box 31"/>
          <p:cNvSpPr txBox="1">
            <a:spLocks noChangeArrowheads="1"/>
          </p:cNvSpPr>
          <p:nvPr/>
        </p:nvSpPr>
        <p:spPr bwMode="auto">
          <a:xfrm>
            <a:off x="7485063" y="3511550"/>
            <a:ext cx="244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>
                <a:latin typeface="Arial" charset="0"/>
              </a:rPr>
              <a:t>: 4</a:t>
            </a:r>
            <a:endParaRPr lang="en-US" sz="1600" baseline="30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Sex Determination</a:t>
            </a:r>
          </a:p>
        </p:txBody>
      </p:sp>
      <p:pic>
        <p:nvPicPr>
          <p:cNvPr id="107524" name="Picture 4" descr="09_22aXYsexDetermina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800600" cy="3486150"/>
          </a:xfrm>
          <a:prstGeom prst="rect">
            <a:avLst/>
          </a:prstGeom>
          <a:noFill/>
        </p:spPr>
      </p:pic>
      <p:pic>
        <p:nvPicPr>
          <p:cNvPr id="107526" name="Picture 6" descr="09_22bX0sexDetermination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419600" cy="1316038"/>
          </a:xfrm>
          <a:prstGeom prst="rect">
            <a:avLst/>
          </a:prstGeom>
          <a:noFill/>
        </p:spPr>
      </p:pic>
      <p:pic>
        <p:nvPicPr>
          <p:cNvPr id="107528" name="Picture 8" descr="09_22cZWsexDetermination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4419600" cy="1316038"/>
          </a:xfrm>
          <a:prstGeom prst="rect">
            <a:avLst/>
          </a:prstGeom>
          <a:noFill/>
        </p:spPr>
      </p:pic>
      <p:pic>
        <p:nvPicPr>
          <p:cNvPr id="107530" name="Picture 10" descr="09_22dHaploDiploidSex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257800"/>
            <a:ext cx="4419600" cy="131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Those traits carried by genes found on the X chromosome, and not on the Y.</a:t>
            </a:r>
            <a:endParaRPr lang="en-GB" smtClean="0"/>
          </a:p>
        </p:txBody>
      </p:sp>
      <p:sp>
        <p:nvSpPr>
          <p:cNvPr id="33803" name="Rectangle 15"/>
          <p:cNvSpPr>
            <a:spLocks noChangeArrowheads="1"/>
          </p:cNvSpPr>
          <p:nvPr/>
        </p:nvSpPr>
        <p:spPr bwMode="auto">
          <a:xfrm>
            <a:off x="3962400" y="4800600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2971800" y="5867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ahoma" pitchFamily="34" charset="0"/>
              </a:rPr>
              <a:t>X</a:t>
            </a:r>
            <a:endParaRPr lang="en-GB">
              <a:latin typeface="Tahoma" pitchFamily="34" charset="0"/>
            </a:endParaRP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4419600" y="5867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ahoma" pitchFamily="34" charset="0"/>
              </a:rPr>
              <a:t>Y</a:t>
            </a:r>
            <a:endParaRPr lang="en-GB">
              <a:latin typeface="Tahoma" pitchFamily="34" charset="0"/>
            </a:endParaRPr>
          </a:p>
        </p:txBody>
      </p:sp>
      <p:sp>
        <p:nvSpPr>
          <p:cNvPr id="33810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Sex-Linked Traits</a:t>
            </a:r>
            <a:endParaRPr lang="en-GB" smtClean="0"/>
          </a:p>
        </p:txBody>
      </p:sp>
      <p:pic>
        <p:nvPicPr>
          <p:cNvPr id="19" name="Picture 22" descr="12_05HumanSexChromosomes-U"/>
          <p:cNvPicPr>
            <a:picLocks noChangeAspect="1" noChangeArrowheads="1"/>
          </p:cNvPicPr>
          <p:nvPr/>
        </p:nvPicPr>
        <p:blipFill>
          <a:blip r:embed="rId2" cstate="print"/>
          <a:srcRect b="4781"/>
          <a:stretch>
            <a:fillRect/>
          </a:stretch>
        </p:blipFill>
        <p:spPr bwMode="auto">
          <a:xfrm>
            <a:off x="2267744" y="3284984"/>
            <a:ext cx="3084562" cy="263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6" descr="12_03_DrosophilaEyes-L"/>
          <p:cNvPicPr>
            <a:picLocks noChangeAspect="1" noChangeArrowheads="1"/>
          </p:cNvPicPr>
          <p:nvPr/>
        </p:nvPicPr>
        <p:blipFill>
          <a:blip r:embed="rId3" cstate="print"/>
          <a:srcRect b="4312"/>
          <a:stretch>
            <a:fillRect/>
          </a:stretch>
        </p:blipFill>
        <p:spPr bwMode="auto">
          <a:xfrm>
            <a:off x="1763713" y="1514475"/>
            <a:ext cx="56149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12_04aCrossExpAndResult-U"/>
          <p:cNvPicPr>
            <a:picLocks noChangeAspect="1" noChangeArrowheads="1"/>
          </p:cNvPicPr>
          <p:nvPr/>
        </p:nvPicPr>
        <p:blipFill>
          <a:blip r:embed="rId3" cstate="print"/>
          <a:srcRect b="4556"/>
          <a:stretch>
            <a:fillRect/>
          </a:stretch>
        </p:blipFill>
        <p:spPr bwMode="auto">
          <a:xfrm>
            <a:off x="1714500" y="1477963"/>
            <a:ext cx="57134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31"/>
          <p:cNvSpPr txBox="1">
            <a:spLocks noChangeArrowheads="1"/>
          </p:cNvSpPr>
          <p:nvPr/>
        </p:nvSpPr>
        <p:spPr bwMode="auto">
          <a:xfrm>
            <a:off x="1730375" y="1471613"/>
            <a:ext cx="1439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>
                <a:solidFill>
                  <a:srgbClr val="C82C31"/>
                </a:solidFill>
                <a:latin typeface="Arial" charset="0"/>
              </a:rPr>
              <a:t>Experiment</a:t>
            </a:r>
          </a:p>
        </p:txBody>
      </p:sp>
      <p:sp>
        <p:nvSpPr>
          <p:cNvPr id="32773" name="Text Box 31"/>
          <p:cNvSpPr txBox="1">
            <a:spLocks noChangeArrowheads="1"/>
          </p:cNvSpPr>
          <p:nvPr/>
        </p:nvSpPr>
        <p:spPr bwMode="auto">
          <a:xfrm>
            <a:off x="1685925" y="1820863"/>
            <a:ext cx="14843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>
                <a:latin typeface="Arial" charset="0"/>
              </a:rPr>
              <a:t>P</a:t>
            </a:r>
          </a:p>
          <a:p>
            <a:pPr algn="ctr"/>
            <a:r>
              <a:rPr lang="en-US" sz="2000">
                <a:latin typeface="Arial" charset="0"/>
              </a:rPr>
              <a:t>Generation</a:t>
            </a:r>
          </a:p>
        </p:txBody>
      </p:sp>
      <p:sp>
        <p:nvSpPr>
          <p:cNvPr id="32774" name="Text Box 31"/>
          <p:cNvSpPr txBox="1">
            <a:spLocks noChangeArrowheads="1"/>
          </p:cNvSpPr>
          <p:nvPr/>
        </p:nvSpPr>
        <p:spPr bwMode="auto">
          <a:xfrm>
            <a:off x="1870075" y="4297363"/>
            <a:ext cx="976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>
                <a:solidFill>
                  <a:srgbClr val="C82C31"/>
                </a:solidFill>
                <a:latin typeface="Arial" charset="0"/>
              </a:rPr>
              <a:t>Results</a:t>
            </a:r>
          </a:p>
        </p:txBody>
      </p:sp>
      <p:sp>
        <p:nvSpPr>
          <p:cNvPr id="32775" name="Text Box 31"/>
          <p:cNvSpPr txBox="1">
            <a:spLocks noChangeArrowheads="1"/>
          </p:cNvSpPr>
          <p:nvPr/>
        </p:nvSpPr>
        <p:spPr bwMode="auto">
          <a:xfrm>
            <a:off x="1711325" y="2760663"/>
            <a:ext cx="14462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F</a:t>
            </a:r>
            <a:r>
              <a:rPr lang="en-US" sz="2000" baseline="-25000"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Generation</a:t>
            </a:r>
          </a:p>
        </p:txBody>
      </p:sp>
      <p:sp>
        <p:nvSpPr>
          <p:cNvPr id="32776" name="Text Box 31"/>
          <p:cNvSpPr txBox="1">
            <a:spLocks noChangeArrowheads="1"/>
          </p:cNvSpPr>
          <p:nvPr/>
        </p:nvSpPr>
        <p:spPr bwMode="auto">
          <a:xfrm>
            <a:off x="1698625" y="4691063"/>
            <a:ext cx="14589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F</a:t>
            </a:r>
            <a:r>
              <a:rPr lang="en-US" sz="2000" baseline="-25000">
                <a:latin typeface="Arial" charset="0"/>
              </a:rPr>
              <a:t>2</a:t>
            </a:r>
            <a:endParaRPr lang="en-US" sz="20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Generation</a:t>
            </a:r>
          </a:p>
        </p:txBody>
      </p:sp>
      <p:sp>
        <p:nvSpPr>
          <p:cNvPr id="32777" name="Text Box 31"/>
          <p:cNvSpPr txBox="1">
            <a:spLocks noChangeArrowheads="1"/>
          </p:cNvSpPr>
          <p:nvPr/>
        </p:nvSpPr>
        <p:spPr bwMode="auto">
          <a:xfrm>
            <a:off x="5768975" y="2862263"/>
            <a:ext cx="17319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All offspring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had red 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5" descr="12_04bCrossConclusion-U"/>
          <p:cNvPicPr>
            <a:picLocks noChangeAspect="1" noChangeArrowheads="1"/>
          </p:cNvPicPr>
          <p:nvPr/>
        </p:nvPicPr>
        <p:blipFill>
          <a:blip r:embed="rId3" cstate="print"/>
          <a:srcRect b="2507"/>
          <a:stretch>
            <a:fillRect/>
          </a:stretch>
        </p:blipFill>
        <p:spPr bwMode="auto">
          <a:xfrm>
            <a:off x="1660525" y="136525"/>
            <a:ext cx="58229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1"/>
          <p:cNvSpPr txBox="1">
            <a:spLocks noChangeArrowheads="1"/>
          </p:cNvSpPr>
          <p:nvPr/>
        </p:nvSpPr>
        <p:spPr bwMode="auto">
          <a:xfrm>
            <a:off x="3006725" y="2424113"/>
            <a:ext cx="665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Eggs</a:t>
            </a:r>
          </a:p>
        </p:txBody>
      </p:sp>
      <p:sp>
        <p:nvSpPr>
          <p:cNvPr id="34821" name="Text Box 31"/>
          <p:cNvSpPr txBox="1">
            <a:spLocks noChangeArrowheads="1"/>
          </p:cNvSpPr>
          <p:nvPr/>
        </p:nvSpPr>
        <p:spPr bwMode="auto">
          <a:xfrm>
            <a:off x="2994025" y="4564063"/>
            <a:ext cx="665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Eggs</a:t>
            </a:r>
          </a:p>
        </p:txBody>
      </p:sp>
      <p:sp>
        <p:nvSpPr>
          <p:cNvPr id="34822" name="Text Box 31"/>
          <p:cNvSpPr txBox="1">
            <a:spLocks noChangeArrowheads="1"/>
          </p:cNvSpPr>
          <p:nvPr/>
        </p:nvSpPr>
        <p:spPr bwMode="auto">
          <a:xfrm>
            <a:off x="3922713" y="5191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23" name="Text Box 31"/>
          <p:cNvSpPr txBox="1">
            <a:spLocks noChangeArrowheads="1"/>
          </p:cNvSpPr>
          <p:nvPr/>
        </p:nvSpPr>
        <p:spPr bwMode="auto">
          <a:xfrm>
            <a:off x="6645275" y="2030413"/>
            <a:ext cx="8810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Sperm</a:t>
            </a:r>
          </a:p>
        </p:txBody>
      </p:sp>
      <p:sp>
        <p:nvSpPr>
          <p:cNvPr id="34824" name="Text Box 31"/>
          <p:cNvSpPr txBox="1">
            <a:spLocks noChangeArrowheads="1"/>
          </p:cNvSpPr>
          <p:nvPr/>
        </p:nvSpPr>
        <p:spPr bwMode="auto">
          <a:xfrm>
            <a:off x="6645275" y="4221163"/>
            <a:ext cx="893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Sperm</a:t>
            </a:r>
          </a:p>
        </p:txBody>
      </p:sp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368675" y="661988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>
                <a:latin typeface="Arial" charset="0"/>
              </a:rPr>
              <a:t>X</a:t>
            </a:r>
          </a:p>
        </p:txBody>
      </p:sp>
      <p:sp>
        <p:nvSpPr>
          <p:cNvPr id="34826" name="Text Box 31"/>
          <p:cNvSpPr txBox="1">
            <a:spLocks noChangeArrowheads="1"/>
          </p:cNvSpPr>
          <p:nvPr/>
        </p:nvSpPr>
        <p:spPr bwMode="auto">
          <a:xfrm>
            <a:off x="1692275" y="139700"/>
            <a:ext cx="1477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>
                <a:solidFill>
                  <a:srgbClr val="C82C31"/>
                </a:solidFill>
                <a:latin typeface="Arial" charset="0"/>
              </a:rPr>
              <a:t>Conclusion</a:t>
            </a:r>
          </a:p>
        </p:txBody>
      </p:sp>
      <p:sp>
        <p:nvSpPr>
          <p:cNvPr id="34827" name="Text Box 31"/>
          <p:cNvSpPr txBox="1">
            <a:spLocks noChangeArrowheads="1"/>
          </p:cNvSpPr>
          <p:nvPr/>
        </p:nvSpPr>
        <p:spPr bwMode="auto">
          <a:xfrm>
            <a:off x="1673225" y="2697163"/>
            <a:ext cx="14208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F</a:t>
            </a:r>
            <a:r>
              <a:rPr lang="en-US" sz="2000" baseline="-25000"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Generation</a:t>
            </a:r>
          </a:p>
        </p:txBody>
      </p:sp>
      <p:sp>
        <p:nvSpPr>
          <p:cNvPr id="34828" name="Text Box 31"/>
          <p:cNvSpPr txBox="1">
            <a:spLocks noChangeArrowheads="1"/>
          </p:cNvSpPr>
          <p:nvPr/>
        </p:nvSpPr>
        <p:spPr bwMode="auto">
          <a:xfrm>
            <a:off x="1711325" y="5097463"/>
            <a:ext cx="13065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F</a:t>
            </a:r>
            <a:r>
              <a:rPr lang="en-US" sz="2000" baseline="-25000">
                <a:latin typeface="Arial" charset="0"/>
              </a:rPr>
              <a:t>2</a:t>
            </a:r>
            <a:endParaRPr lang="en-US" sz="200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Generation</a:t>
            </a:r>
          </a:p>
        </p:txBody>
      </p: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1635125" y="563563"/>
            <a:ext cx="1484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>
                <a:latin typeface="Arial" charset="0"/>
              </a:rPr>
              <a:t>P</a:t>
            </a:r>
          </a:p>
          <a:p>
            <a:pPr algn="ctr"/>
            <a:r>
              <a:rPr lang="en-US" sz="2000">
                <a:latin typeface="Arial" charset="0"/>
              </a:rPr>
              <a:t>Generation</a:t>
            </a:r>
          </a:p>
        </p:txBody>
      </p:sp>
      <p:sp>
        <p:nvSpPr>
          <p:cNvPr id="34830" name="Text Box 31"/>
          <p:cNvSpPr txBox="1">
            <a:spLocks noChangeArrowheads="1"/>
          </p:cNvSpPr>
          <p:nvPr/>
        </p:nvSpPr>
        <p:spPr bwMode="auto">
          <a:xfrm>
            <a:off x="3368675" y="914400"/>
            <a:ext cx="1381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>
                <a:latin typeface="Arial" charset="0"/>
              </a:rPr>
              <a:t>X</a:t>
            </a:r>
          </a:p>
        </p:txBody>
      </p:sp>
      <p:sp>
        <p:nvSpPr>
          <p:cNvPr id="34831" name="Text Box 31"/>
          <p:cNvSpPr txBox="1">
            <a:spLocks noChangeArrowheads="1"/>
          </p:cNvSpPr>
          <p:nvPr/>
        </p:nvSpPr>
        <p:spPr bwMode="auto">
          <a:xfrm>
            <a:off x="3922713" y="1106488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32" name="Text Box 31"/>
          <p:cNvSpPr txBox="1">
            <a:spLocks noChangeArrowheads="1"/>
          </p:cNvSpPr>
          <p:nvPr/>
        </p:nvSpPr>
        <p:spPr bwMode="auto">
          <a:xfrm>
            <a:off x="4906963" y="18907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endParaRPr lang="en-US" sz="1700">
              <a:latin typeface="Arial" charset="0"/>
            </a:endParaRPr>
          </a:p>
        </p:txBody>
      </p:sp>
      <p:sp>
        <p:nvSpPr>
          <p:cNvPr id="34833" name="Text Box 31"/>
          <p:cNvSpPr txBox="1">
            <a:spLocks noChangeArrowheads="1"/>
          </p:cNvSpPr>
          <p:nvPr/>
        </p:nvSpPr>
        <p:spPr bwMode="auto">
          <a:xfrm>
            <a:off x="6259513" y="660400"/>
            <a:ext cx="161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>
                <a:latin typeface="Arial" charset="0"/>
              </a:rPr>
              <a:t>X</a:t>
            </a:r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6259513" y="909638"/>
            <a:ext cx="161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>
                <a:latin typeface="Arial" charset="0"/>
              </a:rPr>
              <a:t>Y</a:t>
            </a:r>
          </a:p>
        </p:txBody>
      </p:sp>
      <p:sp>
        <p:nvSpPr>
          <p:cNvPr id="34835" name="Text Box 31"/>
          <p:cNvSpPr txBox="1">
            <a:spLocks noChangeArrowheads="1"/>
          </p:cNvSpPr>
          <p:nvPr/>
        </p:nvSpPr>
        <p:spPr bwMode="auto">
          <a:xfrm>
            <a:off x="6873875" y="520700"/>
            <a:ext cx="1873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</a:p>
        </p:txBody>
      </p:sp>
      <p:sp>
        <p:nvSpPr>
          <p:cNvPr id="34836" name="Text Box 31"/>
          <p:cNvSpPr txBox="1">
            <a:spLocks noChangeArrowheads="1"/>
          </p:cNvSpPr>
          <p:nvPr/>
        </p:nvSpPr>
        <p:spPr bwMode="auto">
          <a:xfrm>
            <a:off x="3748088" y="28305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37" name="Text Box 31"/>
          <p:cNvSpPr txBox="1">
            <a:spLocks noChangeArrowheads="1"/>
          </p:cNvSpPr>
          <p:nvPr/>
        </p:nvSpPr>
        <p:spPr bwMode="auto">
          <a:xfrm>
            <a:off x="5092700" y="2660650"/>
            <a:ext cx="2587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38" name="Text Box 31"/>
          <p:cNvSpPr txBox="1">
            <a:spLocks noChangeArrowheads="1"/>
          </p:cNvSpPr>
          <p:nvPr/>
        </p:nvSpPr>
        <p:spPr bwMode="auto">
          <a:xfrm>
            <a:off x="5118100" y="3198813"/>
            <a:ext cx="258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endParaRPr lang="en-US" sz="1700">
              <a:latin typeface="Arial" charset="0"/>
            </a:endParaRPr>
          </a:p>
        </p:txBody>
      </p:sp>
      <p:sp>
        <p:nvSpPr>
          <p:cNvPr id="34839" name="Text Box 31"/>
          <p:cNvSpPr txBox="1">
            <a:spLocks noChangeArrowheads="1"/>
          </p:cNvSpPr>
          <p:nvPr/>
        </p:nvSpPr>
        <p:spPr bwMode="auto">
          <a:xfrm>
            <a:off x="6303963" y="2660650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40" name="Text Box 31"/>
          <p:cNvSpPr txBox="1">
            <a:spLocks noChangeArrowheads="1"/>
          </p:cNvSpPr>
          <p:nvPr/>
        </p:nvSpPr>
        <p:spPr bwMode="auto">
          <a:xfrm>
            <a:off x="4821238" y="4110038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41" name="Text Box 31"/>
          <p:cNvSpPr txBox="1">
            <a:spLocks noChangeArrowheads="1"/>
          </p:cNvSpPr>
          <p:nvPr/>
        </p:nvSpPr>
        <p:spPr bwMode="auto">
          <a:xfrm>
            <a:off x="5094288" y="4802188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6302375" y="4802188"/>
            <a:ext cx="258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43" name="Text Box 31"/>
          <p:cNvSpPr txBox="1">
            <a:spLocks noChangeArrowheads="1"/>
          </p:cNvSpPr>
          <p:nvPr/>
        </p:nvSpPr>
        <p:spPr bwMode="auto">
          <a:xfrm>
            <a:off x="5094288" y="5362575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44" name="Text Box 31"/>
          <p:cNvSpPr txBox="1">
            <a:spLocks noChangeArrowheads="1"/>
          </p:cNvSpPr>
          <p:nvPr/>
        </p:nvSpPr>
        <p:spPr bwMode="auto">
          <a:xfrm>
            <a:off x="6357938" y="567531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endParaRPr lang="en-US" sz="1700">
              <a:latin typeface="Arial" charset="0"/>
            </a:endParaRPr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5151438" y="5676900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endParaRPr lang="en-US" sz="1700">
              <a:latin typeface="Arial" charset="0"/>
            </a:endParaRPr>
          </a:p>
        </p:txBody>
      </p:sp>
      <p:sp>
        <p:nvSpPr>
          <p:cNvPr id="34846" name="Text Box 31"/>
          <p:cNvSpPr txBox="1">
            <a:spLocks noChangeArrowheads="1"/>
          </p:cNvSpPr>
          <p:nvPr/>
        </p:nvSpPr>
        <p:spPr bwMode="auto">
          <a:xfrm>
            <a:off x="5060950" y="6240463"/>
            <a:ext cx="258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3789363" y="5864225"/>
            <a:ext cx="258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endParaRPr lang="en-US" sz="1700">
              <a:latin typeface="Arial" charset="0"/>
            </a:endParaRPr>
          </a:p>
        </p:txBody>
      </p:sp>
      <p:sp>
        <p:nvSpPr>
          <p:cNvPr id="34848" name="Text Box 31"/>
          <p:cNvSpPr txBox="1">
            <a:spLocks noChangeArrowheads="1"/>
          </p:cNvSpPr>
          <p:nvPr/>
        </p:nvSpPr>
        <p:spPr bwMode="auto">
          <a:xfrm>
            <a:off x="3735388" y="4983163"/>
            <a:ext cx="2587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i="1">
                <a:latin typeface="Arial" charset="0"/>
              </a:rPr>
              <a:t>w</a:t>
            </a:r>
            <a:r>
              <a:rPr lang="en-US" sz="1700" baseline="30000">
                <a:latin typeface="Arial" charset="0"/>
                <a:sym typeface="Symbol" pitchFamily="84" charset="2"/>
              </a:rPr>
              <a:t></a:t>
            </a:r>
            <a:endParaRPr lang="en-US" sz="17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1143000"/>
          </a:xfrm>
        </p:spPr>
        <p:txBody>
          <a:bodyPr/>
          <a:lstStyle/>
          <a:p>
            <a:r>
              <a:rPr lang="fr-FR"/>
              <a:t>Hemophilia – Sex-linked Trait</a:t>
            </a:r>
          </a:p>
        </p:txBody>
      </p:sp>
      <p:pic>
        <p:nvPicPr>
          <p:cNvPr id="108548" name="Picture 4" descr="09_24bHemophiliaPedigre_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153400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Human Pedigrees</a:t>
            </a:r>
          </a:p>
        </p:txBody>
      </p:sp>
      <p:pic>
        <p:nvPicPr>
          <p:cNvPr id="96261" name="Picture 5" descr="09_08bDeafnessPedigre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375275" cy="47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0" descr="11_14_PedigreeAnalysis-U"/>
          <p:cNvPicPr>
            <a:picLocks noChangeAspect="1" noChangeArrowheads="1"/>
          </p:cNvPicPr>
          <p:nvPr/>
        </p:nvPicPr>
        <p:blipFill>
          <a:blip r:embed="rId3" cstate="print"/>
          <a:srcRect b="2866"/>
          <a:stretch>
            <a:fillRect/>
          </a:stretch>
        </p:blipFill>
        <p:spPr bwMode="auto">
          <a:xfrm>
            <a:off x="296863" y="438150"/>
            <a:ext cx="854868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  <a:ea typeface="ＭＳ Ｐゴシック" pitchFamily="84" charset="-128"/>
              </a:rPr>
              <a:t>Figure 11.14</a:t>
            </a:r>
          </a:p>
        </p:txBody>
      </p:sp>
      <p:sp>
        <p:nvSpPr>
          <p:cNvPr id="57348" name="Text Box 31"/>
          <p:cNvSpPr txBox="1">
            <a:spLocks noChangeArrowheads="1"/>
          </p:cNvSpPr>
          <p:nvPr/>
        </p:nvSpPr>
        <p:spPr bwMode="auto">
          <a:xfrm>
            <a:off x="2740025" y="4311650"/>
            <a:ext cx="5413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i="1">
                <a:latin typeface="Arial" charset="0"/>
              </a:rPr>
              <a:t>WW</a:t>
            </a:r>
            <a:endParaRPr lang="en-US" sz="1400">
              <a:latin typeface="Arial" charset="0"/>
            </a:endParaRPr>
          </a:p>
          <a:p>
            <a:pPr algn="ctr"/>
            <a:r>
              <a:rPr lang="en-US" sz="1400">
                <a:latin typeface="Arial" charset="0"/>
              </a:rPr>
              <a:t>or</a:t>
            </a:r>
          </a:p>
          <a:p>
            <a:pPr algn="ctr"/>
            <a:r>
              <a:rPr lang="en-US" sz="1400" i="1">
                <a:latin typeface="Arial" charset="0"/>
              </a:rPr>
              <a:t>Ww</a:t>
            </a:r>
            <a:endParaRPr lang="en-US" sz="1400" baseline="30000">
              <a:latin typeface="Arial" charset="0"/>
            </a:endParaRPr>
          </a:p>
        </p:txBody>
      </p:sp>
      <p:sp>
        <p:nvSpPr>
          <p:cNvPr id="57349" name="Text Box 31"/>
          <p:cNvSpPr txBox="1">
            <a:spLocks noChangeArrowheads="1"/>
          </p:cNvSpPr>
          <p:nvPr/>
        </p:nvSpPr>
        <p:spPr bwMode="auto">
          <a:xfrm>
            <a:off x="3379788" y="4321175"/>
            <a:ext cx="3524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0" name="Text Box 31"/>
          <p:cNvSpPr txBox="1">
            <a:spLocks noChangeArrowheads="1"/>
          </p:cNvSpPr>
          <p:nvPr/>
        </p:nvSpPr>
        <p:spPr bwMode="auto">
          <a:xfrm>
            <a:off x="2112963" y="3349625"/>
            <a:ext cx="28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1" name="Text Box 31"/>
          <p:cNvSpPr txBox="1">
            <a:spLocks noChangeArrowheads="1"/>
          </p:cNvSpPr>
          <p:nvPr/>
        </p:nvSpPr>
        <p:spPr bwMode="auto">
          <a:xfrm>
            <a:off x="2481263" y="3348038"/>
            <a:ext cx="28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2" name="Text Box 31"/>
          <p:cNvSpPr txBox="1">
            <a:spLocks noChangeArrowheads="1"/>
          </p:cNvSpPr>
          <p:nvPr/>
        </p:nvSpPr>
        <p:spPr bwMode="auto">
          <a:xfrm>
            <a:off x="2584450" y="2344738"/>
            <a:ext cx="2936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3" name="Text Box 31"/>
          <p:cNvSpPr txBox="1">
            <a:spLocks noChangeArrowheads="1"/>
          </p:cNvSpPr>
          <p:nvPr/>
        </p:nvSpPr>
        <p:spPr bwMode="auto">
          <a:xfrm>
            <a:off x="3340100" y="2346325"/>
            <a:ext cx="29368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4" name="Text Box 31"/>
          <p:cNvSpPr txBox="1">
            <a:spLocks noChangeArrowheads="1"/>
          </p:cNvSpPr>
          <p:nvPr/>
        </p:nvSpPr>
        <p:spPr bwMode="auto">
          <a:xfrm>
            <a:off x="2827338" y="3348038"/>
            <a:ext cx="3619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5" name="Text Box 31"/>
          <p:cNvSpPr txBox="1">
            <a:spLocks noChangeArrowheads="1"/>
          </p:cNvSpPr>
          <p:nvPr/>
        </p:nvSpPr>
        <p:spPr bwMode="auto">
          <a:xfrm>
            <a:off x="1728788" y="3351213"/>
            <a:ext cx="3619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6" name="Text Box 31"/>
          <p:cNvSpPr txBox="1">
            <a:spLocks noChangeArrowheads="1"/>
          </p:cNvSpPr>
          <p:nvPr/>
        </p:nvSpPr>
        <p:spPr bwMode="auto">
          <a:xfrm>
            <a:off x="1974850" y="2346325"/>
            <a:ext cx="3667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7" name="Text Box 31"/>
          <p:cNvSpPr txBox="1">
            <a:spLocks noChangeArrowheads="1"/>
          </p:cNvSpPr>
          <p:nvPr/>
        </p:nvSpPr>
        <p:spPr bwMode="auto">
          <a:xfrm>
            <a:off x="3932238" y="2346325"/>
            <a:ext cx="36671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58" name="Text Box 31"/>
          <p:cNvSpPr txBox="1">
            <a:spLocks noChangeArrowheads="1"/>
          </p:cNvSpPr>
          <p:nvPr/>
        </p:nvSpPr>
        <p:spPr bwMode="auto">
          <a:xfrm>
            <a:off x="3679825" y="5281613"/>
            <a:ext cx="1616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No widow’s peak</a:t>
            </a:r>
            <a:endParaRPr lang="en-US" sz="1400" baseline="30000">
              <a:latin typeface="Arial" charset="0"/>
            </a:endParaRPr>
          </a:p>
        </p:txBody>
      </p:sp>
      <p:sp>
        <p:nvSpPr>
          <p:cNvPr id="57359" name="Text Box 31"/>
          <p:cNvSpPr txBox="1">
            <a:spLocks noChangeArrowheads="1"/>
          </p:cNvSpPr>
          <p:nvPr/>
        </p:nvSpPr>
        <p:spPr bwMode="auto">
          <a:xfrm>
            <a:off x="1574800" y="5280025"/>
            <a:ext cx="13858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Widow’s peak</a:t>
            </a:r>
            <a:endParaRPr lang="en-US" sz="1400" baseline="30000">
              <a:latin typeface="Arial" charset="0"/>
            </a:endParaRPr>
          </a:p>
        </p:txBody>
      </p:sp>
      <p:sp>
        <p:nvSpPr>
          <p:cNvPr id="57360" name="Text Box 31"/>
          <p:cNvSpPr txBox="1">
            <a:spLocks noChangeArrowheads="1"/>
          </p:cNvSpPr>
          <p:nvPr/>
        </p:nvSpPr>
        <p:spPr bwMode="auto">
          <a:xfrm>
            <a:off x="3908425" y="3351213"/>
            <a:ext cx="2936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61" name="Text Box 31"/>
          <p:cNvSpPr txBox="1">
            <a:spLocks noChangeArrowheads="1"/>
          </p:cNvSpPr>
          <p:nvPr/>
        </p:nvSpPr>
        <p:spPr bwMode="auto">
          <a:xfrm>
            <a:off x="3397250" y="3351213"/>
            <a:ext cx="36671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Ww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62" name="Text Box 31"/>
          <p:cNvSpPr txBox="1">
            <a:spLocks noChangeArrowheads="1"/>
          </p:cNvSpPr>
          <p:nvPr/>
        </p:nvSpPr>
        <p:spPr bwMode="auto">
          <a:xfrm>
            <a:off x="325438" y="2092325"/>
            <a:ext cx="14970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1st generation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(grandparents)</a:t>
            </a:r>
          </a:p>
        </p:txBody>
      </p:sp>
      <p:sp>
        <p:nvSpPr>
          <p:cNvPr id="57363" name="Text Box 31"/>
          <p:cNvSpPr txBox="1">
            <a:spLocks noChangeArrowheads="1"/>
          </p:cNvSpPr>
          <p:nvPr/>
        </p:nvSpPr>
        <p:spPr bwMode="auto">
          <a:xfrm>
            <a:off x="327025" y="3770313"/>
            <a:ext cx="14970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3rd generation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(two sisters)</a:t>
            </a:r>
          </a:p>
        </p:txBody>
      </p:sp>
      <p:sp>
        <p:nvSpPr>
          <p:cNvPr id="57364" name="Text Box 31"/>
          <p:cNvSpPr txBox="1">
            <a:spLocks noChangeArrowheads="1"/>
          </p:cNvSpPr>
          <p:nvPr/>
        </p:nvSpPr>
        <p:spPr bwMode="auto">
          <a:xfrm>
            <a:off x="334963" y="2746375"/>
            <a:ext cx="1346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2nd generation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(parents,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aunts, and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uncles)</a:t>
            </a:r>
          </a:p>
        </p:txBody>
      </p:sp>
      <p:sp>
        <p:nvSpPr>
          <p:cNvPr id="57365" name="Text Box 31"/>
          <p:cNvSpPr txBox="1">
            <a:spLocks noChangeArrowheads="1"/>
          </p:cNvSpPr>
          <p:nvPr/>
        </p:nvSpPr>
        <p:spPr bwMode="auto">
          <a:xfrm>
            <a:off x="2486025" y="717550"/>
            <a:ext cx="73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Affected 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male</a:t>
            </a:r>
          </a:p>
        </p:txBody>
      </p:sp>
      <p:sp>
        <p:nvSpPr>
          <p:cNvPr id="57366" name="Text Box 31"/>
          <p:cNvSpPr txBox="1">
            <a:spLocks noChangeArrowheads="1"/>
          </p:cNvSpPr>
          <p:nvPr/>
        </p:nvSpPr>
        <p:spPr bwMode="auto">
          <a:xfrm>
            <a:off x="3632200" y="717550"/>
            <a:ext cx="73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Affected 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female</a:t>
            </a:r>
          </a:p>
        </p:txBody>
      </p:sp>
      <p:sp>
        <p:nvSpPr>
          <p:cNvPr id="57367" name="Text Box 31"/>
          <p:cNvSpPr txBox="1">
            <a:spLocks noChangeArrowheads="1"/>
          </p:cNvSpPr>
          <p:nvPr/>
        </p:nvSpPr>
        <p:spPr bwMode="auto">
          <a:xfrm>
            <a:off x="601663" y="717550"/>
            <a:ext cx="4349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Male</a:t>
            </a:r>
          </a:p>
        </p:txBody>
      </p:sp>
      <p:sp>
        <p:nvSpPr>
          <p:cNvPr id="57368" name="Text Box 31"/>
          <p:cNvSpPr txBox="1">
            <a:spLocks noChangeArrowheads="1"/>
          </p:cNvSpPr>
          <p:nvPr/>
        </p:nvSpPr>
        <p:spPr bwMode="auto">
          <a:xfrm>
            <a:off x="1427163" y="717550"/>
            <a:ext cx="6445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Female</a:t>
            </a:r>
          </a:p>
        </p:txBody>
      </p:sp>
      <p:sp>
        <p:nvSpPr>
          <p:cNvPr id="57369" name="Text Box 31"/>
          <p:cNvSpPr txBox="1">
            <a:spLocks noChangeArrowheads="1"/>
          </p:cNvSpPr>
          <p:nvPr/>
        </p:nvSpPr>
        <p:spPr bwMode="auto">
          <a:xfrm>
            <a:off x="327025" y="454025"/>
            <a:ext cx="4349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Key</a:t>
            </a:r>
          </a:p>
        </p:txBody>
      </p:sp>
      <p:sp>
        <p:nvSpPr>
          <p:cNvPr id="57370" name="Text Box 31"/>
          <p:cNvSpPr txBox="1">
            <a:spLocks noChangeArrowheads="1"/>
          </p:cNvSpPr>
          <p:nvPr/>
        </p:nvSpPr>
        <p:spPr bwMode="auto">
          <a:xfrm>
            <a:off x="5275263" y="709613"/>
            <a:ext cx="6143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Mating</a:t>
            </a:r>
          </a:p>
        </p:txBody>
      </p:sp>
      <p:sp>
        <p:nvSpPr>
          <p:cNvPr id="57371" name="Text Box 31"/>
          <p:cNvSpPr txBox="1">
            <a:spLocks noChangeArrowheads="1"/>
          </p:cNvSpPr>
          <p:nvPr/>
        </p:nvSpPr>
        <p:spPr bwMode="auto">
          <a:xfrm>
            <a:off x="5756275" y="5295900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Attached</a:t>
            </a:r>
          </a:p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earlobe</a:t>
            </a:r>
          </a:p>
        </p:txBody>
      </p:sp>
      <p:sp>
        <p:nvSpPr>
          <p:cNvPr id="57372" name="Text Box 31"/>
          <p:cNvSpPr txBox="1">
            <a:spLocks noChangeArrowheads="1"/>
          </p:cNvSpPr>
          <p:nvPr/>
        </p:nvSpPr>
        <p:spPr bwMode="auto">
          <a:xfrm>
            <a:off x="8013700" y="5295900"/>
            <a:ext cx="6635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Free</a:t>
            </a:r>
          </a:p>
          <a:p>
            <a:pPr algn="ctr">
              <a:lnSpc>
                <a:spcPct val="95000"/>
              </a:lnSpc>
            </a:pPr>
            <a:r>
              <a:rPr lang="en-US" sz="1400">
                <a:latin typeface="Arial" charset="0"/>
              </a:rPr>
              <a:t>earlobe</a:t>
            </a:r>
          </a:p>
        </p:txBody>
      </p:sp>
      <p:sp>
        <p:nvSpPr>
          <p:cNvPr id="57373" name="Text Box 31"/>
          <p:cNvSpPr txBox="1">
            <a:spLocks noChangeArrowheads="1"/>
          </p:cNvSpPr>
          <p:nvPr/>
        </p:nvSpPr>
        <p:spPr bwMode="auto">
          <a:xfrm>
            <a:off x="7281863" y="709613"/>
            <a:ext cx="15271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Offspring, in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birth order</a:t>
            </a:r>
          </a:p>
          <a:p>
            <a:pPr>
              <a:lnSpc>
                <a:spcPct val="95000"/>
              </a:lnSpc>
            </a:pPr>
            <a:r>
              <a:rPr lang="en-US" sz="1400">
                <a:latin typeface="Arial" charset="0"/>
              </a:rPr>
              <a:t>(first-born on left)</a:t>
            </a:r>
          </a:p>
        </p:txBody>
      </p:sp>
      <p:sp>
        <p:nvSpPr>
          <p:cNvPr id="57374" name="Text Box 31"/>
          <p:cNvSpPr txBox="1">
            <a:spLocks noChangeArrowheads="1"/>
          </p:cNvSpPr>
          <p:nvPr/>
        </p:nvSpPr>
        <p:spPr bwMode="auto">
          <a:xfrm>
            <a:off x="7362825" y="3962400"/>
            <a:ext cx="3159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i="1">
                <a:latin typeface="Arial" charset="0"/>
              </a:rPr>
              <a:t>FF</a:t>
            </a:r>
            <a:endParaRPr lang="en-US" sz="1400">
              <a:latin typeface="Arial" charset="0"/>
            </a:endParaRPr>
          </a:p>
          <a:p>
            <a:pPr algn="ctr"/>
            <a:r>
              <a:rPr lang="en-US" sz="1400">
                <a:latin typeface="Arial" charset="0"/>
              </a:rPr>
              <a:t>or</a:t>
            </a:r>
          </a:p>
          <a:p>
            <a:pPr algn="ctr"/>
            <a:r>
              <a:rPr lang="en-US" sz="1400" i="1">
                <a:latin typeface="Arial" charset="0"/>
              </a:rPr>
              <a:t>Ff</a:t>
            </a:r>
            <a:endParaRPr lang="en-US" sz="1400" baseline="30000">
              <a:latin typeface="Arial" charset="0"/>
            </a:endParaRP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6950075" y="3962400"/>
            <a:ext cx="1746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 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6202363" y="2990850"/>
            <a:ext cx="187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77" name="Text Box 31"/>
          <p:cNvSpPr txBox="1">
            <a:spLocks noChangeArrowheads="1"/>
          </p:cNvSpPr>
          <p:nvPr/>
        </p:nvSpPr>
        <p:spPr bwMode="auto">
          <a:xfrm>
            <a:off x="6561138" y="2989263"/>
            <a:ext cx="187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78" name="Text Box 31"/>
          <p:cNvSpPr txBox="1">
            <a:spLocks noChangeArrowheads="1"/>
          </p:cNvSpPr>
          <p:nvPr/>
        </p:nvSpPr>
        <p:spPr bwMode="auto">
          <a:xfrm>
            <a:off x="6645275" y="1984375"/>
            <a:ext cx="1984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79" name="Text Box 31"/>
          <p:cNvSpPr txBox="1">
            <a:spLocks noChangeArrowheads="1"/>
          </p:cNvSpPr>
          <p:nvPr/>
        </p:nvSpPr>
        <p:spPr bwMode="auto">
          <a:xfrm>
            <a:off x="7419975" y="1985963"/>
            <a:ext cx="19843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0" name="Text Box 31"/>
          <p:cNvSpPr txBox="1">
            <a:spLocks noChangeArrowheads="1"/>
          </p:cNvSpPr>
          <p:nvPr/>
        </p:nvSpPr>
        <p:spPr bwMode="auto">
          <a:xfrm>
            <a:off x="6902450" y="2990850"/>
            <a:ext cx="1920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1" name="Text Box 31"/>
          <p:cNvSpPr txBox="1">
            <a:spLocks noChangeArrowheads="1"/>
          </p:cNvSpPr>
          <p:nvPr/>
        </p:nvSpPr>
        <p:spPr bwMode="auto">
          <a:xfrm>
            <a:off x="5614988" y="2990850"/>
            <a:ext cx="4714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i="1">
                <a:latin typeface="Arial" charset="0"/>
              </a:rPr>
              <a:t>FF or</a:t>
            </a:r>
          </a:p>
          <a:p>
            <a:pPr algn="ctr"/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2" name="Text Box 31"/>
          <p:cNvSpPr txBox="1">
            <a:spLocks noChangeArrowheads="1"/>
          </p:cNvSpPr>
          <p:nvPr/>
        </p:nvSpPr>
        <p:spPr bwMode="auto">
          <a:xfrm>
            <a:off x="6054725" y="1985963"/>
            <a:ext cx="2476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3" name="Text Box 31"/>
          <p:cNvSpPr txBox="1">
            <a:spLocks noChangeArrowheads="1"/>
          </p:cNvSpPr>
          <p:nvPr/>
        </p:nvSpPr>
        <p:spPr bwMode="auto">
          <a:xfrm>
            <a:off x="8007350" y="1985963"/>
            <a:ext cx="2476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4" name="Text Box 31"/>
          <p:cNvSpPr txBox="1">
            <a:spLocks noChangeArrowheads="1"/>
          </p:cNvSpPr>
          <p:nvPr/>
        </p:nvSpPr>
        <p:spPr bwMode="auto">
          <a:xfrm>
            <a:off x="7993063" y="2987675"/>
            <a:ext cx="190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5" name="Text Box 31"/>
          <p:cNvSpPr txBox="1">
            <a:spLocks noChangeArrowheads="1"/>
          </p:cNvSpPr>
          <p:nvPr/>
        </p:nvSpPr>
        <p:spPr bwMode="auto">
          <a:xfrm>
            <a:off x="7477125" y="2987675"/>
            <a:ext cx="2381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i="1">
                <a:latin typeface="Arial" charset="0"/>
              </a:rPr>
              <a:t>Ff</a:t>
            </a:r>
            <a:endParaRPr lang="en-US" sz="1400" i="1" baseline="30000">
              <a:latin typeface="Arial" charset="0"/>
            </a:endParaRPr>
          </a:p>
        </p:txBody>
      </p:sp>
      <p:sp>
        <p:nvSpPr>
          <p:cNvPr id="57386" name="Text Box 31"/>
          <p:cNvSpPr txBox="1">
            <a:spLocks noChangeArrowheads="1"/>
          </p:cNvSpPr>
          <p:nvPr/>
        </p:nvSpPr>
        <p:spPr bwMode="auto">
          <a:xfrm>
            <a:off x="354013" y="5859463"/>
            <a:ext cx="44942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>
                <a:latin typeface="Arial" charset="0"/>
              </a:rPr>
              <a:t>(a) Is a widow’s peak a dominant or recessive trait?</a:t>
            </a:r>
            <a:endParaRPr lang="en-US" sz="1400" baseline="30000">
              <a:latin typeface="Arial" charset="0"/>
            </a:endParaRPr>
          </a:p>
        </p:txBody>
      </p:sp>
      <p:sp>
        <p:nvSpPr>
          <p:cNvPr id="57387" name="Text Box 31"/>
          <p:cNvSpPr txBox="1">
            <a:spLocks noChangeArrowheads="1"/>
          </p:cNvSpPr>
          <p:nvPr/>
        </p:nvSpPr>
        <p:spPr bwMode="auto">
          <a:xfrm>
            <a:off x="5472113" y="5857875"/>
            <a:ext cx="3300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293688" indent="-293688">
              <a:buFont typeface="Arial" charset="0"/>
              <a:buNone/>
            </a:pPr>
            <a:r>
              <a:rPr lang="en-US" sz="1400">
                <a:latin typeface="Arial" charset="0"/>
              </a:rPr>
              <a:t>(b) Is an attached earlobe a dominant</a:t>
            </a:r>
          </a:p>
          <a:p>
            <a:pPr marL="293688" indent="-293688">
              <a:buFont typeface="Arial" charset="0"/>
              <a:buNone/>
            </a:pPr>
            <a:r>
              <a:rPr lang="en-US" sz="1400">
                <a:latin typeface="Arial" charset="0"/>
              </a:rPr>
              <a:t>	or recessive trait?</a:t>
            </a:r>
            <a:endParaRPr lang="en-US" sz="1400" baseline="30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028" descr="C:\Mes documents\Laurie\Pea 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487738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7" descr="11_02CrossingPeaPlants-U"/>
          <p:cNvPicPr>
            <a:picLocks noChangeAspect="1" noChangeArrowheads="1"/>
          </p:cNvPicPr>
          <p:nvPr/>
        </p:nvPicPr>
        <p:blipFill>
          <a:blip r:embed="rId3" cstate="print"/>
          <a:srcRect b="2242"/>
          <a:stretch>
            <a:fillRect/>
          </a:stretch>
        </p:blipFill>
        <p:spPr bwMode="auto">
          <a:xfrm>
            <a:off x="4211960" y="188640"/>
            <a:ext cx="41402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47656" y="112474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empus Sans ITC" pitchFamily="82" charset="0"/>
              </a:rPr>
              <a:t>Cross-</a:t>
            </a:r>
            <a:r>
              <a:rPr lang="fr-FR" b="1" dirty="0" err="1" smtClean="0">
                <a:latin typeface="Tempus Sans ITC" pitchFamily="82" charset="0"/>
              </a:rPr>
              <a:t>fertilization</a:t>
            </a:r>
            <a:endParaRPr lang="en-US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09_09AutosomalDisorders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652463"/>
            <a:ext cx="8937625" cy="555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7" descr="11_15_Albinism-U"/>
          <p:cNvPicPr>
            <a:picLocks noChangeAspect="1" noChangeArrowheads="1"/>
          </p:cNvPicPr>
          <p:nvPr/>
        </p:nvPicPr>
        <p:blipFill>
          <a:blip r:embed="rId3" cstate="print"/>
          <a:srcRect b="4155"/>
          <a:stretch>
            <a:fillRect/>
          </a:stretch>
        </p:blipFill>
        <p:spPr bwMode="auto">
          <a:xfrm>
            <a:off x="1481138" y="1498600"/>
            <a:ext cx="61817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  <a:ea typeface="ＭＳ Ｐゴシック" pitchFamily="84" charset="-128"/>
              </a:rPr>
              <a:t>Figure 11.15</a:t>
            </a:r>
          </a:p>
        </p:txBody>
      </p:sp>
      <p:sp>
        <p:nvSpPr>
          <p:cNvPr id="71684" name="Text Box 31"/>
          <p:cNvSpPr txBox="1">
            <a:spLocks noChangeArrowheads="1"/>
          </p:cNvSpPr>
          <p:nvPr/>
        </p:nvSpPr>
        <p:spPr bwMode="auto">
          <a:xfrm>
            <a:off x="3006725" y="1503363"/>
            <a:ext cx="9382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Parents</a:t>
            </a:r>
          </a:p>
        </p:txBody>
      </p:sp>
      <p:sp>
        <p:nvSpPr>
          <p:cNvPr id="71685" name="Text Box 31"/>
          <p:cNvSpPr txBox="1">
            <a:spLocks noChangeArrowheads="1"/>
          </p:cNvSpPr>
          <p:nvPr/>
        </p:nvSpPr>
        <p:spPr bwMode="auto">
          <a:xfrm>
            <a:off x="2224088" y="2536825"/>
            <a:ext cx="77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Sperm</a:t>
            </a:r>
          </a:p>
        </p:txBody>
      </p:sp>
      <p:sp>
        <p:nvSpPr>
          <p:cNvPr id="71686" name="Text Box 31"/>
          <p:cNvSpPr txBox="1">
            <a:spLocks noChangeArrowheads="1"/>
          </p:cNvSpPr>
          <p:nvPr/>
        </p:nvSpPr>
        <p:spPr bwMode="auto">
          <a:xfrm>
            <a:off x="2238375" y="1846263"/>
            <a:ext cx="900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Normal</a:t>
            </a:r>
          </a:p>
          <a:p>
            <a:pPr algn="ctr"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Aa</a:t>
            </a:r>
            <a:endParaRPr lang="en-US" sz="1800">
              <a:latin typeface="Arial" charset="0"/>
            </a:endParaRPr>
          </a:p>
        </p:txBody>
      </p:sp>
      <p:sp>
        <p:nvSpPr>
          <p:cNvPr id="71687" name="Text Box 31"/>
          <p:cNvSpPr txBox="1">
            <a:spLocks noChangeArrowheads="1"/>
          </p:cNvSpPr>
          <p:nvPr/>
        </p:nvSpPr>
        <p:spPr bwMode="auto">
          <a:xfrm>
            <a:off x="3698875" y="1838325"/>
            <a:ext cx="900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Normal</a:t>
            </a:r>
          </a:p>
          <a:p>
            <a:pPr algn="ctr">
              <a:lnSpc>
                <a:spcPct val="95000"/>
              </a:lnSpc>
            </a:pPr>
            <a:r>
              <a:rPr lang="en-US" sz="1800" i="1">
                <a:latin typeface="Arial" charset="0"/>
              </a:rPr>
              <a:t> Aa</a:t>
            </a:r>
            <a:endParaRPr lang="en-US" sz="1800">
              <a:latin typeface="Arial" charset="0"/>
            </a:endParaRPr>
          </a:p>
        </p:txBody>
      </p:sp>
      <p:sp>
        <p:nvSpPr>
          <p:cNvPr id="71688" name="Text Box 31"/>
          <p:cNvSpPr txBox="1">
            <a:spLocks noChangeArrowheads="1"/>
          </p:cNvSpPr>
          <p:nvPr/>
        </p:nvSpPr>
        <p:spPr bwMode="auto">
          <a:xfrm>
            <a:off x="1516063" y="3276600"/>
            <a:ext cx="574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Eggs</a:t>
            </a:r>
          </a:p>
        </p:txBody>
      </p:sp>
      <p:sp>
        <p:nvSpPr>
          <p:cNvPr id="71689" name="Text Box 31"/>
          <p:cNvSpPr txBox="1">
            <a:spLocks noChangeArrowheads="1"/>
          </p:cNvSpPr>
          <p:nvPr/>
        </p:nvSpPr>
        <p:spPr bwMode="auto">
          <a:xfrm>
            <a:off x="2400300" y="3495675"/>
            <a:ext cx="900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AA</a:t>
            </a:r>
            <a:r>
              <a:rPr lang="en-US" sz="18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71690" name="Text Box 31"/>
          <p:cNvSpPr txBox="1">
            <a:spLocks noChangeArrowheads="1"/>
          </p:cNvSpPr>
          <p:nvPr/>
        </p:nvSpPr>
        <p:spPr bwMode="auto">
          <a:xfrm>
            <a:off x="3586163" y="3371850"/>
            <a:ext cx="9191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 i="1">
                <a:latin typeface="Arial" charset="0"/>
              </a:rPr>
              <a:t> Aa</a:t>
            </a:r>
            <a:r>
              <a:rPr lang="en-US" sz="18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Normal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(carrier)</a:t>
            </a:r>
          </a:p>
        </p:txBody>
      </p:sp>
      <p:sp>
        <p:nvSpPr>
          <p:cNvPr id="71691" name="Text Box 31"/>
          <p:cNvSpPr txBox="1">
            <a:spLocks noChangeArrowheads="1"/>
          </p:cNvSpPr>
          <p:nvPr/>
        </p:nvSpPr>
        <p:spPr bwMode="auto">
          <a:xfrm>
            <a:off x="2392363" y="4283075"/>
            <a:ext cx="9191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 i="1">
                <a:latin typeface="Arial" charset="0"/>
              </a:rPr>
              <a:t> Aa</a:t>
            </a:r>
            <a:r>
              <a:rPr lang="en-US" sz="18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Normal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(carrier)</a:t>
            </a:r>
          </a:p>
        </p:txBody>
      </p:sp>
      <p:sp>
        <p:nvSpPr>
          <p:cNvPr id="71692" name="Text Box 31"/>
          <p:cNvSpPr txBox="1">
            <a:spLocks noChangeArrowheads="1"/>
          </p:cNvSpPr>
          <p:nvPr/>
        </p:nvSpPr>
        <p:spPr bwMode="auto">
          <a:xfrm>
            <a:off x="3614738" y="4414838"/>
            <a:ext cx="9001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aa</a:t>
            </a:r>
            <a:r>
              <a:rPr lang="en-US" sz="18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" charset="0"/>
              </a:rPr>
              <a:t>Albino</a:t>
            </a:r>
          </a:p>
        </p:txBody>
      </p:sp>
      <p:sp>
        <p:nvSpPr>
          <p:cNvPr id="71693" name="Text Box 31"/>
          <p:cNvSpPr txBox="1">
            <a:spLocks noChangeArrowheads="1"/>
          </p:cNvSpPr>
          <p:nvPr/>
        </p:nvSpPr>
        <p:spPr bwMode="auto">
          <a:xfrm>
            <a:off x="1876425" y="3648075"/>
            <a:ext cx="252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</a:t>
            </a:r>
          </a:p>
        </p:txBody>
      </p:sp>
      <p:sp>
        <p:nvSpPr>
          <p:cNvPr id="71694" name="Text Box 31"/>
          <p:cNvSpPr txBox="1">
            <a:spLocks noChangeArrowheads="1"/>
          </p:cNvSpPr>
          <p:nvPr/>
        </p:nvSpPr>
        <p:spPr bwMode="auto">
          <a:xfrm>
            <a:off x="1897063" y="4557713"/>
            <a:ext cx="252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</a:t>
            </a:r>
          </a:p>
        </p:txBody>
      </p:sp>
      <p:sp>
        <p:nvSpPr>
          <p:cNvPr id="71695" name="Text Box 31"/>
          <p:cNvSpPr txBox="1">
            <a:spLocks noChangeArrowheads="1"/>
          </p:cNvSpPr>
          <p:nvPr/>
        </p:nvSpPr>
        <p:spPr bwMode="auto">
          <a:xfrm>
            <a:off x="2749550" y="2919413"/>
            <a:ext cx="25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</a:t>
            </a:r>
          </a:p>
        </p:txBody>
      </p:sp>
      <p:sp>
        <p:nvSpPr>
          <p:cNvPr id="71696" name="Text Box 31"/>
          <p:cNvSpPr txBox="1">
            <a:spLocks noChangeArrowheads="1"/>
          </p:cNvSpPr>
          <p:nvPr/>
        </p:nvSpPr>
        <p:spPr bwMode="auto">
          <a:xfrm>
            <a:off x="3956050" y="2919413"/>
            <a:ext cx="25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8" descr="11_16_Achondroplasia-U"/>
          <p:cNvPicPr>
            <a:picLocks noChangeAspect="1" noChangeArrowheads="1"/>
          </p:cNvPicPr>
          <p:nvPr/>
        </p:nvPicPr>
        <p:blipFill>
          <a:blip r:embed="rId3" cstate="print"/>
          <a:srcRect b="2704"/>
          <a:stretch>
            <a:fillRect/>
          </a:stretch>
        </p:blipFill>
        <p:spPr bwMode="auto">
          <a:xfrm>
            <a:off x="296863" y="639763"/>
            <a:ext cx="8548687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31"/>
          <p:cNvSpPr txBox="1">
            <a:spLocks noChangeArrowheads="1"/>
          </p:cNvSpPr>
          <p:nvPr/>
        </p:nvSpPr>
        <p:spPr bwMode="auto">
          <a:xfrm>
            <a:off x="2381250" y="954088"/>
            <a:ext cx="1069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>
                <a:latin typeface="Arial" charset="0"/>
              </a:rPr>
              <a:t>Parents</a:t>
            </a:r>
          </a:p>
        </p:txBody>
      </p:sp>
      <p:sp>
        <p:nvSpPr>
          <p:cNvPr id="75781" name="Text Box 31"/>
          <p:cNvSpPr txBox="1">
            <a:spLocks noChangeArrowheads="1"/>
          </p:cNvSpPr>
          <p:nvPr/>
        </p:nvSpPr>
        <p:spPr bwMode="auto">
          <a:xfrm>
            <a:off x="1265238" y="2386013"/>
            <a:ext cx="8699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>
                <a:latin typeface="Arial" charset="0"/>
              </a:rPr>
              <a:t>Sperm</a:t>
            </a:r>
          </a:p>
        </p:txBody>
      </p:sp>
      <p:sp>
        <p:nvSpPr>
          <p:cNvPr id="75782" name="Text Box 31"/>
          <p:cNvSpPr txBox="1">
            <a:spLocks noChangeArrowheads="1"/>
          </p:cNvSpPr>
          <p:nvPr/>
        </p:nvSpPr>
        <p:spPr bwMode="auto">
          <a:xfrm>
            <a:off x="1347788" y="1420813"/>
            <a:ext cx="9953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2200">
                <a:latin typeface="Arial" charset="0"/>
              </a:rPr>
              <a:t>Dwarf</a:t>
            </a:r>
          </a:p>
          <a:p>
            <a:pPr algn="ctr">
              <a:lnSpc>
                <a:spcPct val="95000"/>
              </a:lnSpc>
            </a:pPr>
            <a:r>
              <a:rPr lang="en-US" sz="2200" i="1">
                <a:latin typeface="Arial" charset="0"/>
              </a:rPr>
              <a:t>Dd</a:t>
            </a:r>
            <a:endParaRPr lang="en-US" sz="2200">
              <a:latin typeface="Arial" charset="0"/>
            </a:endParaRPr>
          </a:p>
        </p:txBody>
      </p:sp>
      <p:sp>
        <p:nvSpPr>
          <p:cNvPr id="75783" name="Text Box 31"/>
          <p:cNvSpPr txBox="1">
            <a:spLocks noChangeArrowheads="1"/>
          </p:cNvSpPr>
          <p:nvPr/>
        </p:nvSpPr>
        <p:spPr bwMode="auto">
          <a:xfrm>
            <a:off x="3338513" y="1422400"/>
            <a:ext cx="9953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2200">
                <a:latin typeface="Arial" charset="0"/>
              </a:rPr>
              <a:t>Normal</a:t>
            </a:r>
          </a:p>
          <a:p>
            <a:pPr algn="ctr">
              <a:lnSpc>
                <a:spcPct val="95000"/>
              </a:lnSpc>
            </a:pPr>
            <a:r>
              <a:rPr lang="en-US" sz="2200" i="1">
                <a:latin typeface="Arial" charset="0"/>
              </a:rPr>
              <a:t>dd</a:t>
            </a:r>
            <a:endParaRPr lang="en-US" sz="2200">
              <a:latin typeface="Arial" charset="0"/>
            </a:endParaRPr>
          </a:p>
        </p:txBody>
      </p:sp>
      <p:sp>
        <p:nvSpPr>
          <p:cNvPr id="75784" name="Text Box 31"/>
          <p:cNvSpPr txBox="1">
            <a:spLocks noChangeArrowheads="1"/>
          </p:cNvSpPr>
          <p:nvPr/>
        </p:nvSpPr>
        <p:spPr bwMode="auto">
          <a:xfrm>
            <a:off x="312738" y="3429000"/>
            <a:ext cx="7175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>
                <a:latin typeface="Arial" charset="0"/>
              </a:rPr>
              <a:t>Eggs</a:t>
            </a:r>
          </a:p>
        </p:txBody>
      </p:sp>
      <p:sp>
        <p:nvSpPr>
          <p:cNvPr id="75785" name="Text Box 31"/>
          <p:cNvSpPr txBox="1">
            <a:spLocks noChangeArrowheads="1"/>
          </p:cNvSpPr>
          <p:nvPr/>
        </p:nvSpPr>
        <p:spPr bwMode="auto">
          <a:xfrm>
            <a:off x="1584325" y="3790950"/>
            <a:ext cx="9572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2200" i="1">
                <a:latin typeface="Arial" charset="0"/>
              </a:rPr>
              <a:t> Dd</a:t>
            </a:r>
            <a:r>
              <a:rPr lang="en-US" sz="22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2200">
                <a:latin typeface="Arial" charset="0"/>
              </a:rPr>
              <a:t>Dwarf</a:t>
            </a:r>
          </a:p>
        </p:txBody>
      </p:sp>
      <p:sp>
        <p:nvSpPr>
          <p:cNvPr id="75786" name="Text Box 31"/>
          <p:cNvSpPr txBox="1">
            <a:spLocks noChangeArrowheads="1"/>
          </p:cNvSpPr>
          <p:nvPr/>
        </p:nvSpPr>
        <p:spPr bwMode="auto">
          <a:xfrm>
            <a:off x="3206750" y="3779838"/>
            <a:ext cx="10890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2200" i="1">
                <a:latin typeface="Arial" charset="0"/>
              </a:rPr>
              <a:t> dd</a:t>
            </a:r>
            <a:r>
              <a:rPr lang="en-US" sz="22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2200">
                <a:latin typeface="Arial" charset="0"/>
              </a:rPr>
              <a:t>Normal</a:t>
            </a:r>
          </a:p>
        </p:txBody>
      </p:sp>
      <p:sp>
        <p:nvSpPr>
          <p:cNvPr id="75787" name="Text Box 31"/>
          <p:cNvSpPr txBox="1">
            <a:spLocks noChangeArrowheads="1"/>
          </p:cNvSpPr>
          <p:nvPr/>
        </p:nvSpPr>
        <p:spPr bwMode="auto">
          <a:xfrm>
            <a:off x="1563688" y="5021263"/>
            <a:ext cx="9953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2200" i="1">
                <a:latin typeface="Arial" charset="0"/>
              </a:rPr>
              <a:t> Dd</a:t>
            </a:r>
            <a:r>
              <a:rPr lang="en-US" sz="22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2200">
                <a:latin typeface="Arial" charset="0"/>
              </a:rPr>
              <a:t>Dwarf</a:t>
            </a:r>
          </a:p>
        </p:txBody>
      </p:sp>
      <p:sp>
        <p:nvSpPr>
          <p:cNvPr id="75788" name="Text Box 31"/>
          <p:cNvSpPr txBox="1">
            <a:spLocks noChangeArrowheads="1"/>
          </p:cNvSpPr>
          <p:nvPr/>
        </p:nvSpPr>
        <p:spPr bwMode="auto">
          <a:xfrm>
            <a:off x="3251200" y="5021263"/>
            <a:ext cx="9763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2200" i="1">
                <a:latin typeface="Arial" charset="0"/>
              </a:rPr>
              <a:t> dd</a:t>
            </a:r>
            <a:r>
              <a:rPr lang="en-US" sz="2200"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2200">
                <a:latin typeface="Arial" charset="0"/>
              </a:rPr>
              <a:t>Normal</a:t>
            </a:r>
          </a:p>
        </p:txBody>
      </p:sp>
      <p:sp>
        <p:nvSpPr>
          <p:cNvPr id="75789" name="Text Box 31"/>
          <p:cNvSpPr txBox="1">
            <a:spLocks noChangeArrowheads="1"/>
          </p:cNvSpPr>
          <p:nvPr/>
        </p:nvSpPr>
        <p:spPr bwMode="auto">
          <a:xfrm>
            <a:off x="738188" y="3951288"/>
            <a:ext cx="252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 i="1">
                <a:latin typeface="Arial" charset="0"/>
              </a:rPr>
              <a:t>d</a:t>
            </a:r>
          </a:p>
        </p:txBody>
      </p:sp>
      <p:sp>
        <p:nvSpPr>
          <p:cNvPr id="75790" name="Text Box 31"/>
          <p:cNvSpPr txBox="1">
            <a:spLocks noChangeArrowheads="1"/>
          </p:cNvSpPr>
          <p:nvPr/>
        </p:nvSpPr>
        <p:spPr bwMode="auto">
          <a:xfrm>
            <a:off x="739775" y="5230813"/>
            <a:ext cx="25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 i="1">
                <a:latin typeface="Arial" charset="0"/>
              </a:rPr>
              <a:t>d</a:t>
            </a:r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1952625" y="2928938"/>
            <a:ext cx="25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 i="1">
                <a:latin typeface="Arial" charset="0"/>
              </a:rPr>
              <a:t>D</a:t>
            </a:r>
          </a:p>
        </p:txBody>
      </p:sp>
      <p:sp>
        <p:nvSpPr>
          <p:cNvPr id="75792" name="Text Box 31"/>
          <p:cNvSpPr txBox="1">
            <a:spLocks noChangeArrowheads="1"/>
          </p:cNvSpPr>
          <p:nvPr/>
        </p:nvSpPr>
        <p:spPr bwMode="auto">
          <a:xfrm>
            <a:off x="3633788" y="2928938"/>
            <a:ext cx="252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2200" i="1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8309" name="Picture 5" descr="09_10aFetalTesting_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113"/>
            <a:ext cx="9144000" cy="658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Mendel’s Crosses</a:t>
            </a:r>
            <a:endParaRPr lang="en-CA" smtClean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4775" y="2057400"/>
            <a:ext cx="8886825" cy="2210010"/>
            <a:chOff x="144" y="1136"/>
            <a:chExt cx="5454" cy="13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196" name="Picture 4" descr="C:\WINDOWS\Desktop\unit4\bio_ch11\bio_ch11_4057.jpg"/>
            <p:cNvPicPr>
              <a:picLocks noChangeAspect="1" noChangeArrowheads="1"/>
            </p:cNvPicPr>
            <p:nvPr/>
          </p:nvPicPr>
          <p:blipFill>
            <a:blip r:embed="rId2" cstate="print"/>
            <a:srcRect b="39565"/>
            <a:stretch>
              <a:fillRect/>
            </a:stretch>
          </p:blipFill>
          <p:spPr bwMode="auto">
            <a:xfrm>
              <a:off x="144" y="1136"/>
              <a:ext cx="5454" cy="131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567" y="1217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Seed Shape</a:t>
              </a: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4168" y="1217"/>
              <a:ext cx="43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Flower Position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776" y="1217"/>
              <a:ext cx="72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Seed Coat</a:t>
              </a:r>
            </a:p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Color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152" y="1217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 dirty="0">
                  <a:latin typeface="Arial" charset="0"/>
                </a:rPr>
                <a:t>Seed Color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352" y="1217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Pod Color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5000" y="1217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Plant Height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560" y="1217"/>
              <a:ext cx="38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Pod</a:t>
              </a:r>
            </a:p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Shape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558" y="1464"/>
              <a:ext cx="43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Round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495" y="2240"/>
              <a:ext cx="5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Wrinkled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1131" y="1464"/>
              <a:ext cx="43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Yellow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1103" y="2240"/>
              <a:ext cx="41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Green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1817" y="1464"/>
              <a:ext cx="34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Gray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763" y="2240"/>
              <a:ext cx="39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White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2475" y="1464"/>
              <a:ext cx="48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 dirty="0">
                  <a:latin typeface="Arial" charset="0"/>
                </a:rPr>
                <a:t>Smooth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2424" y="2240"/>
              <a:ext cx="66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 dirty="0">
                  <a:latin typeface="Arial" charset="0"/>
                </a:rPr>
                <a:t>Constricted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3299" y="1464"/>
              <a:ext cx="41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Green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263" y="2240"/>
              <a:ext cx="43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Yellow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4176" y="1464"/>
              <a:ext cx="35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Axial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4147" y="2240"/>
              <a:ext cx="5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Terminal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944" y="1464"/>
              <a:ext cx="28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Tall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971" y="2240"/>
              <a:ext cx="37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Short</a:t>
              </a: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Results from Mendel’s 1</a:t>
            </a:r>
            <a:r>
              <a:rPr lang="fr-FR" baseline="30000" smtClean="0"/>
              <a:t>st</a:t>
            </a:r>
            <a:r>
              <a:rPr lang="fr-FR" smtClean="0"/>
              <a:t> Crosses</a:t>
            </a:r>
            <a:endParaRPr lang="en-CA" smtClean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2409825"/>
            <a:ext cx="8658225" cy="3457575"/>
            <a:chOff x="144" y="1518"/>
            <a:chExt cx="5454" cy="21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43" name="Picture 3" descr="C:\WINDOWS\Desktop\unit4\bio_ch11\bio_ch11_405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518"/>
              <a:ext cx="5454" cy="21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68" y="159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Seed Shape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4168" y="1599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Flower Position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776" y="1599"/>
              <a:ext cx="72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Seed Coat</a:t>
              </a:r>
            </a:p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Color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152" y="159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Seed Color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352" y="159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Pod Color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5000" y="159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Plant Height</a:t>
              </a: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560" y="1599"/>
              <a:ext cx="38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Pod</a:t>
              </a:r>
            </a:p>
            <a:p>
              <a:pPr eaLnBrk="0" hangingPunct="0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altLang="en-US" sz="1100">
                  <a:latin typeface="Arial" charset="0"/>
                </a:rPr>
                <a:t>Shape</a:t>
              </a: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558" y="1846"/>
              <a:ext cx="4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Round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96" y="2622"/>
              <a:ext cx="5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Wrinkled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528" y="3454"/>
              <a:ext cx="4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Round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131" y="1846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Yellow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104" y="2622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Green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818" y="1846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Gray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763" y="2622"/>
              <a:ext cx="4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White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2475" y="1846"/>
              <a:ext cx="5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Smooth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424" y="2622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Constricted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3299" y="1846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Green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3264" y="2622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Yellow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4177" y="1846"/>
              <a:ext cx="3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Axial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4147" y="2622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Terminal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4944" y="1846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Tall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4971" y="2622"/>
              <a:ext cx="3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Short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104" y="3454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Yellow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1771" y="3454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Gray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2443" y="3454"/>
              <a:ext cx="5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Smooth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3243" y="3454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Green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144" y="3454"/>
              <a:ext cx="3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Axial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4907" y="3454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en-US" sz="1400">
                  <a:latin typeface="Arial" charset="0"/>
                </a:rPr>
                <a:t>Tall</a:t>
              </a: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Harlow Solid Italic"/>
        <a:ea typeface=""/>
        <a:cs typeface=""/>
      </a:majorFont>
      <a:minorFont>
        <a:latin typeface="Tempus Sans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426</TotalTime>
  <Words>2853</Words>
  <Application>Microsoft Office PowerPoint</Application>
  <PresentationFormat>On-screen Show (4:3)</PresentationFormat>
  <Paragraphs>1134</Paragraphs>
  <Slides>73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Times New Roman</vt:lpstr>
      <vt:lpstr>Arial</vt:lpstr>
      <vt:lpstr>Tempus Sans ITC</vt:lpstr>
      <vt:lpstr>Calibri</vt:lpstr>
      <vt:lpstr>Symbol</vt:lpstr>
      <vt:lpstr>Arial Unicode MS</vt:lpstr>
      <vt:lpstr>Tahoma</vt:lpstr>
      <vt:lpstr>Wingdings</vt:lpstr>
      <vt:lpstr>Modèle par défaut</vt:lpstr>
      <vt:lpstr>Genetics</vt:lpstr>
      <vt:lpstr>What is the study of Genetics?</vt:lpstr>
      <vt:lpstr>Gregor Mendel</vt:lpstr>
      <vt:lpstr>Why Pea Plants?</vt:lpstr>
      <vt:lpstr>Heads or Tails?</vt:lpstr>
      <vt:lpstr>Mendel’s Experiments</vt:lpstr>
      <vt:lpstr>Slide 7</vt:lpstr>
      <vt:lpstr>Mendel’s Crosses</vt:lpstr>
      <vt:lpstr>Results from Mendel’s 1st Crosses</vt:lpstr>
      <vt:lpstr>Menel’s Results</vt:lpstr>
      <vt:lpstr>Mendelian Vocabulary</vt:lpstr>
      <vt:lpstr>Slide 12</vt:lpstr>
      <vt:lpstr>Slide 13</vt:lpstr>
      <vt:lpstr>Slide 14</vt:lpstr>
      <vt:lpstr>Slide 15</vt:lpstr>
      <vt:lpstr>Slide 16</vt:lpstr>
      <vt:lpstr>Figure 11.5-2</vt:lpstr>
      <vt:lpstr>Figure 11.5-3</vt:lpstr>
      <vt:lpstr>Slide 19</vt:lpstr>
      <vt:lpstr>How can you tell whether something displaying a dominant phenotype is homozygous or heterozygous?</vt:lpstr>
      <vt:lpstr>Slide 21</vt:lpstr>
      <vt:lpstr>Table 11.1</vt:lpstr>
      <vt:lpstr>First Conclusions</vt:lpstr>
      <vt:lpstr>First Conclusions</vt:lpstr>
      <vt:lpstr>Principle of Dominance</vt:lpstr>
      <vt:lpstr>Principle of Dominance</vt:lpstr>
      <vt:lpstr>The Law of Segregation</vt:lpstr>
      <vt:lpstr>Applying the Law of Segregation</vt:lpstr>
      <vt:lpstr>Slide 29</vt:lpstr>
      <vt:lpstr>Slide 30</vt:lpstr>
      <vt:lpstr>Punnnett Square</vt:lpstr>
      <vt:lpstr>Slide 32</vt:lpstr>
      <vt:lpstr>The Principle of Independent Assortment</vt:lpstr>
      <vt:lpstr>Slide 34</vt:lpstr>
      <vt:lpstr>Slide 35</vt:lpstr>
      <vt:lpstr>Slide 36</vt:lpstr>
      <vt:lpstr>Slide 37</vt:lpstr>
      <vt:lpstr>Slide 38</vt:lpstr>
      <vt:lpstr>Mendel’s F2 Generation</vt:lpstr>
      <vt:lpstr>Slide 40</vt:lpstr>
      <vt:lpstr>Variations on Mendel’s Laws</vt:lpstr>
      <vt:lpstr>Incomplete Dominance</vt:lpstr>
      <vt:lpstr>Incomplete Dominance in Hypercholesterolemia</vt:lpstr>
      <vt:lpstr>Codominance</vt:lpstr>
      <vt:lpstr>Codominance</vt:lpstr>
      <vt:lpstr>Multiple Alleles</vt:lpstr>
      <vt:lpstr>Slide 47</vt:lpstr>
      <vt:lpstr>Blood Type – Multiple Alleles</vt:lpstr>
      <vt:lpstr>Pleiotropy</vt:lpstr>
      <vt:lpstr>Slide 50</vt:lpstr>
      <vt:lpstr>Polygenic Traits</vt:lpstr>
      <vt:lpstr>Slide 52</vt:lpstr>
      <vt:lpstr>Linked Genes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Sex Determination</vt:lpstr>
      <vt:lpstr>Sex-Linked Traits</vt:lpstr>
      <vt:lpstr>Slide 64</vt:lpstr>
      <vt:lpstr>Slide 65</vt:lpstr>
      <vt:lpstr>Slide 66</vt:lpstr>
      <vt:lpstr>Hemophilia – Sex-linked Trait</vt:lpstr>
      <vt:lpstr>Human Pedigrees</vt:lpstr>
      <vt:lpstr>Figure 11.14</vt:lpstr>
      <vt:lpstr>Slide 70</vt:lpstr>
      <vt:lpstr>Figure 11.15</vt:lpstr>
      <vt:lpstr>Slide 72</vt:lpstr>
      <vt:lpstr>Slide 73</vt:lpstr>
    </vt:vector>
  </TitlesOfParts>
  <Company>Cite Scolaire Internationale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CITE SCOLAIRE INTERNATIONALE</dc:creator>
  <cp:lastModifiedBy>Laurie</cp:lastModifiedBy>
  <cp:revision>48</cp:revision>
  <dcterms:created xsi:type="dcterms:W3CDTF">2006-10-09T07:42:10Z</dcterms:created>
  <dcterms:modified xsi:type="dcterms:W3CDTF">2015-01-05T08:56:57Z</dcterms:modified>
</cp:coreProperties>
</file>