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256" r:id="rId2"/>
    <p:sldId id="279" r:id="rId3"/>
    <p:sldId id="362" r:id="rId4"/>
    <p:sldId id="317" r:id="rId5"/>
    <p:sldId id="318" r:id="rId6"/>
    <p:sldId id="316" r:id="rId7"/>
    <p:sldId id="260" r:id="rId8"/>
    <p:sldId id="319" r:id="rId9"/>
    <p:sldId id="305" r:id="rId10"/>
    <p:sldId id="363" r:id="rId11"/>
    <p:sldId id="280" r:id="rId12"/>
    <p:sldId id="281" r:id="rId13"/>
    <p:sldId id="282" r:id="rId14"/>
    <p:sldId id="283" r:id="rId15"/>
    <p:sldId id="367" r:id="rId16"/>
    <p:sldId id="368" r:id="rId17"/>
    <p:sldId id="364" r:id="rId18"/>
    <p:sldId id="365" r:id="rId19"/>
    <p:sldId id="285" r:id="rId20"/>
    <p:sldId id="286" r:id="rId21"/>
    <p:sldId id="287" r:id="rId22"/>
    <p:sldId id="258" r:id="rId23"/>
    <p:sldId id="354" r:id="rId24"/>
    <p:sldId id="355" r:id="rId25"/>
    <p:sldId id="291" r:id="rId26"/>
    <p:sldId id="369" r:id="rId27"/>
    <p:sldId id="374" r:id="rId28"/>
    <p:sldId id="375" r:id="rId29"/>
    <p:sldId id="376" r:id="rId30"/>
    <p:sldId id="377" r:id="rId31"/>
    <p:sldId id="288" r:id="rId32"/>
    <p:sldId id="378" r:id="rId33"/>
    <p:sldId id="259" r:id="rId34"/>
    <p:sldId id="292" r:id="rId35"/>
    <p:sldId id="345" r:id="rId36"/>
    <p:sldId id="293" r:id="rId37"/>
    <p:sldId id="261" r:id="rId38"/>
    <p:sldId id="294" r:id="rId39"/>
    <p:sldId id="262" r:id="rId40"/>
    <p:sldId id="263" r:id="rId41"/>
    <p:sldId id="295" r:id="rId42"/>
    <p:sldId id="296" r:id="rId43"/>
    <p:sldId id="264" r:id="rId44"/>
    <p:sldId id="297" r:id="rId45"/>
    <p:sldId id="298" r:id="rId46"/>
    <p:sldId id="265" r:id="rId47"/>
    <p:sldId id="299" r:id="rId48"/>
    <p:sldId id="300" r:id="rId49"/>
    <p:sldId id="266" r:id="rId50"/>
    <p:sldId id="301" r:id="rId51"/>
    <p:sldId id="267" r:id="rId52"/>
    <p:sldId id="302" r:id="rId53"/>
    <p:sldId id="271" r:id="rId54"/>
    <p:sldId id="303" r:id="rId55"/>
    <p:sldId id="304" r:id="rId56"/>
    <p:sldId id="272" r:id="rId57"/>
    <p:sldId id="273" r:id="rId58"/>
    <p:sldId id="274" r:id="rId59"/>
    <p:sldId id="275" r:id="rId60"/>
    <p:sldId id="276" r:id="rId61"/>
    <p:sldId id="277" r:id="rId62"/>
    <p:sldId id="278" r:id="rId63"/>
    <p:sldId id="328" r:id="rId64"/>
    <p:sldId id="333" r:id="rId65"/>
    <p:sldId id="334" r:id="rId66"/>
    <p:sldId id="335" r:id="rId67"/>
    <p:sldId id="336" r:id="rId68"/>
    <p:sldId id="337" r:id="rId69"/>
    <p:sldId id="338" r:id="rId70"/>
    <p:sldId id="339" r:id="rId71"/>
    <p:sldId id="340" r:id="rId72"/>
    <p:sldId id="341" r:id="rId73"/>
    <p:sldId id="342" r:id="rId74"/>
    <p:sldId id="343" r:id="rId75"/>
    <p:sldId id="344" r:id="rId76"/>
    <p:sldId id="346" r:id="rId77"/>
    <p:sldId id="347" r:id="rId78"/>
    <p:sldId id="348" r:id="rId79"/>
    <p:sldId id="349" r:id="rId80"/>
    <p:sldId id="350" r:id="rId81"/>
    <p:sldId id="351" r:id="rId82"/>
    <p:sldId id="332" r:id="rId83"/>
  </p:sldIdLst>
  <p:sldSz cx="9144000" cy="6858000" type="screen4x3"/>
  <p:notesSz cx="6858000" cy="9144000"/>
  <p:defaultTextStyle>
    <a:defPPr>
      <a:defRPr lang="fr-FR"/>
    </a:defPPr>
    <a:lvl1pPr algn="l" rtl="0" fontAlgn="base">
      <a:spcBef>
        <a:spcPct val="0"/>
      </a:spcBef>
      <a:spcAft>
        <a:spcPct val="0"/>
      </a:spcAft>
      <a:defRPr sz="2400" kern="1200">
        <a:solidFill>
          <a:schemeClr val="tx1"/>
        </a:solidFill>
        <a:latin typeface="Times New Roman" charset="0"/>
        <a:ea typeface="+mn-ea"/>
        <a:cs typeface="Times New Roman" charset="0"/>
      </a:defRPr>
    </a:lvl1pPr>
    <a:lvl2pPr marL="457200" algn="l" rtl="0" fontAlgn="base">
      <a:spcBef>
        <a:spcPct val="0"/>
      </a:spcBef>
      <a:spcAft>
        <a:spcPct val="0"/>
      </a:spcAft>
      <a:defRPr sz="2400" kern="1200">
        <a:solidFill>
          <a:schemeClr val="tx1"/>
        </a:solidFill>
        <a:latin typeface="Times New Roman" charset="0"/>
        <a:ea typeface="+mn-ea"/>
        <a:cs typeface="Times New Roman" charset="0"/>
      </a:defRPr>
    </a:lvl2pPr>
    <a:lvl3pPr marL="914400" algn="l" rtl="0" fontAlgn="base">
      <a:spcBef>
        <a:spcPct val="0"/>
      </a:spcBef>
      <a:spcAft>
        <a:spcPct val="0"/>
      </a:spcAft>
      <a:defRPr sz="2400" kern="1200">
        <a:solidFill>
          <a:schemeClr val="tx1"/>
        </a:solidFill>
        <a:latin typeface="Times New Roman" charset="0"/>
        <a:ea typeface="+mn-ea"/>
        <a:cs typeface="Times New Roman" charset="0"/>
      </a:defRPr>
    </a:lvl3pPr>
    <a:lvl4pPr marL="1371600" algn="l" rtl="0" fontAlgn="base">
      <a:spcBef>
        <a:spcPct val="0"/>
      </a:spcBef>
      <a:spcAft>
        <a:spcPct val="0"/>
      </a:spcAft>
      <a:defRPr sz="2400" kern="1200">
        <a:solidFill>
          <a:schemeClr val="tx1"/>
        </a:solidFill>
        <a:latin typeface="Times New Roman" charset="0"/>
        <a:ea typeface="+mn-ea"/>
        <a:cs typeface="Times New Roman" charset="0"/>
      </a:defRPr>
    </a:lvl4pPr>
    <a:lvl5pPr marL="1828800" algn="l" rtl="0" fontAlgn="base">
      <a:spcBef>
        <a:spcPct val="0"/>
      </a:spcBef>
      <a:spcAft>
        <a:spcPct val="0"/>
      </a:spcAft>
      <a:defRPr sz="2400" kern="1200">
        <a:solidFill>
          <a:schemeClr val="tx1"/>
        </a:solidFill>
        <a:latin typeface="Times New Roman" charset="0"/>
        <a:ea typeface="+mn-ea"/>
        <a:cs typeface="Times New Roman" charset="0"/>
      </a:defRPr>
    </a:lvl5pPr>
    <a:lvl6pPr marL="2286000" algn="l" defTabSz="914400" rtl="0" eaLnBrk="1" latinLnBrk="0" hangingPunct="1">
      <a:defRPr sz="2400" kern="1200">
        <a:solidFill>
          <a:schemeClr val="tx1"/>
        </a:solidFill>
        <a:latin typeface="Times New Roman" charset="0"/>
        <a:ea typeface="+mn-ea"/>
        <a:cs typeface="Times New Roman" charset="0"/>
      </a:defRPr>
    </a:lvl6pPr>
    <a:lvl7pPr marL="2743200" algn="l" defTabSz="914400" rtl="0" eaLnBrk="1" latinLnBrk="0" hangingPunct="1">
      <a:defRPr sz="2400" kern="1200">
        <a:solidFill>
          <a:schemeClr val="tx1"/>
        </a:solidFill>
        <a:latin typeface="Times New Roman" charset="0"/>
        <a:ea typeface="+mn-ea"/>
        <a:cs typeface="Times New Roman" charset="0"/>
      </a:defRPr>
    </a:lvl7pPr>
    <a:lvl8pPr marL="3200400" algn="l" defTabSz="914400" rtl="0" eaLnBrk="1" latinLnBrk="0" hangingPunct="1">
      <a:defRPr sz="2400" kern="1200">
        <a:solidFill>
          <a:schemeClr val="tx1"/>
        </a:solidFill>
        <a:latin typeface="Times New Roman" charset="0"/>
        <a:ea typeface="+mn-ea"/>
        <a:cs typeface="Times New Roman" charset="0"/>
      </a:defRPr>
    </a:lvl8pPr>
    <a:lvl9pPr marL="3657600" algn="l" defTabSz="914400" rtl="0" eaLnBrk="1" latinLnBrk="0" hangingPunct="1">
      <a:defRPr sz="2400" kern="1200">
        <a:solidFill>
          <a:schemeClr val="tx1"/>
        </a:solidFill>
        <a:latin typeface="Times New Roman" charset="0"/>
        <a:ea typeface="+mn-ea"/>
        <a:cs typeface="Times New Roman"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660066"/>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9378" autoAdjust="0"/>
    <p:restoredTop sz="90929" autoAdjust="0"/>
  </p:normalViewPr>
  <p:slideViewPr>
    <p:cSldViewPr>
      <p:cViewPr varScale="1">
        <p:scale>
          <a:sx n="103" d="100"/>
          <a:sy n="103" d="100"/>
        </p:scale>
        <p:origin x="-84" y="-516"/>
      </p:cViewPr>
      <p:guideLst>
        <p:guide orient="horz" pos="2160"/>
        <p:guide pos="2880"/>
      </p:guideLst>
    </p:cSldViewPr>
  </p:slideViewPr>
  <p:outlineViewPr>
    <p:cViewPr>
      <p:scale>
        <a:sx n="33" d="100"/>
        <a:sy n="33" d="100"/>
      </p:scale>
      <p:origin x="0" y="77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430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430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430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BF32893-6026-4B5F-BEC8-AE50487148FD}" type="slidenum">
              <a:rPr lang="fr-FR"/>
              <a:pPr/>
              <a:t>‹#›</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E61AD8-8F8E-422D-965D-C738ACC2EA10}" type="datetimeFigureOut">
              <a:rPr lang="en-US" smtClean="0"/>
              <a:t>1/21/2015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137A30-E726-4206-9B1F-0809C043556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20D8C191-B883-44CB-B70A-B1B48206CCA4}" type="slidenum">
              <a:rPr lang="en-US" sz="1200" b="0"/>
              <a:pPr algn="r"/>
              <a:t>4</a:t>
            </a:fld>
            <a:endParaRPr lang="en-US" sz="1200" b="0"/>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smtClean="0">
                <a:latin typeface="Times New Roman" charset="0"/>
              </a:rPr>
              <a:t>Figure 15.6a </a:t>
            </a:r>
            <a:r>
              <a:rPr lang="en-US" smtClean="0">
                <a:solidFill>
                  <a:srgbClr val="000000"/>
                </a:solidFill>
                <a:latin typeface="Times New Roman" charset="0"/>
              </a:rPr>
              <a:t>Stages in gene expression that can be regulated in eukaryotic cells (part 1: nucleus)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4EA8C20C-E3B3-4F71-B64D-2CA47FC8F07C}" type="slidenum">
              <a:rPr lang="en-US" sz="1200" b="0"/>
              <a:pPr algn="r"/>
              <a:t>26</a:t>
            </a:fld>
            <a:endParaRPr lang="en-US" sz="1200" b="0"/>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r>
              <a:rPr lang="en-US" smtClean="0"/>
              <a:t>Figure 15.8 </a:t>
            </a:r>
            <a:r>
              <a:rPr lang="en-US" sz="1100" smtClean="0">
                <a:solidFill>
                  <a:srgbClr val="000000"/>
                </a:solidFill>
                <a:latin typeface="Arial" charset="0"/>
              </a:rPr>
              <a:t>A eukaryotic gene and its transcript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AD2CBD46-83BC-42C3-A004-F706E41265DC}" type="slidenum">
              <a:rPr lang="en-US" sz="1200" b="0"/>
              <a:pPr algn="r"/>
              <a:t>27</a:t>
            </a:fld>
            <a:endParaRPr lang="en-US" sz="1200" b="0"/>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smtClean="0"/>
              <a:t>Figure 15.9 </a:t>
            </a:r>
            <a:r>
              <a:rPr lang="en-US" sz="1100" smtClean="0">
                <a:solidFill>
                  <a:srgbClr val="000000"/>
                </a:solidFill>
                <a:latin typeface="Arial" charset="0"/>
              </a:rPr>
              <a:t>MyoD, a transcription activator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C6C1EAB4-63F4-479E-B083-3081DF257E75}" type="slidenum">
              <a:rPr lang="en-US" sz="1200" b="0"/>
              <a:pPr algn="r"/>
              <a:t>28</a:t>
            </a:fld>
            <a:endParaRPr lang="en-US" sz="1200" b="0"/>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smtClean="0"/>
              <a:t>Figure 15.10-1 </a:t>
            </a:r>
            <a:r>
              <a:rPr lang="en-US" sz="1100" smtClean="0">
                <a:solidFill>
                  <a:srgbClr val="000000"/>
                </a:solidFill>
                <a:latin typeface="Arial" charset="0"/>
              </a:rPr>
              <a:t>A model for the action of enhancers and transcription activators (step 1)</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7D4A60D5-866A-4239-8BA2-8990D7C80066}" type="slidenum">
              <a:rPr lang="en-US" sz="1200" b="0"/>
              <a:pPr algn="r"/>
              <a:t>29</a:t>
            </a:fld>
            <a:endParaRPr lang="en-US" sz="1200" b="0"/>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r>
              <a:rPr lang="en-US" smtClean="0"/>
              <a:t>Figure 15.10-2 </a:t>
            </a:r>
            <a:r>
              <a:rPr lang="en-US" sz="1100" smtClean="0">
                <a:solidFill>
                  <a:srgbClr val="000000"/>
                </a:solidFill>
                <a:latin typeface="Arial" charset="0"/>
              </a:rPr>
              <a:t>A model for the action of enhancers and transcription activators (step 2)</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781EE23A-21CD-43F1-BCA2-B30ADD3FCC06}" type="slidenum">
              <a:rPr lang="en-US" sz="1200" b="0"/>
              <a:pPr algn="r"/>
              <a:t>30</a:t>
            </a:fld>
            <a:endParaRPr lang="en-US" sz="1200" b="0"/>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r>
              <a:rPr lang="en-US" smtClean="0"/>
              <a:t>Figure 15.10-3 </a:t>
            </a:r>
            <a:r>
              <a:rPr lang="en-US" sz="1100" smtClean="0">
                <a:solidFill>
                  <a:srgbClr val="000000"/>
                </a:solidFill>
                <a:latin typeface="Arial" charset="0"/>
              </a:rPr>
              <a:t>A model for the action of enhancers and transcription activators (step 3)</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78A21FE8-4184-4B74-A73F-B4ECB91C6787}" type="slidenum">
              <a:rPr lang="en-US" sz="1200" b="0"/>
              <a:pPr algn="r"/>
              <a:t>32</a:t>
            </a:fld>
            <a:endParaRPr lang="en-US" sz="1200" b="0"/>
          </a:p>
        </p:txBody>
      </p:sp>
      <p:sp>
        <p:nvSpPr>
          <p:cNvPr id="107523" name="Rectangle 2"/>
          <p:cNvSpPr>
            <a:spLocks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r>
              <a:rPr lang="en-US" smtClean="0"/>
              <a:t>Figure 15.11 </a:t>
            </a:r>
            <a:r>
              <a:rPr lang="en-US" sz="1100" smtClean="0">
                <a:solidFill>
                  <a:srgbClr val="000000"/>
                </a:solidFill>
                <a:latin typeface="Arial" charset="0"/>
              </a:rPr>
              <a:t>Cell type</a:t>
            </a:r>
            <a:r>
              <a:rPr lang="en-US" sz="1100" smtClean="0">
                <a:solidFill>
                  <a:srgbClr val="000000"/>
                </a:solidFill>
                <a:latin typeface="Times"/>
              </a:rPr>
              <a:t>–</a:t>
            </a:r>
            <a:r>
              <a:rPr lang="en-US" sz="1100" smtClean="0">
                <a:solidFill>
                  <a:srgbClr val="000000"/>
                </a:solidFill>
                <a:latin typeface="Arial" charset="0"/>
              </a:rPr>
              <a:t>specific transcription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7BB58715-D593-44DC-B21E-7EFE8B895126}" type="slidenum">
              <a:rPr lang="en-US" sz="1200" b="0"/>
              <a:pPr algn="r"/>
              <a:t>35</a:t>
            </a:fld>
            <a:endParaRPr lang="en-US" sz="1200" b="0"/>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smtClean="0"/>
              <a:t>Figure 15.UN04 </a:t>
            </a:r>
            <a:r>
              <a:rPr lang="en-US" sz="1100" smtClean="0">
                <a:solidFill>
                  <a:srgbClr val="000000"/>
                </a:solidFill>
                <a:latin typeface="Arial" charset="0"/>
              </a:rPr>
              <a:t>Skills exercise: analyzing DNA deletion experiments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781EE23A-21CD-43F1-BCA2-B30ADD3FCC06}" type="slidenum">
              <a:rPr lang="en-US" sz="1200" b="0"/>
              <a:pPr algn="r"/>
              <a:t>63</a:t>
            </a:fld>
            <a:endParaRPr lang="en-US" sz="1200" b="0"/>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r>
              <a:rPr lang="en-US" smtClean="0"/>
              <a:t>Figure 15.10-3 </a:t>
            </a:r>
            <a:r>
              <a:rPr lang="en-US" sz="1100" smtClean="0">
                <a:solidFill>
                  <a:srgbClr val="000000"/>
                </a:solidFill>
                <a:latin typeface="Arial" charset="0"/>
              </a:rPr>
              <a:t>A model for the action of enhancers and transcription activators (step 3)</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9B015B15-2FFD-4515-AB53-B394F271BF8F}" type="slidenum">
              <a:rPr lang="en-US" sz="1200" b="0"/>
              <a:pPr algn="r"/>
              <a:t>64</a:t>
            </a:fld>
            <a:endParaRPr lang="en-US" sz="1200" b="0"/>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r>
              <a:rPr lang="en-US" smtClean="0"/>
              <a:t>Figure 15.13 </a:t>
            </a:r>
            <a:r>
              <a:rPr lang="en-US" sz="1100" smtClean="0">
                <a:solidFill>
                  <a:srgbClr val="000000"/>
                </a:solidFill>
                <a:latin typeface="Arial" charset="0"/>
              </a:rPr>
              <a:t>Regulation of gene expression by miRNAs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2136F94C-8270-490C-A10F-A02D78CA35C6}" type="slidenum">
              <a:rPr lang="en-US" sz="1200" b="0"/>
              <a:pPr algn="r"/>
              <a:t>65</a:t>
            </a:fld>
            <a:endParaRPr lang="en-US" sz="1200" b="0"/>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r>
              <a:rPr lang="en-US" smtClean="0"/>
              <a:t>Figure 15.14 </a:t>
            </a:r>
            <a:r>
              <a:rPr lang="en-US" sz="1100" smtClean="0">
                <a:solidFill>
                  <a:srgbClr val="000000"/>
                </a:solidFill>
                <a:latin typeface="Arial" charset="0"/>
              </a:rPr>
              <a:t>Determining where genes are expressed by </a:t>
            </a:r>
            <a:r>
              <a:rPr lang="en-US" sz="1100" i="1" smtClean="0">
                <a:solidFill>
                  <a:srgbClr val="000000"/>
                </a:solidFill>
                <a:latin typeface="Arial" charset="0"/>
              </a:rPr>
              <a:t>in situ</a:t>
            </a:r>
            <a:r>
              <a:rPr lang="en-US" sz="1100" smtClean="0">
                <a:solidFill>
                  <a:srgbClr val="000000"/>
                </a:solidFill>
                <a:latin typeface="Arial" charset="0"/>
              </a:rPr>
              <a:t> hybridization analysis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34606389-AAA2-4BD3-8471-7537AE66D571}" type="slidenum">
              <a:rPr lang="en-US" sz="1200" b="0"/>
              <a:pPr algn="r"/>
              <a:t>5</a:t>
            </a:fld>
            <a:endParaRPr lang="en-US" sz="1200" b="0"/>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smtClean="0">
                <a:latin typeface="Times New Roman" charset="0"/>
              </a:rPr>
              <a:t>Figure 15.6b </a:t>
            </a:r>
            <a:r>
              <a:rPr lang="en-US" smtClean="0">
                <a:solidFill>
                  <a:srgbClr val="000000"/>
                </a:solidFill>
                <a:latin typeface="Times New Roman" charset="0"/>
              </a:rPr>
              <a:t>Stages in gene expression that can be regulated in eukaryotic cells (part 2: cytoplasm)</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427B4BF8-D401-462E-9F19-190969F9D42C}" type="slidenum">
              <a:rPr lang="en-US" sz="1200" b="0"/>
              <a:pPr algn="r"/>
              <a:t>66</a:t>
            </a:fld>
            <a:endParaRPr lang="en-US" sz="1200" b="0"/>
          </a:p>
        </p:txBody>
      </p:sp>
      <p:sp>
        <p:nvSpPr>
          <p:cNvPr id="111619" name="Rectangle 2"/>
          <p:cNvSpPr>
            <a:spLocks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r>
              <a:rPr lang="en-US" smtClean="0"/>
              <a:t>Figure 15.15-1 </a:t>
            </a:r>
            <a:r>
              <a:rPr lang="en-US" sz="1100" smtClean="0">
                <a:solidFill>
                  <a:srgbClr val="000000"/>
                </a:solidFill>
                <a:latin typeface="Arial" charset="0"/>
              </a:rPr>
              <a:t>Making complementary DNA (cDNA) from eukaryotic genes (step 1)</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48A4A541-AD52-4F40-AFDE-A9E515BDC6F3}" type="slidenum">
              <a:rPr lang="en-US" sz="1200" b="0"/>
              <a:pPr algn="r"/>
              <a:t>67</a:t>
            </a:fld>
            <a:endParaRPr lang="en-US" sz="1200" b="0"/>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r>
              <a:rPr lang="en-US" smtClean="0"/>
              <a:t>Figure 15.15-2 </a:t>
            </a:r>
            <a:r>
              <a:rPr lang="en-US" sz="1100" smtClean="0">
                <a:solidFill>
                  <a:srgbClr val="000000"/>
                </a:solidFill>
                <a:latin typeface="Arial" charset="0"/>
              </a:rPr>
              <a:t>Making complementary DNA (cDNA) from eukaryotic genes (step 2)</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E2EE693B-31F0-4050-B365-3E5831D21774}" type="slidenum">
              <a:rPr lang="en-US" sz="1200" b="0"/>
              <a:pPr algn="r"/>
              <a:t>68</a:t>
            </a:fld>
            <a:endParaRPr lang="en-US" sz="1200" b="0"/>
          </a:p>
        </p:txBody>
      </p:sp>
      <p:sp>
        <p:nvSpPr>
          <p:cNvPr id="113667" name="Rectangle 2"/>
          <p:cNvSpPr>
            <a:spLocks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r>
              <a:rPr lang="en-US" smtClean="0"/>
              <a:t>Figure 15.15-3 </a:t>
            </a:r>
            <a:r>
              <a:rPr lang="en-US" sz="1100" smtClean="0">
                <a:solidFill>
                  <a:srgbClr val="000000"/>
                </a:solidFill>
                <a:latin typeface="Arial" charset="0"/>
              </a:rPr>
              <a:t>Making complementary DNA (cDNA) from eukaryotic genes (step 3)</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456285BD-8B10-46C2-8169-56C94D303D26}" type="slidenum">
              <a:rPr lang="en-US" sz="1200" b="0"/>
              <a:pPr algn="r"/>
              <a:t>69</a:t>
            </a:fld>
            <a:endParaRPr lang="en-US" sz="1200" b="0"/>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r>
              <a:rPr lang="en-US" smtClean="0"/>
              <a:t>Figure 15.15-4 </a:t>
            </a:r>
            <a:r>
              <a:rPr lang="en-US" sz="1100" smtClean="0">
                <a:solidFill>
                  <a:srgbClr val="000000"/>
                </a:solidFill>
                <a:latin typeface="Arial" charset="0"/>
              </a:rPr>
              <a:t>Making complementary DNA (cDNA) from eukaryotic genes (step 4)</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9C1AF451-F0EF-49A9-9290-AC5FECD0726E}" type="slidenum">
              <a:rPr lang="en-US" sz="1200" b="0"/>
              <a:pPr algn="r"/>
              <a:t>70</a:t>
            </a:fld>
            <a:endParaRPr lang="en-US" sz="1200" b="0"/>
          </a:p>
        </p:txBody>
      </p:sp>
      <p:sp>
        <p:nvSpPr>
          <p:cNvPr id="115715" name="Rectangle 2"/>
          <p:cNvSpPr>
            <a:spLocks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r>
              <a:rPr lang="en-US" smtClean="0"/>
              <a:t>Figure 15.15-5 </a:t>
            </a:r>
            <a:r>
              <a:rPr lang="en-US" sz="1100" smtClean="0">
                <a:solidFill>
                  <a:srgbClr val="000000"/>
                </a:solidFill>
                <a:latin typeface="Arial" charset="0"/>
              </a:rPr>
              <a:t>Making complementary DNA (cDNA) from eukaryotic genes (step 5)</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6543FF05-CC4F-4059-AE34-C54D1191FC2C}" type="slidenum">
              <a:rPr lang="en-US" sz="1200" b="0"/>
              <a:pPr algn="r"/>
              <a:t>71</a:t>
            </a:fld>
            <a:endParaRPr lang="en-US" sz="1200" b="0"/>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r>
              <a:rPr lang="en-US" smtClean="0"/>
              <a:t>Figure 15.16 </a:t>
            </a:r>
            <a:r>
              <a:rPr lang="en-US" sz="1100" smtClean="0">
                <a:solidFill>
                  <a:srgbClr val="000000"/>
                </a:solidFill>
                <a:latin typeface="Arial" charset="0"/>
              </a:rPr>
              <a:t>Research method: RT-PCR analysis of the expression of single genes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7CF89F37-F24E-43BF-BD53-044618C55BA4}" type="slidenum">
              <a:rPr lang="en-US" sz="1200" b="0"/>
              <a:pPr algn="r"/>
              <a:t>72</a:t>
            </a:fld>
            <a:endParaRPr lang="en-US" sz="1200" b="0"/>
          </a:p>
        </p:txBody>
      </p:sp>
      <p:sp>
        <p:nvSpPr>
          <p:cNvPr id="117763" name="Rectangle 2"/>
          <p:cNvSpPr>
            <a:spLocks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r>
              <a:rPr lang="en-US" smtClean="0"/>
              <a:t>Figure 15.17 </a:t>
            </a:r>
            <a:r>
              <a:rPr lang="en-US" sz="1100" smtClean="0">
                <a:solidFill>
                  <a:srgbClr val="000000"/>
                </a:solidFill>
                <a:latin typeface="Arial" charset="0"/>
              </a:rPr>
              <a:t>DNA microarray assay of gene expression levels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w="25400">
            <a:miter lim="800000"/>
            <a:headEnd/>
            <a:tailEnd/>
          </a:ln>
        </p:spPr>
        <p:txBody>
          <a:bodyPr/>
          <a:lstStyle/>
          <a:p>
            <a:fld id="{A4CAFD27-2961-4652-8EA6-EA52D6B87CE1}" type="slidenum">
              <a:rPr lang="en-US" smtClean="0"/>
              <a:pPr/>
              <a:t>73</a:t>
            </a:fld>
            <a:endParaRPr lang="en-US" smtClean="0"/>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smtClean="0"/>
              <a:t>Figure 15.UN01 </a:t>
            </a:r>
            <a:r>
              <a:rPr lang="en-US" sz="1100" smtClean="0">
                <a:solidFill>
                  <a:srgbClr val="000000"/>
                </a:solidFill>
                <a:latin typeface="Arial" charset="0"/>
              </a:rPr>
              <a:t>In-text figure, regulation at the level of transcription, p. 301</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8F30F946-08F5-4CDE-8A08-C8E9190ADD5D}" type="slidenum">
              <a:rPr lang="en-US" sz="1200" b="0"/>
              <a:pPr algn="r"/>
              <a:t>74</a:t>
            </a:fld>
            <a:endParaRPr lang="en-US" sz="1200" b="0"/>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smtClean="0"/>
              <a:t>Figure 15.UN02 </a:t>
            </a:r>
            <a:r>
              <a:rPr lang="en-US" sz="1100" smtClean="0">
                <a:solidFill>
                  <a:srgbClr val="000000"/>
                </a:solidFill>
                <a:latin typeface="Arial" charset="0"/>
              </a:rPr>
              <a:t>In-text figure, regulation at the level of RNA processing, p. 304</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93C1C65F-49AB-48E1-9575-A76CDF636BCF}" type="slidenum">
              <a:rPr lang="en-US" sz="1200" b="0"/>
              <a:pPr algn="r"/>
              <a:t>75</a:t>
            </a:fld>
            <a:endParaRPr lang="en-US" sz="1200" b="0"/>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smtClean="0"/>
              <a:t>Figure 15.UN03 </a:t>
            </a:r>
            <a:r>
              <a:rPr lang="en-US" sz="1100" smtClean="0">
                <a:solidFill>
                  <a:srgbClr val="000000"/>
                </a:solidFill>
                <a:latin typeface="Arial" charset="0"/>
              </a:rPr>
              <a:t>In-text figure, regulation at the level of translation, p. 306</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CCDD3F2C-C4C4-442F-A590-046CAB932C96}" type="slidenum">
              <a:rPr lang="en-US" sz="1200" b="0"/>
              <a:pPr algn="r"/>
              <a:t>6</a:t>
            </a:fld>
            <a:endParaRPr lang="en-US" sz="1200" b="0"/>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smtClean="0">
                <a:latin typeface="Times New Roman" charset="0"/>
              </a:rPr>
              <a:t>Figure 15.6 </a:t>
            </a:r>
            <a:r>
              <a:rPr lang="en-US" smtClean="0">
                <a:solidFill>
                  <a:srgbClr val="000000"/>
                </a:solidFill>
                <a:latin typeface="Times New Roman" charset="0"/>
              </a:rPr>
              <a:t>Stages in gene expression that can be regulated in eukaryotic cells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F65589AF-CE8A-45EF-9332-F1F52C013E42}" type="slidenum">
              <a:rPr lang="en-US" sz="1200" b="0"/>
              <a:pPr algn="r"/>
              <a:t>76</a:t>
            </a:fld>
            <a:endParaRPr lang="en-US" sz="1200" b="0"/>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smtClean="0"/>
              <a:t>Figure 15.UN05 </a:t>
            </a:r>
            <a:r>
              <a:rPr lang="en-US" sz="1100" smtClean="0">
                <a:solidFill>
                  <a:srgbClr val="000000"/>
                </a:solidFill>
                <a:latin typeface="Arial" charset="0"/>
              </a:rPr>
              <a:t>Summary of key concepts: transcription regulation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E57BE252-05F4-462D-A2D7-83D257F9EEAD}" type="slidenum">
              <a:rPr lang="en-US" sz="1200" b="0"/>
              <a:pPr algn="r"/>
              <a:t>77</a:t>
            </a:fld>
            <a:endParaRPr lang="en-US" sz="1200" b="0"/>
          </a:p>
        </p:txBody>
      </p:sp>
      <p:sp>
        <p:nvSpPr>
          <p:cNvPr id="263171" name="Rectangle 2"/>
          <p:cNvSpPr>
            <a:spLocks noChangeArrowheads="1" noTextEdit="1"/>
          </p:cNvSpPr>
          <p:nvPr>
            <p:ph type="sldImg"/>
          </p:nvPr>
        </p:nvSpPr>
        <p:spPr>
          <a:ln/>
        </p:spPr>
      </p:sp>
      <p:sp>
        <p:nvSpPr>
          <p:cNvPr id="263172" name="Rectangle 3"/>
          <p:cNvSpPr>
            <a:spLocks noGrp="1" noChangeArrowheads="1"/>
          </p:cNvSpPr>
          <p:nvPr>
            <p:ph type="body" idx="1"/>
          </p:nvPr>
        </p:nvSpPr>
        <p:spPr>
          <a:noFill/>
        </p:spPr>
        <p:txBody>
          <a:bodyPr/>
          <a:lstStyle/>
          <a:p>
            <a:pPr eaLnBrk="1" hangingPunct="1"/>
            <a:r>
              <a:rPr lang="en-US" smtClean="0"/>
              <a:t>Figure 15.UN06 </a:t>
            </a:r>
            <a:r>
              <a:rPr lang="en-US" sz="1100" smtClean="0">
                <a:solidFill>
                  <a:srgbClr val="000000"/>
                </a:solidFill>
                <a:latin typeface="Arial" charset="0"/>
              </a:rPr>
              <a:t>Summary of key concepts: eukaryotic regulation of gene expression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6C2C865C-3C6B-4254-B7A9-8989F5A3426D}" type="slidenum">
              <a:rPr lang="en-US" sz="1200" b="0"/>
              <a:pPr algn="r"/>
              <a:t>78</a:t>
            </a:fld>
            <a:endParaRPr lang="en-US" sz="1200" b="0"/>
          </a:p>
        </p:txBody>
      </p:sp>
      <p:sp>
        <p:nvSpPr>
          <p:cNvPr id="265219" name="Rectangle 2"/>
          <p:cNvSpPr>
            <a:spLocks noChangeArrowheads="1" noTextEdit="1"/>
          </p:cNvSpPr>
          <p:nvPr>
            <p:ph type="sldImg"/>
          </p:nvPr>
        </p:nvSpPr>
        <p:spPr>
          <a:ln/>
        </p:spPr>
      </p:sp>
      <p:sp>
        <p:nvSpPr>
          <p:cNvPr id="265220" name="Rectangle 3"/>
          <p:cNvSpPr>
            <a:spLocks noGrp="1" noChangeArrowheads="1"/>
          </p:cNvSpPr>
          <p:nvPr>
            <p:ph type="body" idx="1"/>
          </p:nvPr>
        </p:nvSpPr>
        <p:spPr>
          <a:noFill/>
        </p:spPr>
        <p:txBody>
          <a:bodyPr/>
          <a:lstStyle/>
          <a:p>
            <a:pPr eaLnBrk="1" hangingPunct="1"/>
            <a:r>
              <a:rPr lang="en-US" smtClean="0"/>
              <a:t>Figure 15.UN06a </a:t>
            </a:r>
            <a:r>
              <a:rPr lang="en-US" sz="1100" smtClean="0">
                <a:solidFill>
                  <a:srgbClr val="000000"/>
                </a:solidFill>
                <a:latin typeface="Arial" charset="0"/>
              </a:rPr>
              <a:t>Summary of key concepts: eukaryotic regulation of gene expression (part 1)</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57B2BC26-00E2-4AB3-84CD-59A8350F845A}" type="slidenum">
              <a:rPr lang="en-US" sz="1200" b="0"/>
              <a:pPr algn="r"/>
              <a:t>79</a:t>
            </a:fld>
            <a:endParaRPr lang="en-US" sz="1200" b="0"/>
          </a:p>
        </p:txBody>
      </p:sp>
      <p:sp>
        <p:nvSpPr>
          <p:cNvPr id="267267" name="Rectangle 2"/>
          <p:cNvSpPr>
            <a:spLocks noChangeArrowheads="1" noTextEdit="1"/>
          </p:cNvSpPr>
          <p:nvPr>
            <p:ph type="sldImg"/>
          </p:nvPr>
        </p:nvSpPr>
        <p:spPr>
          <a:ln/>
        </p:spPr>
      </p:sp>
      <p:sp>
        <p:nvSpPr>
          <p:cNvPr id="267268" name="Rectangle 3"/>
          <p:cNvSpPr>
            <a:spLocks noGrp="1" noChangeArrowheads="1"/>
          </p:cNvSpPr>
          <p:nvPr>
            <p:ph type="body" idx="1"/>
          </p:nvPr>
        </p:nvSpPr>
        <p:spPr>
          <a:noFill/>
        </p:spPr>
        <p:txBody>
          <a:bodyPr/>
          <a:lstStyle/>
          <a:p>
            <a:pPr eaLnBrk="1" hangingPunct="1"/>
            <a:r>
              <a:rPr lang="en-US" smtClean="0"/>
              <a:t>Figure 15.UN06b </a:t>
            </a:r>
            <a:r>
              <a:rPr lang="en-US" sz="1100" smtClean="0">
                <a:solidFill>
                  <a:srgbClr val="000000"/>
                </a:solidFill>
                <a:latin typeface="Arial" charset="0"/>
              </a:rPr>
              <a:t>Summary of key concepts: eukaryotic regulation of gene expression (part 2)</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FDFBC00B-EFB2-4E9D-92B6-A64BCA00C109}" type="slidenum">
              <a:rPr lang="en-US" sz="1200" b="0"/>
              <a:pPr algn="r"/>
              <a:t>80</a:t>
            </a:fld>
            <a:endParaRPr lang="en-US" sz="1200" b="0"/>
          </a:p>
        </p:txBody>
      </p:sp>
      <p:sp>
        <p:nvSpPr>
          <p:cNvPr id="269315" name="Rectangle 2"/>
          <p:cNvSpPr>
            <a:spLocks noChangeArrowheads="1" noTextEdit="1"/>
          </p:cNvSpPr>
          <p:nvPr>
            <p:ph type="sldImg"/>
          </p:nvPr>
        </p:nvSpPr>
        <p:spPr>
          <a:ln/>
        </p:spPr>
      </p:sp>
      <p:sp>
        <p:nvSpPr>
          <p:cNvPr id="269316" name="Rectangle 3"/>
          <p:cNvSpPr>
            <a:spLocks noGrp="1" noChangeArrowheads="1"/>
          </p:cNvSpPr>
          <p:nvPr>
            <p:ph type="body" idx="1"/>
          </p:nvPr>
        </p:nvSpPr>
        <p:spPr>
          <a:noFill/>
        </p:spPr>
        <p:txBody>
          <a:bodyPr/>
          <a:lstStyle/>
          <a:p>
            <a:pPr eaLnBrk="1" hangingPunct="1"/>
            <a:r>
              <a:rPr lang="en-US" smtClean="0"/>
              <a:t>Figure 15.UN06c </a:t>
            </a:r>
            <a:r>
              <a:rPr lang="en-US" sz="1100" smtClean="0">
                <a:solidFill>
                  <a:srgbClr val="000000"/>
                </a:solidFill>
                <a:latin typeface="Arial" charset="0"/>
              </a:rPr>
              <a:t>Summary of key concepts: eukaryotic regulation of gene expression (part 3)</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1DC231B3-33DF-43CB-B1C9-F26FC405FCBC}" type="slidenum">
              <a:rPr lang="en-US" sz="1200" b="0"/>
              <a:pPr algn="r"/>
              <a:t>81</a:t>
            </a:fld>
            <a:endParaRPr lang="en-US" sz="1200" b="0"/>
          </a:p>
        </p:txBody>
      </p:sp>
      <p:sp>
        <p:nvSpPr>
          <p:cNvPr id="271363" name="Rectangle 2"/>
          <p:cNvSpPr>
            <a:spLocks noChangeArrowheads="1" noTextEdit="1"/>
          </p:cNvSpPr>
          <p:nvPr>
            <p:ph type="sldImg"/>
          </p:nvPr>
        </p:nvSpPr>
        <p:spPr>
          <a:ln/>
        </p:spPr>
      </p:sp>
      <p:sp>
        <p:nvSpPr>
          <p:cNvPr id="271364" name="Rectangle 3"/>
          <p:cNvSpPr>
            <a:spLocks noGrp="1" noChangeArrowheads="1"/>
          </p:cNvSpPr>
          <p:nvPr>
            <p:ph type="body" idx="1"/>
          </p:nvPr>
        </p:nvSpPr>
        <p:spPr>
          <a:noFill/>
        </p:spPr>
        <p:txBody>
          <a:bodyPr/>
          <a:lstStyle/>
          <a:p>
            <a:pPr eaLnBrk="1" hangingPunct="1"/>
            <a:r>
              <a:rPr lang="en-US" smtClean="0"/>
              <a:t>Figure 15.UN07 </a:t>
            </a:r>
            <a:r>
              <a:rPr lang="en-US" sz="1100" smtClean="0">
                <a:solidFill>
                  <a:srgbClr val="000000"/>
                </a:solidFill>
                <a:latin typeface="Arial" charset="0"/>
              </a:rPr>
              <a:t>Test your understanding, question 7 (activator proteins)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D8BD8C91-DAB9-4A0A-9664-C7CFB35DB6CF}" type="slidenum">
              <a:rPr lang="en-US" sz="1200" b="0"/>
              <a:pPr algn="r"/>
              <a:t>82</a:t>
            </a:fld>
            <a:endParaRPr lang="en-US" sz="1200" b="0"/>
          </a:p>
        </p:txBody>
      </p:sp>
      <p:sp>
        <p:nvSpPr>
          <p:cNvPr id="109571" name="Rectangle 2"/>
          <p:cNvSpPr>
            <a:spLocks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r>
              <a:rPr lang="en-US" smtClean="0"/>
              <a:t>Figure 15.12 </a:t>
            </a:r>
            <a:r>
              <a:rPr lang="en-US" sz="1100" smtClean="0">
                <a:solidFill>
                  <a:srgbClr val="000000"/>
                </a:solidFill>
                <a:latin typeface="Arial" charset="0"/>
              </a:rPr>
              <a:t>Alternative RNA splicing of the troponin T gene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D34C6774-680C-4BD1-8815-881528383DFF}" type="slidenum">
              <a:rPr lang="en-US" sz="1200" b="0"/>
              <a:pPr algn="r"/>
              <a:t>8</a:t>
            </a:fld>
            <a:endParaRPr lang="en-US" sz="1200" b="0"/>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US" smtClean="0">
                <a:latin typeface="Times New Roman" charset="0"/>
              </a:rPr>
              <a:t>Figure 15.7 </a:t>
            </a:r>
            <a:r>
              <a:rPr lang="en-US" smtClean="0">
                <a:solidFill>
                  <a:srgbClr val="000000"/>
                </a:solidFill>
                <a:latin typeface="Times New Roman" charset="0"/>
              </a:rPr>
              <a:t>A simple model of the effect of histone acetylation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1CC40DEB-1073-4269-8F05-83B677AB4B39}" type="slidenum">
              <a:rPr lang="en-US" sz="1200" b="0"/>
              <a:pPr algn="r"/>
              <a:t>9</a:t>
            </a:fld>
            <a:endParaRPr lang="en-US" sz="1200" b="0"/>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r>
              <a:rPr lang="en-US" smtClean="0">
                <a:latin typeface="Times New Roman" charset="0"/>
              </a:rPr>
              <a:t>Figure 12.8 X inactivation and the tortoiseshell cat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40693452-C6EB-443C-8B70-DC6796BB22C1}" type="slidenum">
              <a:rPr lang="en-US" sz="1200" b="0"/>
              <a:pPr algn="r"/>
              <a:t>15</a:t>
            </a:fld>
            <a:endParaRPr lang="en-US" sz="1200" b="0"/>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smtClean="0"/>
              <a:t>Figure 15.4a </a:t>
            </a:r>
            <a:r>
              <a:rPr lang="en-US" sz="1100" smtClean="0">
                <a:solidFill>
                  <a:srgbClr val="000000"/>
                </a:solidFill>
                <a:latin typeface="Arial" charset="0"/>
              </a:rPr>
              <a:t>The </a:t>
            </a:r>
            <a:r>
              <a:rPr lang="en-US" sz="1100" i="1" smtClean="0">
                <a:solidFill>
                  <a:srgbClr val="000000"/>
                </a:solidFill>
                <a:latin typeface="Arial" charset="0"/>
              </a:rPr>
              <a:t>lac</a:t>
            </a:r>
            <a:r>
              <a:rPr lang="en-US" sz="1100" smtClean="0">
                <a:solidFill>
                  <a:srgbClr val="000000"/>
                </a:solidFill>
                <a:latin typeface="Arial" charset="0"/>
              </a:rPr>
              <a:t> operon in </a:t>
            </a:r>
            <a:r>
              <a:rPr lang="en-US" sz="1100" i="1" smtClean="0">
                <a:solidFill>
                  <a:srgbClr val="000000"/>
                </a:solidFill>
                <a:latin typeface="Arial" charset="0"/>
              </a:rPr>
              <a:t>E. coli</a:t>
            </a:r>
            <a:r>
              <a:rPr lang="en-US" sz="1100" smtClean="0">
                <a:solidFill>
                  <a:srgbClr val="000000"/>
                </a:solidFill>
                <a:latin typeface="Arial" charset="0"/>
              </a:rPr>
              <a:t>: regulated synthesis of inducible enzymes (part 1: lactose absent)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134A16BA-4DE2-4776-8ACD-52194CDE73DA}" type="slidenum">
              <a:rPr lang="en-US" sz="1200" b="0"/>
              <a:pPr algn="r"/>
              <a:t>16</a:t>
            </a:fld>
            <a:endParaRPr lang="en-US" sz="1200" b="0"/>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smtClean="0">
                <a:latin typeface="Times New Roman" charset="0"/>
              </a:rPr>
              <a:t>Figure 15.4b </a:t>
            </a:r>
            <a:r>
              <a:rPr lang="en-US" smtClean="0">
                <a:solidFill>
                  <a:srgbClr val="000000"/>
                </a:solidFill>
                <a:latin typeface="Times New Roman" charset="0"/>
              </a:rPr>
              <a:t>The </a:t>
            </a:r>
            <a:r>
              <a:rPr lang="en-US" i="1" smtClean="0">
                <a:solidFill>
                  <a:srgbClr val="000000"/>
                </a:solidFill>
                <a:latin typeface="Times New Roman" charset="0"/>
              </a:rPr>
              <a:t>lac</a:t>
            </a:r>
            <a:r>
              <a:rPr lang="en-US" smtClean="0">
                <a:solidFill>
                  <a:srgbClr val="000000"/>
                </a:solidFill>
                <a:latin typeface="Times New Roman" charset="0"/>
              </a:rPr>
              <a:t> operon in </a:t>
            </a:r>
            <a:r>
              <a:rPr lang="en-US" i="1" smtClean="0">
                <a:solidFill>
                  <a:srgbClr val="000000"/>
                </a:solidFill>
                <a:latin typeface="Times New Roman" charset="0"/>
              </a:rPr>
              <a:t>E. coli</a:t>
            </a:r>
            <a:r>
              <a:rPr lang="en-US" smtClean="0">
                <a:solidFill>
                  <a:srgbClr val="000000"/>
                </a:solidFill>
                <a:latin typeface="Times New Roman" charset="0"/>
              </a:rPr>
              <a:t>: regulated synthesis of inducible enzymes (part 2: lactose present)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F9945729-6355-4252-A790-0C854B94C053}" type="slidenum">
              <a:rPr lang="en-US" sz="1200" b="0"/>
              <a:pPr algn="r"/>
              <a:t>23</a:t>
            </a:fld>
            <a:endParaRPr lang="en-US" sz="1200" b="0"/>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smtClean="0">
                <a:latin typeface="Times New Roman" charset="0"/>
              </a:rPr>
              <a:t>Figure 15.3a </a:t>
            </a:r>
            <a:r>
              <a:rPr lang="en-US" smtClean="0">
                <a:solidFill>
                  <a:srgbClr val="000000"/>
                </a:solidFill>
                <a:latin typeface="Times New Roman" charset="0"/>
              </a:rPr>
              <a:t>The </a:t>
            </a:r>
            <a:r>
              <a:rPr lang="en-US" i="1" smtClean="0">
                <a:solidFill>
                  <a:srgbClr val="000000"/>
                </a:solidFill>
                <a:latin typeface="Times New Roman" charset="0"/>
              </a:rPr>
              <a:t>trp</a:t>
            </a:r>
            <a:r>
              <a:rPr lang="en-US" smtClean="0">
                <a:solidFill>
                  <a:srgbClr val="000000"/>
                </a:solidFill>
                <a:latin typeface="Times New Roman" charset="0"/>
              </a:rPr>
              <a:t> operon in </a:t>
            </a:r>
            <a:r>
              <a:rPr lang="en-US" i="1" smtClean="0">
                <a:solidFill>
                  <a:srgbClr val="000000"/>
                </a:solidFill>
                <a:latin typeface="Times New Roman" charset="0"/>
              </a:rPr>
              <a:t>E. coli</a:t>
            </a:r>
            <a:r>
              <a:rPr lang="en-US" smtClean="0">
                <a:solidFill>
                  <a:srgbClr val="000000"/>
                </a:solidFill>
                <a:latin typeface="Times New Roman" charset="0"/>
              </a:rPr>
              <a:t>: regulated synthesis of repressible enzymes (part 1: tryptophan absent)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9BF8B2B9-F3E2-43C4-8308-BA6EE73EE4B5}" type="slidenum">
              <a:rPr lang="en-US" sz="1200" b="0"/>
              <a:pPr algn="r"/>
              <a:t>24</a:t>
            </a:fld>
            <a:endParaRPr lang="en-US" sz="1200" b="0"/>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smtClean="0">
                <a:latin typeface="Times New Roman" charset="0"/>
              </a:rPr>
              <a:t>Figure 15.3b </a:t>
            </a:r>
            <a:r>
              <a:rPr lang="en-US" smtClean="0">
                <a:solidFill>
                  <a:srgbClr val="000000"/>
                </a:solidFill>
                <a:latin typeface="Times New Roman" charset="0"/>
              </a:rPr>
              <a:t>The </a:t>
            </a:r>
            <a:r>
              <a:rPr lang="en-US" i="1" smtClean="0">
                <a:solidFill>
                  <a:srgbClr val="000000"/>
                </a:solidFill>
                <a:latin typeface="Times New Roman" charset="0"/>
              </a:rPr>
              <a:t>trp</a:t>
            </a:r>
            <a:r>
              <a:rPr lang="en-US" smtClean="0">
                <a:solidFill>
                  <a:srgbClr val="000000"/>
                </a:solidFill>
                <a:latin typeface="Times New Roman" charset="0"/>
              </a:rPr>
              <a:t> operon in </a:t>
            </a:r>
            <a:r>
              <a:rPr lang="en-US" i="1" smtClean="0">
                <a:solidFill>
                  <a:srgbClr val="000000"/>
                </a:solidFill>
                <a:latin typeface="Times New Roman" charset="0"/>
              </a:rPr>
              <a:t>E. coli</a:t>
            </a:r>
            <a:r>
              <a:rPr lang="en-US" smtClean="0">
                <a:solidFill>
                  <a:srgbClr val="000000"/>
                </a:solidFill>
                <a:latin typeface="Times New Roman" charset="0"/>
              </a:rPr>
              <a:t>: regulated synthesis of repressible enzymes (part 2: tryptophan present)</a:t>
            </a:r>
            <a:r>
              <a:rPr lang="en-US" smtClean="0">
                <a:latin typeface="Times New Roman"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EA81B4BF-66FD-4B8F-9B6B-56174A471E63}" type="slidenum">
              <a:rPr lang="fr-F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FDCF9B24-098A-41CF-93FB-32C0E52A98B2}" type="slidenum">
              <a:rPr lang="fr-F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7F331A9A-5176-4ED1-BB5B-373502860770}" type="slidenum">
              <a:rPr lang="fr-F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F6C36344-D8CB-4DEE-A7EC-F426D0BB3ABE}" type="slidenum">
              <a:rPr lang="fr-F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85DEC3DE-23C5-4E59-8C00-722714BEA63B}" type="slidenum">
              <a:rPr lang="fr-F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AFDA16D4-0DCC-443E-B681-E4ECDAC0211B}" type="slidenum">
              <a:rPr lang="fr-F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fr-FR"/>
          </a:p>
        </p:txBody>
      </p:sp>
      <p:sp>
        <p:nvSpPr>
          <p:cNvPr id="8" name="Footer Placeholder 7"/>
          <p:cNvSpPr>
            <a:spLocks noGrp="1"/>
          </p:cNvSpPr>
          <p:nvPr>
            <p:ph type="ftr" sz="quarter" idx="11"/>
          </p:nvPr>
        </p:nvSpPr>
        <p:spPr/>
        <p:txBody>
          <a:bodyPr/>
          <a:lstStyle>
            <a:lvl1pPr>
              <a:defRPr/>
            </a:lvl1pPr>
          </a:lstStyle>
          <a:p>
            <a:endParaRPr lang="fr-FR"/>
          </a:p>
        </p:txBody>
      </p:sp>
      <p:sp>
        <p:nvSpPr>
          <p:cNvPr id="9" name="Slide Number Placeholder 8"/>
          <p:cNvSpPr>
            <a:spLocks noGrp="1"/>
          </p:cNvSpPr>
          <p:nvPr>
            <p:ph type="sldNum" sz="quarter" idx="12"/>
          </p:nvPr>
        </p:nvSpPr>
        <p:spPr/>
        <p:txBody>
          <a:bodyPr/>
          <a:lstStyle>
            <a:lvl1pPr>
              <a:defRPr/>
            </a:lvl1pPr>
          </a:lstStyle>
          <a:p>
            <a:fld id="{5FF59165-1F4A-4D35-923F-A23C1EA26707}" type="slidenum">
              <a:rPr lang="fr-F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fr-FR"/>
          </a:p>
        </p:txBody>
      </p:sp>
      <p:sp>
        <p:nvSpPr>
          <p:cNvPr id="4" name="Footer Placeholder 3"/>
          <p:cNvSpPr>
            <a:spLocks noGrp="1"/>
          </p:cNvSpPr>
          <p:nvPr>
            <p:ph type="ftr" sz="quarter" idx="11"/>
          </p:nvPr>
        </p:nvSpPr>
        <p:spPr/>
        <p:txBody>
          <a:bodyPr/>
          <a:lstStyle>
            <a:lvl1pPr>
              <a:defRPr/>
            </a:lvl1pPr>
          </a:lstStyle>
          <a:p>
            <a:endParaRPr lang="fr-FR"/>
          </a:p>
        </p:txBody>
      </p:sp>
      <p:sp>
        <p:nvSpPr>
          <p:cNvPr id="5" name="Slide Number Placeholder 4"/>
          <p:cNvSpPr>
            <a:spLocks noGrp="1"/>
          </p:cNvSpPr>
          <p:nvPr>
            <p:ph type="sldNum" sz="quarter" idx="12"/>
          </p:nvPr>
        </p:nvSpPr>
        <p:spPr/>
        <p:txBody>
          <a:bodyPr/>
          <a:lstStyle>
            <a:lvl1pPr>
              <a:defRPr/>
            </a:lvl1pPr>
          </a:lstStyle>
          <a:p>
            <a:fld id="{75275845-6694-4CC0-9ADD-E98B11BF2054}" type="slidenum">
              <a:rPr lang="fr-F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r-FR"/>
          </a:p>
        </p:txBody>
      </p:sp>
      <p:sp>
        <p:nvSpPr>
          <p:cNvPr id="3" name="Footer Placeholder 2"/>
          <p:cNvSpPr>
            <a:spLocks noGrp="1"/>
          </p:cNvSpPr>
          <p:nvPr>
            <p:ph type="ftr" sz="quarter" idx="11"/>
          </p:nvPr>
        </p:nvSpPr>
        <p:spPr/>
        <p:txBody>
          <a:bodyPr/>
          <a:lstStyle>
            <a:lvl1pPr>
              <a:defRPr/>
            </a:lvl1pPr>
          </a:lstStyle>
          <a:p>
            <a:endParaRPr lang="fr-FR"/>
          </a:p>
        </p:txBody>
      </p:sp>
      <p:sp>
        <p:nvSpPr>
          <p:cNvPr id="4" name="Slide Number Placeholder 3"/>
          <p:cNvSpPr>
            <a:spLocks noGrp="1"/>
          </p:cNvSpPr>
          <p:nvPr>
            <p:ph type="sldNum" sz="quarter" idx="12"/>
          </p:nvPr>
        </p:nvSpPr>
        <p:spPr/>
        <p:txBody>
          <a:bodyPr/>
          <a:lstStyle>
            <a:lvl1pPr>
              <a:defRPr/>
            </a:lvl1pPr>
          </a:lstStyle>
          <a:p>
            <a:fld id="{3FA38628-E560-444B-A576-BF89666B7B7B}" type="slidenum">
              <a:rPr lang="fr-F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B869BCF5-D646-482F-AA32-D461A5864D5F}" type="slidenum">
              <a:rPr lang="fr-F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BE1F6C1E-A1D8-4477-A2A2-C7B9DC32569B}" type="slidenum">
              <a:rPr lang="fr-F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5F88CBA-7E8D-4423-88E3-7587DBA85479}"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Harlow Solid Italic" pitchFamily="82" charset="0"/>
          <a:cs typeface="Times New Roman" charset="0"/>
        </a:defRPr>
      </a:lvl2pPr>
      <a:lvl3pPr algn="ctr" rtl="0" fontAlgn="base">
        <a:spcBef>
          <a:spcPct val="0"/>
        </a:spcBef>
        <a:spcAft>
          <a:spcPct val="0"/>
        </a:spcAft>
        <a:defRPr sz="4400">
          <a:solidFill>
            <a:schemeClr val="tx2"/>
          </a:solidFill>
          <a:latin typeface="Harlow Solid Italic" pitchFamily="82" charset="0"/>
          <a:cs typeface="Times New Roman" charset="0"/>
        </a:defRPr>
      </a:lvl3pPr>
      <a:lvl4pPr algn="ctr" rtl="0" fontAlgn="base">
        <a:spcBef>
          <a:spcPct val="0"/>
        </a:spcBef>
        <a:spcAft>
          <a:spcPct val="0"/>
        </a:spcAft>
        <a:defRPr sz="4400">
          <a:solidFill>
            <a:schemeClr val="tx2"/>
          </a:solidFill>
          <a:latin typeface="Harlow Solid Italic" pitchFamily="82" charset="0"/>
          <a:cs typeface="Times New Roman" charset="0"/>
        </a:defRPr>
      </a:lvl4pPr>
      <a:lvl5pPr algn="ctr" rtl="0" fontAlgn="base">
        <a:spcBef>
          <a:spcPct val="0"/>
        </a:spcBef>
        <a:spcAft>
          <a:spcPct val="0"/>
        </a:spcAft>
        <a:defRPr sz="4400">
          <a:solidFill>
            <a:schemeClr val="tx2"/>
          </a:solidFill>
          <a:latin typeface="Harlow Solid Italic" pitchFamily="82" charset="0"/>
          <a:cs typeface="Times New Roman" charset="0"/>
        </a:defRPr>
      </a:lvl5pPr>
      <a:lvl6pPr marL="457200" algn="ctr" rtl="0" fontAlgn="base">
        <a:spcBef>
          <a:spcPct val="0"/>
        </a:spcBef>
        <a:spcAft>
          <a:spcPct val="0"/>
        </a:spcAft>
        <a:defRPr sz="4400">
          <a:solidFill>
            <a:schemeClr val="tx2"/>
          </a:solidFill>
          <a:latin typeface="Harlow Solid Italic" pitchFamily="82" charset="0"/>
          <a:cs typeface="Times New Roman" charset="0"/>
        </a:defRPr>
      </a:lvl6pPr>
      <a:lvl7pPr marL="914400" algn="ctr" rtl="0" fontAlgn="base">
        <a:spcBef>
          <a:spcPct val="0"/>
        </a:spcBef>
        <a:spcAft>
          <a:spcPct val="0"/>
        </a:spcAft>
        <a:defRPr sz="4400">
          <a:solidFill>
            <a:schemeClr val="tx2"/>
          </a:solidFill>
          <a:latin typeface="Harlow Solid Italic" pitchFamily="82" charset="0"/>
          <a:cs typeface="Times New Roman" charset="0"/>
        </a:defRPr>
      </a:lvl7pPr>
      <a:lvl8pPr marL="1371600" algn="ctr" rtl="0" fontAlgn="base">
        <a:spcBef>
          <a:spcPct val="0"/>
        </a:spcBef>
        <a:spcAft>
          <a:spcPct val="0"/>
        </a:spcAft>
        <a:defRPr sz="4400">
          <a:solidFill>
            <a:schemeClr val="tx2"/>
          </a:solidFill>
          <a:latin typeface="Harlow Solid Italic" pitchFamily="82" charset="0"/>
          <a:cs typeface="Times New Roman" charset="0"/>
        </a:defRPr>
      </a:lvl8pPr>
      <a:lvl9pPr marL="1828800" algn="ctr" rtl="0" fontAlgn="base">
        <a:spcBef>
          <a:spcPct val="0"/>
        </a:spcBef>
        <a:spcAft>
          <a:spcPct val="0"/>
        </a:spcAft>
        <a:defRPr sz="4400">
          <a:solidFill>
            <a:schemeClr val="tx2"/>
          </a:solidFill>
          <a:latin typeface="Harlow Solid Italic" pitchFamily="82" charset="0"/>
          <a:cs typeface="Times New Roman" charset="0"/>
        </a:defRPr>
      </a:lvl9pPr>
    </p:titleStyle>
    <p:bodyStyle>
      <a:lvl1pPr marL="342900" indent="-342900" algn="l" rtl="0" fontAlgn="base">
        <a:spcBef>
          <a:spcPct val="20000"/>
        </a:spcBef>
        <a:spcAft>
          <a:spcPct val="0"/>
        </a:spcAft>
        <a:buChar char="•"/>
        <a:defRPr sz="32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cs typeface="+mn-cs"/>
        </a:defRPr>
      </a:lvl2pPr>
      <a:lvl3pPr marL="1143000" indent="-228600" algn="l" rtl="0" fontAlgn="base">
        <a:spcBef>
          <a:spcPct val="20000"/>
        </a:spcBef>
        <a:spcAft>
          <a:spcPct val="0"/>
        </a:spcAft>
        <a:buChar char="•"/>
        <a:defRPr sz="2400" b="1">
          <a:solidFill>
            <a:schemeClr val="tx1"/>
          </a:solidFill>
          <a:latin typeface="+mn-lt"/>
          <a:cs typeface="+mn-cs"/>
        </a:defRPr>
      </a:lvl3pPr>
      <a:lvl4pPr marL="1600200" indent="-228600" algn="l" rtl="0" fontAlgn="base">
        <a:spcBef>
          <a:spcPct val="20000"/>
        </a:spcBef>
        <a:spcAft>
          <a:spcPct val="0"/>
        </a:spcAft>
        <a:buChar char="–"/>
        <a:defRPr sz="2000" b="1">
          <a:solidFill>
            <a:schemeClr val="tx1"/>
          </a:solidFill>
          <a:latin typeface="+mn-lt"/>
          <a:cs typeface="+mn-cs"/>
        </a:defRPr>
      </a:lvl4pPr>
      <a:lvl5pPr marL="2057400" indent="-228600" algn="l" rtl="0" fontAlgn="base">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r>
              <a:rPr lang="fr-FR" sz="6600" dirty="0"/>
              <a:t>Gene </a:t>
            </a:r>
            <a:r>
              <a:rPr lang="fr-FR" sz="6600" dirty="0" err="1"/>
              <a:t>Regulation</a:t>
            </a:r>
            <a:endParaRPr lang="fr-FR" sz="6600"/>
          </a:p>
        </p:txBody>
      </p:sp>
      <p:sp>
        <p:nvSpPr>
          <p:cNvPr id="2051" name="Rectangle 3"/>
          <p:cNvSpPr>
            <a:spLocks noGrp="1" noChangeArrowheads="1"/>
          </p:cNvSpPr>
          <p:nvPr>
            <p:ph type="subTitle" idx="1"/>
          </p:nvPr>
        </p:nvSpPr>
        <p:spPr/>
        <p:txBody>
          <a:bodyPr/>
          <a:lstStyle/>
          <a:p>
            <a:endParaRPr lang="en-C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Demethylation</a:t>
            </a:r>
            <a:r>
              <a:rPr lang="fr-FR" dirty="0" smtClean="0"/>
              <a:t> of DNA</a:t>
            </a:r>
            <a:endParaRPr lang="en-US" dirty="0"/>
          </a:p>
        </p:txBody>
      </p:sp>
      <p:pic>
        <p:nvPicPr>
          <p:cNvPr id="177154" name="Picture 2" descr="http://dev.biologists.org/content/136/4/509/F5.large.jpg"/>
          <p:cNvPicPr>
            <a:picLocks noChangeAspect="1" noChangeArrowheads="1"/>
          </p:cNvPicPr>
          <p:nvPr/>
        </p:nvPicPr>
        <p:blipFill>
          <a:blip r:embed="rId2" cstate="print"/>
          <a:srcRect/>
          <a:stretch>
            <a:fillRect/>
          </a:stretch>
        </p:blipFill>
        <p:spPr bwMode="auto">
          <a:xfrm>
            <a:off x="2267744" y="1772816"/>
            <a:ext cx="4529719" cy="488989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a:xfrm>
            <a:off x="683568" y="188640"/>
            <a:ext cx="7772400" cy="1143000"/>
          </a:xfrm>
        </p:spPr>
        <p:txBody>
          <a:bodyPr/>
          <a:lstStyle/>
          <a:p>
            <a:r>
              <a:rPr lang="fr-FR" dirty="0" err="1" smtClean="0"/>
              <a:t>Transcriptional</a:t>
            </a:r>
            <a:r>
              <a:rPr lang="fr-FR" dirty="0" smtClean="0"/>
              <a:t> </a:t>
            </a:r>
            <a:r>
              <a:rPr lang="fr-FR" dirty="0" err="1" smtClean="0"/>
              <a:t>Level</a:t>
            </a:r>
            <a:endParaRPr lang="en-US" dirty="0"/>
          </a:p>
        </p:txBody>
      </p:sp>
      <p:sp>
        <p:nvSpPr>
          <p:cNvPr id="27650" name="Rectangle 2"/>
          <p:cNvSpPr>
            <a:spLocks noGrp="1" noChangeArrowheads="1"/>
          </p:cNvSpPr>
          <p:nvPr>
            <p:ph idx="1"/>
          </p:nvPr>
        </p:nvSpPr>
        <p:spPr>
          <a:xfrm>
            <a:off x="1475656" y="1412776"/>
            <a:ext cx="7772400" cy="4114800"/>
          </a:xfrm>
        </p:spPr>
        <p:txBody>
          <a:bodyPr/>
          <a:lstStyle/>
          <a:p>
            <a:pPr>
              <a:buFontTx/>
              <a:buNone/>
            </a:pPr>
            <a:r>
              <a:rPr lang="en-CA" sz="2800" dirty="0"/>
              <a:t>A gene can be either turned “on” or “off”.</a:t>
            </a:r>
            <a:endParaRPr lang="fr-FR" sz="2800" dirty="0"/>
          </a:p>
          <a:p>
            <a:pPr>
              <a:buFontTx/>
              <a:buNone/>
            </a:pPr>
            <a:endParaRPr lang="fr-FR" sz="1200" dirty="0"/>
          </a:p>
          <a:p>
            <a:pPr>
              <a:buFontTx/>
              <a:buNone/>
            </a:pPr>
            <a:r>
              <a:rPr lang="en-CA" sz="2800" dirty="0">
                <a:solidFill>
                  <a:srgbClr val="008000"/>
                </a:solidFill>
              </a:rPr>
              <a:t>ON</a:t>
            </a:r>
            <a:r>
              <a:rPr lang="en-CA" sz="2800" b="0" dirty="0"/>
              <a:t> –</a:t>
            </a:r>
            <a:r>
              <a:rPr lang="en-CA" sz="2800" dirty="0"/>
              <a:t> the gene is expressed (i.e., the gene is transcribed and translated to form a protein)</a:t>
            </a:r>
            <a:endParaRPr lang="fr-FR" sz="2800" dirty="0"/>
          </a:p>
          <a:p>
            <a:pPr>
              <a:buFontTx/>
              <a:buNone/>
            </a:pPr>
            <a:r>
              <a:rPr lang="en-CA" sz="2800" dirty="0"/>
              <a:t> </a:t>
            </a:r>
            <a:endParaRPr lang="fr-FR" sz="2800" dirty="0"/>
          </a:p>
          <a:p>
            <a:pPr>
              <a:buFontTx/>
              <a:buNone/>
            </a:pPr>
            <a:r>
              <a:rPr lang="en-CA" sz="2800" dirty="0">
                <a:solidFill>
                  <a:srgbClr val="C00000"/>
                </a:solidFill>
              </a:rPr>
              <a:t>OFF</a:t>
            </a:r>
            <a:r>
              <a:rPr lang="en-CA" sz="2800" b="0" dirty="0"/>
              <a:t> –</a:t>
            </a:r>
            <a:r>
              <a:rPr lang="en-CA" sz="2800" dirty="0"/>
              <a:t> the gene is not expressed (i.e., no transcription, no translation, no protein is formed)</a:t>
            </a:r>
            <a:endParaRPr lang="fr-FR" sz="2800" dirty="0"/>
          </a:p>
          <a:p>
            <a:pPr>
              <a:buFontTx/>
              <a:buNone/>
            </a:pPr>
            <a:r>
              <a:rPr lang="en-CA" sz="2800" dirty="0"/>
              <a:t> </a:t>
            </a:r>
            <a:endParaRPr lang="fr-FR" sz="2800" dirty="0"/>
          </a:p>
          <a:p>
            <a:pPr>
              <a:buFontTx/>
              <a:buNone/>
            </a:pPr>
            <a:r>
              <a:rPr lang="en-CA" sz="2800" dirty="0"/>
              <a:t>Each kind of cell turns on only specific genes depending on its needs or function. </a:t>
            </a:r>
          </a:p>
        </p:txBody>
      </p:sp>
      <p:pic>
        <p:nvPicPr>
          <p:cNvPr id="27652" name="Picture 4" descr="https://encrypted-tbn3.gstatic.com/images?q=tbn:ANd9GcQMRPX9NuZmWAWd4mglOj0bHIX9duVERmpNnNlhQcWZpoBeIDki3imt_ig"/>
          <p:cNvPicPr>
            <a:picLocks noChangeAspect="1" noChangeArrowheads="1"/>
          </p:cNvPicPr>
          <p:nvPr/>
        </p:nvPicPr>
        <p:blipFill>
          <a:blip r:embed="rId2" cstate="print"/>
          <a:srcRect/>
          <a:stretch>
            <a:fillRect/>
          </a:stretch>
        </p:blipFill>
        <p:spPr bwMode="auto">
          <a:xfrm>
            <a:off x="827584" y="2060848"/>
            <a:ext cx="407283" cy="1043955"/>
          </a:xfrm>
          <a:prstGeom prst="rect">
            <a:avLst/>
          </a:prstGeom>
          <a:noFill/>
        </p:spPr>
      </p:pic>
      <p:pic>
        <p:nvPicPr>
          <p:cNvPr id="27654" name="Picture 6" descr="http://www.onehalfplusseven.com/_/rsrc/1314005935886/home/half-your-age-plus-seven-couples/michaelchallandvanessaabrue/traffic-light-red-cropped-w-alpha.png"/>
          <p:cNvPicPr>
            <a:picLocks noChangeAspect="1" noChangeArrowheads="1"/>
          </p:cNvPicPr>
          <p:nvPr/>
        </p:nvPicPr>
        <p:blipFill>
          <a:blip r:embed="rId3" cstate="print"/>
          <a:srcRect/>
          <a:stretch>
            <a:fillRect/>
          </a:stretch>
        </p:blipFill>
        <p:spPr bwMode="auto">
          <a:xfrm>
            <a:off x="827584" y="3645024"/>
            <a:ext cx="428012" cy="11015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765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65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uiExpand="1"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90600" y="533400"/>
            <a:ext cx="8153400" cy="1143000"/>
          </a:xfrm>
        </p:spPr>
        <p:txBody>
          <a:bodyPr/>
          <a:lstStyle/>
          <a:p>
            <a:r>
              <a:rPr lang="en-CA" b="1"/>
              <a:t>How does a cell turn on some genes and not others?</a:t>
            </a:r>
            <a:r>
              <a:rPr lang="en-CA"/>
              <a:t> </a:t>
            </a:r>
          </a:p>
        </p:txBody>
      </p:sp>
      <p:sp>
        <p:nvSpPr>
          <p:cNvPr id="28675" name="Rectangle 3"/>
          <p:cNvSpPr>
            <a:spLocks noGrp="1" noChangeArrowheads="1"/>
          </p:cNvSpPr>
          <p:nvPr>
            <p:ph type="body" idx="1"/>
          </p:nvPr>
        </p:nvSpPr>
        <p:spPr/>
        <p:txBody>
          <a:bodyPr/>
          <a:lstStyle/>
          <a:p>
            <a:pPr>
              <a:buFontTx/>
              <a:buNone/>
            </a:pPr>
            <a:endParaRPr lang="fr-FR" b="0"/>
          </a:p>
          <a:p>
            <a:pPr>
              <a:buFontTx/>
              <a:buNone/>
            </a:pPr>
            <a:r>
              <a:rPr lang="fr-FR"/>
              <a:t>	By way of regulatory sites (operators) found “upstream” from a gene and regulatory proteins that bind to these sites.</a:t>
            </a:r>
            <a:r>
              <a:rPr lang="en-CA"/>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86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a:xfrm>
            <a:off x="990600" y="381000"/>
            <a:ext cx="7772400" cy="1143000"/>
          </a:xfrm>
        </p:spPr>
        <p:txBody>
          <a:bodyPr/>
          <a:lstStyle/>
          <a:p>
            <a:r>
              <a:rPr lang="fr-FR" b="1"/>
              <a:t>A Typical Gene</a:t>
            </a:r>
            <a:endParaRPr lang="en-CA" b="1"/>
          </a:p>
        </p:txBody>
      </p:sp>
      <p:pic>
        <p:nvPicPr>
          <p:cNvPr id="29701" name="Picture 5" descr="http://www.mun.ca/biology/desmid/brian/BIOL2060/BIOL2060-23/23_20.jpg"/>
          <p:cNvPicPr>
            <a:picLocks noChangeAspect="1" noChangeArrowheads="1"/>
          </p:cNvPicPr>
          <p:nvPr/>
        </p:nvPicPr>
        <p:blipFill>
          <a:blip r:embed="rId2" cstate="print"/>
          <a:srcRect/>
          <a:stretch>
            <a:fillRect/>
          </a:stretch>
        </p:blipFill>
        <p:spPr bwMode="auto">
          <a:xfrm>
            <a:off x="539552" y="2708920"/>
            <a:ext cx="7992888" cy="20352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additive="base">
                                        <p:cTn id="7" dur="500" fill="hold"/>
                                        <p:tgtEl>
                                          <p:spTgt spid="29699"/>
                                        </p:tgtEl>
                                        <p:attrNameLst>
                                          <p:attrName>ppt_x</p:attrName>
                                        </p:attrNameLst>
                                      </p:cBhvr>
                                      <p:tavLst>
                                        <p:tav tm="0">
                                          <p:val>
                                            <p:strVal val="#ppt_x"/>
                                          </p:val>
                                        </p:tav>
                                        <p:tav tm="100000">
                                          <p:val>
                                            <p:strVal val="#ppt_x"/>
                                          </p:val>
                                        </p:tav>
                                      </p:tavLst>
                                    </p:anim>
                                    <p:anim calcmode="lin" valueType="num">
                                      <p:cBhvr additive="base">
                                        <p:cTn id="8" dur="500" fill="hold"/>
                                        <p:tgtEl>
                                          <p:spTgt spid="2969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066800" y="609600"/>
            <a:ext cx="8077200" cy="1143000"/>
          </a:xfrm>
        </p:spPr>
        <p:txBody>
          <a:bodyPr/>
          <a:lstStyle/>
          <a:p>
            <a:r>
              <a:rPr lang="fr-FR" b="1" dirty="0"/>
              <a:t>Gene </a:t>
            </a:r>
            <a:r>
              <a:rPr lang="fr-FR" b="1" dirty="0" err="1"/>
              <a:t>Regulation</a:t>
            </a:r>
            <a:r>
              <a:rPr lang="fr-FR" b="1" dirty="0"/>
              <a:t>: An </a:t>
            </a:r>
            <a:r>
              <a:rPr lang="fr-FR" b="1" dirty="0" err="1"/>
              <a:t>Example</a:t>
            </a:r>
            <a:r>
              <a:rPr lang="en-CA" dirty="0"/>
              <a:t> </a:t>
            </a:r>
          </a:p>
        </p:txBody>
      </p:sp>
      <p:sp>
        <p:nvSpPr>
          <p:cNvPr id="30723" name="Rectangle 3"/>
          <p:cNvSpPr>
            <a:spLocks noGrp="1" noChangeArrowheads="1"/>
          </p:cNvSpPr>
          <p:nvPr>
            <p:ph type="body" idx="1"/>
          </p:nvPr>
        </p:nvSpPr>
        <p:spPr>
          <a:xfrm>
            <a:off x="838200" y="1981200"/>
            <a:ext cx="7772400" cy="4114800"/>
          </a:xfrm>
        </p:spPr>
        <p:txBody>
          <a:bodyPr/>
          <a:lstStyle/>
          <a:p>
            <a:pPr>
              <a:lnSpc>
                <a:spcPct val="90000"/>
              </a:lnSpc>
              <a:buFontTx/>
              <a:buNone/>
            </a:pPr>
            <a:r>
              <a:rPr lang="en-CA" sz="2400" dirty="0"/>
              <a:t>The best understood gene regulation process is the control of expression of the </a:t>
            </a:r>
            <a:r>
              <a:rPr lang="en-CA" sz="2400" i="1" dirty="0" err="1">
                <a:solidFill>
                  <a:srgbClr val="C00000"/>
                </a:solidFill>
              </a:rPr>
              <a:t>lac</a:t>
            </a:r>
            <a:r>
              <a:rPr lang="en-CA" sz="2400" i="1" dirty="0">
                <a:solidFill>
                  <a:srgbClr val="C00000"/>
                </a:solidFill>
              </a:rPr>
              <a:t> </a:t>
            </a:r>
            <a:r>
              <a:rPr lang="en-CA" sz="2400" dirty="0" err="1">
                <a:solidFill>
                  <a:srgbClr val="C00000"/>
                </a:solidFill>
              </a:rPr>
              <a:t>operon</a:t>
            </a:r>
            <a:r>
              <a:rPr lang="en-CA" sz="2400" dirty="0"/>
              <a:t>. </a:t>
            </a:r>
            <a:endParaRPr lang="fr-FR" sz="2400" dirty="0"/>
          </a:p>
          <a:p>
            <a:pPr>
              <a:lnSpc>
                <a:spcPct val="90000"/>
              </a:lnSpc>
              <a:buFontTx/>
              <a:buNone/>
            </a:pPr>
            <a:r>
              <a:rPr lang="en-CA" sz="2400" dirty="0"/>
              <a:t> </a:t>
            </a:r>
            <a:endParaRPr lang="fr-FR" sz="2400" dirty="0"/>
          </a:p>
          <a:p>
            <a:pPr>
              <a:lnSpc>
                <a:spcPct val="90000"/>
              </a:lnSpc>
              <a:buFontTx/>
              <a:buNone/>
            </a:pPr>
            <a:r>
              <a:rPr lang="en-CA" sz="2400" dirty="0"/>
              <a:t>The “</a:t>
            </a:r>
            <a:r>
              <a:rPr lang="en-CA" sz="2400" i="1" dirty="0" err="1"/>
              <a:t>lac</a:t>
            </a:r>
            <a:r>
              <a:rPr lang="en-CA" sz="2400" dirty="0"/>
              <a:t> </a:t>
            </a:r>
            <a:r>
              <a:rPr lang="en-CA" sz="2400" dirty="0" err="1"/>
              <a:t>operon</a:t>
            </a:r>
            <a:r>
              <a:rPr lang="en-CA" sz="2400" dirty="0"/>
              <a:t>” is a group of genes found in </a:t>
            </a:r>
            <a:r>
              <a:rPr lang="en-CA" sz="2400" i="1" dirty="0"/>
              <a:t>E. coli</a:t>
            </a:r>
            <a:r>
              <a:rPr lang="en-CA" sz="2400" dirty="0"/>
              <a:t> (bacteria) that are expressed all at the same time under the control of the same promoter and the same regulatory site (operator).   </a:t>
            </a:r>
            <a:endParaRPr lang="fr-FR" sz="2400" dirty="0"/>
          </a:p>
          <a:p>
            <a:pPr>
              <a:lnSpc>
                <a:spcPct val="90000"/>
              </a:lnSpc>
              <a:buFontTx/>
              <a:buNone/>
            </a:pPr>
            <a:endParaRPr lang="fr-FR" sz="2400" dirty="0"/>
          </a:p>
          <a:p>
            <a:pPr>
              <a:lnSpc>
                <a:spcPct val="90000"/>
              </a:lnSpc>
              <a:buFontTx/>
              <a:buNone/>
            </a:pPr>
            <a:r>
              <a:rPr lang="en-CA" sz="2400" dirty="0"/>
              <a:t>This </a:t>
            </a:r>
            <a:r>
              <a:rPr lang="en-CA" sz="2400" dirty="0" err="1"/>
              <a:t>operon</a:t>
            </a:r>
            <a:r>
              <a:rPr lang="en-CA" sz="2400" dirty="0"/>
              <a:t> contains three genes that code for proteins that allow  bacteria to use lactose (a sugar) as a food source.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ppt_x"/>
                                          </p:val>
                                        </p:tav>
                                        <p:tav tm="100000">
                                          <p:val>
                                            <p:strVal val="#ppt_x"/>
                                          </p:val>
                                        </p:tav>
                                      </p:tavLst>
                                    </p:anim>
                                    <p:anim calcmode="lin" valueType="num">
                                      <p:cBhvr additive="base">
                                        <p:cTn id="8" dur="500" fill="hold"/>
                                        <p:tgtEl>
                                          <p:spTgt spid="307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072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072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P spid="30723" grpId="0" uiExpand="1"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70" name="Picture 46" descr="15_04aLacAbsent-U"/>
          <p:cNvPicPr>
            <a:picLocks noChangeAspect="1" noChangeArrowheads="1"/>
          </p:cNvPicPr>
          <p:nvPr/>
        </p:nvPicPr>
        <p:blipFill>
          <a:blip r:embed="rId3" cstate="print"/>
          <a:srcRect b="4031"/>
          <a:stretch>
            <a:fillRect/>
          </a:stretch>
        </p:blipFill>
        <p:spPr bwMode="auto">
          <a:xfrm>
            <a:off x="1931988" y="1538288"/>
            <a:ext cx="5280025" cy="3627437"/>
          </a:xfrm>
          <a:prstGeom prst="rect">
            <a:avLst/>
          </a:prstGeom>
          <a:noFill/>
        </p:spPr>
      </p:pic>
      <p:sp>
        <p:nvSpPr>
          <p:cNvPr id="77852" name="Text Box 31"/>
          <p:cNvSpPr txBox="1">
            <a:spLocks noChangeArrowheads="1"/>
          </p:cNvSpPr>
          <p:nvPr/>
        </p:nvSpPr>
        <p:spPr bwMode="auto">
          <a:xfrm>
            <a:off x="1976438" y="2260600"/>
            <a:ext cx="457200" cy="176213"/>
          </a:xfrm>
          <a:prstGeom prst="rect">
            <a:avLst/>
          </a:prstGeom>
          <a:noFill/>
          <a:ln w="9525">
            <a:noFill/>
            <a:miter lim="800000"/>
            <a:headEnd/>
            <a:tailEnd/>
          </a:ln>
        </p:spPr>
        <p:txBody>
          <a:bodyPr wrap="none" lIns="0" tIns="0" rIns="0" bIns="0"/>
          <a:lstStyle/>
          <a:p>
            <a:r>
              <a:rPr lang="en-US" sz="1800">
                <a:latin typeface="Arial" charset="0"/>
              </a:rPr>
              <a:t>DNA</a:t>
            </a:r>
          </a:p>
        </p:txBody>
      </p:sp>
      <p:sp>
        <p:nvSpPr>
          <p:cNvPr id="77853" name="Text Box 31"/>
          <p:cNvSpPr txBox="1">
            <a:spLocks noChangeArrowheads="1"/>
          </p:cNvSpPr>
          <p:nvPr/>
        </p:nvSpPr>
        <p:spPr bwMode="auto">
          <a:xfrm>
            <a:off x="4135438" y="1543050"/>
            <a:ext cx="844550" cy="195263"/>
          </a:xfrm>
          <a:prstGeom prst="rect">
            <a:avLst/>
          </a:prstGeom>
          <a:noFill/>
          <a:ln w="9525">
            <a:noFill/>
            <a:miter lim="800000"/>
            <a:headEnd/>
            <a:tailEnd/>
          </a:ln>
        </p:spPr>
        <p:txBody>
          <a:bodyPr wrap="none" lIns="0" tIns="0" rIns="0" bIns="0"/>
          <a:lstStyle/>
          <a:p>
            <a:r>
              <a:rPr lang="en-US" sz="1800">
                <a:latin typeface="Arial" charset="0"/>
              </a:rPr>
              <a:t>Promoter</a:t>
            </a:r>
          </a:p>
        </p:txBody>
      </p:sp>
      <p:sp>
        <p:nvSpPr>
          <p:cNvPr id="77854" name="Text Box 31"/>
          <p:cNvSpPr txBox="1">
            <a:spLocks noChangeArrowheads="1"/>
          </p:cNvSpPr>
          <p:nvPr/>
        </p:nvSpPr>
        <p:spPr bwMode="auto">
          <a:xfrm>
            <a:off x="5741988" y="1854200"/>
            <a:ext cx="844550" cy="195263"/>
          </a:xfrm>
          <a:prstGeom prst="rect">
            <a:avLst/>
          </a:prstGeom>
          <a:noFill/>
          <a:ln w="9525">
            <a:noFill/>
            <a:miter lim="800000"/>
            <a:headEnd/>
            <a:tailEnd/>
          </a:ln>
        </p:spPr>
        <p:txBody>
          <a:bodyPr wrap="none" lIns="0" tIns="0" rIns="0" bIns="0"/>
          <a:lstStyle/>
          <a:p>
            <a:r>
              <a:rPr lang="en-US" sz="1800">
                <a:latin typeface="Arial" charset="0"/>
              </a:rPr>
              <a:t>Operator</a:t>
            </a:r>
          </a:p>
        </p:txBody>
      </p:sp>
      <p:sp>
        <p:nvSpPr>
          <p:cNvPr id="77855" name="Text Box 31"/>
          <p:cNvSpPr txBox="1">
            <a:spLocks noChangeArrowheads="1"/>
          </p:cNvSpPr>
          <p:nvPr/>
        </p:nvSpPr>
        <p:spPr bwMode="auto">
          <a:xfrm>
            <a:off x="2465388" y="1536700"/>
            <a:ext cx="844550" cy="195263"/>
          </a:xfrm>
          <a:prstGeom prst="rect">
            <a:avLst/>
          </a:prstGeom>
          <a:noFill/>
          <a:ln w="9525">
            <a:noFill/>
            <a:miter lim="800000"/>
            <a:headEnd/>
            <a:tailEnd/>
          </a:ln>
        </p:spPr>
        <p:txBody>
          <a:bodyPr wrap="none" lIns="0" tIns="0" rIns="0" bIns="0"/>
          <a:lstStyle/>
          <a:p>
            <a:r>
              <a:rPr lang="en-US" sz="1800">
                <a:latin typeface="Arial" charset="0"/>
              </a:rPr>
              <a:t>Regulatory</a:t>
            </a:r>
          </a:p>
          <a:p>
            <a:r>
              <a:rPr lang="en-US" sz="1800">
                <a:latin typeface="Arial" charset="0"/>
              </a:rPr>
              <a:t>gene</a:t>
            </a:r>
          </a:p>
        </p:txBody>
      </p:sp>
      <p:sp>
        <p:nvSpPr>
          <p:cNvPr id="77856" name="Text Box 31"/>
          <p:cNvSpPr txBox="1">
            <a:spLocks noChangeArrowheads="1"/>
          </p:cNvSpPr>
          <p:nvPr/>
        </p:nvSpPr>
        <p:spPr bwMode="auto">
          <a:xfrm>
            <a:off x="6567488" y="2584450"/>
            <a:ext cx="495300" cy="658813"/>
          </a:xfrm>
          <a:prstGeom prst="rect">
            <a:avLst/>
          </a:prstGeom>
          <a:noFill/>
          <a:ln w="9525">
            <a:noFill/>
            <a:miter lim="800000"/>
            <a:headEnd/>
            <a:tailEnd/>
          </a:ln>
        </p:spPr>
        <p:txBody>
          <a:bodyPr wrap="none" lIns="0" tIns="0" rIns="0" bIns="0"/>
          <a:lstStyle/>
          <a:p>
            <a:r>
              <a:rPr lang="en-US" sz="1800">
                <a:latin typeface="Arial" charset="0"/>
              </a:rPr>
              <a:t>No</a:t>
            </a:r>
          </a:p>
          <a:p>
            <a:r>
              <a:rPr lang="en-US" sz="1800">
                <a:latin typeface="Arial" charset="0"/>
              </a:rPr>
              <a:t>RNA</a:t>
            </a:r>
          </a:p>
          <a:p>
            <a:r>
              <a:rPr lang="en-US" sz="1800">
                <a:latin typeface="Arial" charset="0"/>
              </a:rPr>
              <a:t>made</a:t>
            </a:r>
          </a:p>
        </p:txBody>
      </p:sp>
      <p:sp>
        <p:nvSpPr>
          <p:cNvPr id="77857" name="Line 33"/>
          <p:cNvSpPr>
            <a:spLocks noChangeShapeType="1"/>
          </p:cNvSpPr>
          <p:nvPr/>
        </p:nvSpPr>
        <p:spPr bwMode="auto">
          <a:xfrm>
            <a:off x="3041650" y="1943100"/>
            <a:ext cx="381000" cy="330200"/>
          </a:xfrm>
          <a:prstGeom prst="line">
            <a:avLst/>
          </a:prstGeom>
          <a:noFill/>
          <a:ln w="12700">
            <a:solidFill>
              <a:schemeClr val="tx1"/>
            </a:solidFill>
            <a:round/>
            <a:headEnd/>
            <a:tailEnd/>
          </a:ln>
          <a:effectLst/>
        </p:spPr>
        <p:txBody>
          <a:bodyPr wrap="none" anchor="ctr"/>
          <a:lstStyle/>
          <a:p>
            <a:endParaRPr lang="en-US"/>
          </a:p>
        </p:txBody>
      </p:sp>
      <p:sp>
        <p:nvSpPr>
          <p:cNvPr id="77858" name="Line 34"/>
          <p:cNvSpPr>
            <a:spLocks noChangeShapeType="1"/>
          </p:cNvSpPr>
          <p:nvPr/>
        </p:nvSpPr>
        <p:spPr bwMode="auto">
          <a:xfrm>
            <a:off x="5819775" y="2127250"/>
            <a:ext cx="3175" cy="139700"/>
          </a:xfrm>
          <a:prstGeom prst="line">
            <a:avLst/>
          </a:prstGeom>
          <a:noFill/>
          <a:ln w="12700">
            <a:solidFill>
              <a:schemeClr val="tx1"/>
            </a:solidFill>
            <a:round/>
            <a:headEnd/>
            <a:tailEnd/>
          </a:ln>
          <a:effectLst/>
        </p:spPr>
        <p:txBody>
          <a:bodyPr wrap="none" anchor="ctr"/>
          <a:lstStyle/>
          <a:p>
            <a:endParaRPr lang="en-US"/>
          </a:p>
        </p:txBody>
      </p:sp>
      <p:sp>
        <p:nvSpPr>
          <p:cNvPr id="77859" name="Text Box 31"/>
          <p:cNvSpPr txBox="1">
            <a:spLocks noChangeArrowheads="1"/>
          </p:cNvSpPr>
          <p:nvPr/>
        </p:nvSpPr>
        <p:spPr bwMode="auto">
          <a:xfrm>
            <a:off x="6338888" y="2276475"/>
            <a:ext cx="396875" cy="195263"/>
          </a:xfrm>
          <a:prstGeom prst="rect">
            <a:avLst/>
          </a:prstGeom>
          <a:noFill/>
          <a:ln w="9525">
            <a:noFill/>
            <a:miter lim="800000"/>
            <a:headEnd/>
            <a:tailEnd/>
          </a:ln>
        </p:spPr>
        <p:txBody>
          <a:bodyPr wrap="none" lIns="0" tIns="0" rIns="0" bIns="0"/>
          <a:lstStyle/>
          <a:p>
            <a:r>
              <a:rPr lang="en-US" sz="1800" i="1">
                <a:latin typeface="Arial" charset="0"/>
              </a:rPr>
              <a:t>IacZ</a:t>
            </a:r>
          </a:p>
        </p:txBody>
      </p:sp>
      <p:sp>
        <p:nvSpPr>
          <p:cNvPr id="77860" name="AutoShape 36"/>
          <p:cNvSpPr>
            <a:spLocks/>
          </p:cNvSpPr>
          <p:nvPr/>
        </p:nvSpPr>
        <p:spPr bwMode="auto">
          <a:xfrm rot="-5400000">
            <a:off x="4579937" y="1046163"/>
            <a:ext cx="142875" cy="1682750"/>
          </a:xfrm>
          <a:prstGeom prst="rightBrace">
            <a:avLst>
              <a:gd name="adj1" fmla="val 58289"/>
              <a:gd name="adj2" fmla="val 50000"/>
            </a:avLst>
          </a:prstGeom>
          <a:noFill/>
          <a:ln w="12700">
            <a:solidFill>
              <a:schemeClr val="tx1"/>
            </a:solidFill>
            <a:round/>
            <a:headEnd/>
            <a:tailEnd/>
          </a:ln>
          <a:effectLst/>
        </p:spPr>
        <p:txBody>
          <a:bodyPr wrap="none" anchor="ctr"/>
          <a:lstStyle/>
          <a:p>
            <a:endParaRPr lang="en-US"/>
          </a:p>
        </p:txBody>
      </p:sp>
      <p:sp>
        <p:nvSpPr>
          <p:cNvPr id="77861" name="Text Box 31"/>
          <p:cNvSpPr txBox="1">
            <a:spLocks noChangeArrowheads="1"/>
          </p:cNvSpPr>
          <p:nvPr/>
        </p:nvSpPr>
        <p:spPr bwMode="auto">
          <a:xfrm>
            <a:off x="3152775" y="2278063"/>
            <a:ext cx="473075" cy="192087"/>
          </a:xfrm>
          <a:prstGeom prst="rect">
            <a:avLst/>
          </a:prstGeom>
          <a:noFill/>
          <a:ln w="9525">
            <a:noFill/>
            <a:miter lim="800000"/>
            <a:headEnd/>
            <a:tailEnd/>
          </a:ln>
        </p:spPr>
        <p:txBody>
          <a:bodyPr wrap="none" lIns="0" tIns="0" rIns="0" bIns="0"/>
          <a:lstStyle/>
          <a:p>
            <a:r>
              <a:rPr lang="en-US" sz="1800" i="1">
                <a:solidFill>
                  <a:schemeClr val="bg1"/>
                </a:solidFill>
                <a:latin typeface="Arial" charset="0"/>
              </a:rPr>
              <a:t>lac</a:t>
            </a:r>
            <a:r>
              <a:rPr lang="en-US" sz="1800" i="1">
                <a:solidFill>
                  <a:schemeClr val="bg1"/>
                </a:solidFill>
                <a:latin typeface="Times New Roman" charset="0"/>
              </a:rPr>
              <a:t>I</a:t>
            </a:r>
            <a:endParaRPr lang="en-US" sz="1800" i="1">
              <a:solidFill>
                <a:schemeClr val="bg1"/>
              </a:solidFill>
              <a:latin typeface="Arial" charset="0"/>
            </a:endParaRPr>
          </a:p>
        </p:txBody>
      </p:sp>
      <p:sp>
        <p:nvSpPr>
          <p:cNvPr id="77862" name="Text Box 31"/>
          <p:cNvSpPr txBox="1">
            <a:spLocks noChangeArrowheads="1"/>
          </p:cNvSpPr>
          <p:nvPr/>
        </p:nvSpPr>
        <p:spPr bwMode="auto">
          <a:xfrm>
            <a:off x="1976438" y="3321050"/>
            <a:ext cx="457200" cy="176213"/>
          </a:xfrm>
          <a:prstGeom prst="rect">
            <a:avLst/>
          </a:prstGeom>
          <a:noFill/>
          <a:ln w="9525">
            <a:noFill/>
            <a:miter lim="800000"/>
            <a:headEnd/>
            <a:tailEnd/>
          </a:ln>
        </p:spPr>
        <p:txBody>
          <a:bodyPr wrap="none" lIns="0" tIns="0" rIns="0" bIns="0"/>
          <a:lstStyle/>
          <a:p>
            <a:r>
              <a:rPr lang="en-US" sz="1800">
                <a:latin typeface="Arial" charset="0"/>
              </a:rPr>
              <a:t>mRNA</a:t>
            </a:r>
          </a:p>
        </p:txBody>
      </p:sp>
      <p:sp>
        <p:nvSpPr>
          <p:cNvPr id="77863" name="Text Box 31"/>
          <p:cNvSpPr txBox="1">
            <a:spLocks noChangeArrowheads="1"/>
          </p:cNvSpPr>
          <p:nvPr/>
        </p:nvSpPr>
        <p:spPr bwMode="auto">
          <a:xfrm>
            <a:off x="3957638" y="3359150"/>
            <a:ext cx="1022350" cy="423863"/>
          </a:xfrm>
          <a:prstGeom prst="rect">
            <a:avLst/>
          </a:prstGeom>
          <a:noFill/>
          <a:ln w="9525">
            <a:noFill/>
            <a:miter lim="800000"/>
            <a:headEnd/>
            <a:tailEnd/>
          </a:ln>
        </p:spPr>
        <p:txBody>
          <a:bodyPr wrap="none" lIns="0" tIns="0" rIns="0" bIns="0"/>
          <a:lstStyle/>
          <a:p>
            <a:r>
              <a:rPr lang="en-US" sz="1800">
                <a:latin typeface="Arial" charset="0"/>
              </a:rPr>
              <a:t>RNA</a:t>
            </a:r>
          </a:p>
          <a:p>
            <a:r>
              <a:rPr lang="en-US" sz="1800">
                <a:latin typeface="Arial" charset="0"/>
              </a:rPr>
              <a:t>polymerase</a:t>
            </a:r>
          </a:p>
        </p:txBody>
      </p:sp>
      <p:sp>
        <p:nvSpPr>
          <p:cNvPr id="77864" name="Text Box 31"/>
          <p:cNvSpPr txBox="1">
            <a:spLocks noChangeArrowheads="1"/>
          </p:cNvSpPr>
          <p:nvPr/>
        </p:nvSpPr>
        <p:spPr bwMode="auto">
          <a:xfrm>
            <a:off x="3786188" y="3092450"/>
            <a:ext cx="457200" cy="176213"/>
          </a:xfrm>
          <a:prstGeom prst="rect">
            <a:avLst/>
          </a:prstGeom>
          <a:noFill/>
          <a:ln w="9525">
            <a:noFill/>
            <a:miter lim="800000"/>
            <a:headEnd/>
            <a:tailEnd/>
          </a:ln>
        </p:spPr>
        <p:txBody>
          <a:bodyPr wrap="none" lIns="0" tIns="0" rIns="0" bIns="0"/>
          <a:lstStyle/>
          <a:p>
            <a:r>
              <a:rPr lang="en-US" sz="1800">
                <a:latin typeface="Arial" charset="0"/>
              </a:rPr>
              <a:t>3</a:t>
            </a:r>
            <a:r>
              <a:rPr lang="en-US" sz="1800">
                <a:latin typeface="Arial" charset="0"/>
                <a:sym typeface="Symbol" pitchFamily="84" charset="2"/>
              </a:rPr>
              <a:t></a:t>
            </a:r>
            <a:endParaRPr lang="en-US" sz="1800">
              <a:latin typeface="Arial" charset="0"/>
            </a:endParaRPr>
          </a:p>
        </p:txBody>
      </p:sp>
      <p:sp>
        <p:nvSpPr>
          <p:cNvPr id="77865" name="Text Box 31"/>
          <p:cNvSpPr txBox="1">
            <a:spLocks noChangeArrowheads="1"/>
          </p:cNvSpPr>
          <p:nvPr/>
        </p:nvSpPr>
        <p:spPr bwMode="auto">
          <a:xfrm>
            <a:off x="2820988" y="3549650"/>
            <a:ext cx="457200" cy="176213"/>
          </a:xfrm>
          <a:prstGeom prst="rect">
            <a:avLst/>
          </a:prstGeom>
          <a:noFill/>
          <a:ln w="9525">
            <a:noFill/>
            <a:miter lim="800000"/>
            <a:headEnd/>
            <a:tailEnd/>
          </a:ln>
        </p:spPr>
        <p:txBody>
          <a:bodyPr wrap="none" lIns="0" tIns="0" rIns="0" bIns="0"/>
          <a:lstStyle/>
          <a:p>
            <a:r>
              <a:rPr lang="en-US" sz="1800">
                <a:latin typeface="Arial" charset="0"/>
              </a:rPr>
              <a:t>5</a:t>
            </a:r>
            <a:r>
              <a:rPr lang="en-US" sz="1800">
                <a:latin typeface="Arial" charset="0"/>
                <a:sym typeface="Symbol" pitchFamily="84" charset="2"/>
              </a:rPr>
              <a:t></a:t>
            </a:r>
            <a:endParaRPr lang="en-US" sz="1800">
              <a:latin typeface="Arial" charset="0"/>
            </a:endParaRPr>
          </a:p>
        </p:txBody>
      </p:sp>
      <p:sp>
        <p:nvSpPr>
          <p:cNvPr id="77866" name="Line 42"/>
          <p:cNvSpPr>
            <a:spLocks noChangeShapeType="1"/>
          </p:cNvSpPr>
          <p:nvPr/>
        </p:nvSpPr>
        <p:spPr bwMode="auto">
          <a:xfrm flipH="1">
            <a:off x="4476750" y="3181350"/>
            <a:ext cx="203200" cy="266700"/>
          </a:xfrm>
          <a:prstGeom prst="line">
            <a:avLst/>
          </a:prstGeom>
          <a:noFill/>
          <a:ln w="12700">
            <a:solidFill>
              <a:schemeClr val="tx1"/>
            </a:solidFill>
            <a:round/>
            <a:headEnd/>
            <a:tailEnd/>
          </a:ln>
          <a:effectLst/>
        </p:spPr>
        <p:txBody>
          <a:bodyPr wrap="none" anchor="ctr"/>
          <a:lstStyle/>
          <a:p>
            <a:endParaRPr lang="en-US"/>
          </a:p>
        </p:txBody>
      </p:sp>
      <p:sp>
        <p:nvSpPr>
          <p:cNvPr id="77867" name="Text Box 31"/>
          <p:cNvSpPr txBox="1">
            <a:spLocks noChangeArrowheads="1"/>
          </p:cNvSpPr>
          <p:nvPr/>
        </p:nvSpPr>
        <p:spPr bwMode="auto">
          <a:xfrm>
            <a:off x="3970338" y="4184650"/>
            <a:ext cx="803275" cy="398463"/>
          </a:xfrm>
          <a:prstGeom prst="rect">
            <a:avLst/>
          </a:prstGeom>
          <a:noFill/>
          <a:ln w="9525">
            <a:noFill/>
            <a:miter lim="800000"/>
            <a:headEnd/>
            <a:tailEnd/>
          </a:ln>
        </p:spPr>
        <p:txBody>
          <a:bodyPr wrap="none" lIns="0" tIns="0" rIns="0" bIns="0"/>
          <a:lstStyle/>
          <a:p>
            <a:r>
              <a:rPr lang="en-US" sz="1800">
                <a:latin typeface="Arial" charset="0"/>
              </a:rPr>
              <a:t>Active</a:t>
            </a:r>
          </a:p>
          <a:p>
            <a:r>
              <a:rPr lang="en-US" sz="1800">
                <a:latin typeface="Arial" charset="0"/>
              </a:rPr>
              <a:t>repressor</a:t>
            </a:r>
          </a:p>
        </p:txBody>
      </p:sp>
      <p:sp>
        <p:nvSpPr>
          <p:cNvPr id="77868" name="Text Box 31"/>
          <p:cNvSpPr txBox="1">
            <a:spLocks noChangeArrowheads="1"/>
          </p:cNvSpPr>
          <p:nvPr/>
        </p:nvSpPr>
        <p:spPr bwMode="auto">
          <a:xfrm>
            <a:off x="1966913" y="4337050"/>
            <a:ext cx="622300" cy="188913"/>
          </a:xfrm>
          <a:prstGeom prst="rect">
            <a:avLst/>
          </a:prstGeom>
          <a:noFill/>
          <a:ln w="9525">
            <a:noFill/>
            <a:miter lim="800000"/>
            <a:headEnd/>
            <a:tailEnd/>
          </a:ln>
        </p:spPr>
        <p:txBody>
          <a:bodyPr wrap="none" lIns="0" tIns="0" rIns="0" bIns="0"/>
          <a:lstStyle/>
          <a:p>
            <a:r>
              <a:rPr lang="en-US" sz="1800">
                <a:latin typeface="Arial" charset="0"/>
              </a:rPr>
              <a:t>Protein</a:t>
            </a:r>
          </a:p>
        </p:txBody>
      </p:sp>
      <p:sp>
        <p:nvSpPr>
          <p:cNvPr id="77869" name="Text Box 31"/>
          <p:cNvSpPr txBox="1">
            <a:spLocks noChangeArrowheads="1"/>
          </p:cNvSpPr>
          <p:nvPr/>
        </p:nvSpPr>
        <p:spPr bwMode="auto">
          <a:xfrm>
            <a:off x="1954213" y="4878388"/>
            <a:ext cx="4167187" cy="188912"/>
          </a:xfrm>
          <a:prstGeom prst="rect">
            <a:avLst/>
          </a:prstGeom>
          <a:noFill/>
          <a:ln w="9525">
            <a:noFill/>
            <a:miter lim="800000"/>
            <a:headEnd/>
            <a:tailEnd/>
          </a:ln>
        </p:spPr>
        <p:txBody>
          <a:bodyPr wrap="none" lIns="0" tIns="0" rIns="0" bIns="0"/>
          <a:lstStyle/>
          <a:p>
            <a:r>
              <a:rPr lang="en-US" sz="1800" dirty="0">
                <a:latin typeface="Arial" charset="0"/>
              </a:rPr>
              <a:t>(a) </a:t>
            </a:r>
            <a:r>
              <a:rPr lang="en-US" sz="1800" b="1" dirty="0">
                <a:solidFill>
                  <a:srgbClr val="C00000"/>
                </a:solidFill>
                <a:latin typeface="Arial" charset="0"/>
              </a:rPr>
              <a:t>Lactose absent</a:t>
            </a:r>
            <a:r>
              <a:rPr lang="en-US" sz="1800" dirty="0">
                <a:latin typeface="Arial" charset="0"/>
              </a:rPr>
              <a:t>, repressor active, </a:t>
            </a:r>
            <a:r>
              <a:rPr lang="en-US" sz="1800" dirty="0" err="1">
                <a:latin typeface="Arial" charset="0"/>
              </a:rPr>
              <a:t>operon</a:t>
            </a:r>
            <a:r>
              <a:rPr lang="en-US" sz="1800" dirty="0">
                <a:latin typeface="Arial" charset="0"/>
              </a:rPr>
              <a:t> off</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920" name="Picture 48" descr="15_04bLacPresent-U"/>
          <p:cNvPicPr>
            <a:picLocks noChangeAspect="1" noChangeArrowheads="1"/>
          </p:cNvPicPr>
          <p:nvPr/>
        </p:nvPicPr>
        <p:blipFill>
          <a:blip r:embed="rId3" cstate="print"/>
          <a:srcRect b="3787"/>
          <a:stretch>
            <a:fillRect/>
          </a:stretch>
        </p:blipFill>
        <p:spPr bwMode="auto">
          <a:xfrm>
            <a:off x="296863" y="914400"/>
            <a:ext cx="8548687" cy="4838700"/>
          </a:xfrm>
          <a:prstGeom prst="rect">
            <a:avLst/>
          </a:prstGeom>
          <a:noFill/>
        </p:spPr>
      </p:pic>
      <p:sp>
        <p:nvSpPr>
          <p:cNvPr id="79900" name="Text Box 31"/>
          <p:cNvSpPr txBox="1">
            <a:spLocks noChangeArrowheads="1"/>
          </p:cNvSpPr>
          <p:nvPr/>
        </p:nvSpPr>
        <p:spPr bwMode="auto">
          <a:xfrm>
            <a:off x="4616450" y="1581150"/>
            <a:ext cx="396875" cy="195263"/>
          </a:xfrm>
          <a:prstGeom prst="rect">
            <a:avLst/>
          </a:prstGeom>
          <a:noFill/>
          <a:ln w="9525">
            <a:noFill/>
            <a:miter lim="800000"/>
            <a:headEnd/>
            <a:tailEnd/>
          </a:ln>
        </p:spPr>
        <p:txBody>
          <a:bodyPr wrap="none" lIns="0" tIns="0" rIns="0" bIns="0"/>
          <a:lstStyle/>
          <a:p>
            <a:r>
              <a:rPr lang="en-US" sz="1800" i="1">
                <a:latin typeface="Arial" charset="0"/>
              </a:rPr>
              <a:t>IacZ</a:t>
            </a:r>
          </a:p>
        </p:txBody>
      </p:sp>
      <p:sp>
        <p:nvSpPr>
          <p:cNvPr id="79901" name="Text Box 31"/>
          <p:cNvSpPr txBox="1">
            <a:spLocks noChangeArrowheads="1"/>
          </p:cNvSpPr>
          <p:nvPr/>
        </p:nvSpPr>
        <p:spPr bwMode="auto">
          <a:xfrm>
            <a:off x="6159500" y="1576388"/>
            <a:ext cx="396875" cy="195262"/>
          </a:xfrm>
          <a:prstGeom prst="rect">
            <a:avLst/>
          </a:prstGeom>
          <a:noFill/>
          <a:ln w="9525">
            <a:noFill/>
            <a:miter lim="800000"/>
            <a:headEnd/>
            <a:tailEnd/>
          </a:ln>
        </p:spPr>
        <p:txBody>
          <a:bodyPr wrap="none" lIns="0" tIns="0" rIns="0" bIns="0"/>
          <a:lstStyle/>
          <a:p>
            <a:r>
              <a:rPr lang="en-US" sz="1800" i="1">
                <a:latin typeface="Arial" charset="0"/>
              </a:rPr>
              <a:t>IacY</a:t>
            </a:r>
          </a:p>
        </p:txBody>
      </p:sp>
      <p:sp>
        <p:nvSpPr>
          <p:cNvPr id="79902" name="Text Box 31"/>
          <p:cNvSpPr txBox="1">
            <a:spLocks noChangeArrowheads="1"/>
          </p:cNvSpPr>
          <p:nvPr/>
        </p:nvSpPr>
        <p:spPr bwMode="auto">
          <a:xfrm>
            <a:off x="7707313" y="1573213"/>
            <a:ext cx="396875" cy="195262"/>
          </a:xfrm>
          <a:prstGeom prst="rect">
            <a:avLst/>
          </a:prstGeom>
          <a:noFill/>
          <a:ln w="9525">
            <a:noFill/>
            <a:miter lim="800000"/>
            <a:headEnd/>
            <a:tailEnd/>
          </a:ln>
        </p:spPr>
        <p:txBody>
          <a:bodyPr wrap="none" lIns="0" tIns="0" rIns="0" bIns="0"/>
          <a:lstStyle/>
          <a:p>
            <a:r>
              <a:rPr lang="en-US" sz="1800" i="1">
                <a:latin typeface="Arial" charset="0"/>
              </a:rPr>
              <a:t>IacA</a:t>
            </a:r>
          </a:p>
        </p:txBody>
      </p:sp>
      <p:sp>
        <p:nvSpPr>
          <p:cNvPr id="79903" name="Text Box 31"/>
          <p:cNvSpPr txBox="1">
            <a:spLocks noChangeArrowheads="1"/>
          </p:cNvSpPr>
          <p:nvPr/>
        </p:nvSpPr>
        <p:spPr bwMode="auto">
          <a:xfrm>
            <a:off x="1052513" y="1570038"/>
            <a:ext cx="396875" cy="195262"/>
          </a:xfrm>
          <a:prstGeom prst="rect">
            <a:avLst/>
          </a:prstGeom>
          <a:noFill/>
          <a:ln w="9525">
            <a:noFill/>
            <a:miter lim="800000"/>
            <a:headEnd/>
            <a:tailEnd/>
          </a:ln>
        </p:spPr>
        <p:txBody>
          <a:bodyPr wrap="none" lIns="0" tIns="0" rIns="0" bIns="0"/>
          <a:lstStyle/>
          <a:p>
            <a:r>
              <a:rPr lang="en-US" sz="1800" i="1">
                <a:solidFill>
                  <a:schemeClr val="bg1"/>
                </a:solidFill>
                <a:latin typeface="Arial" charset="0"/>
              </a:rPr>
              <a:t>Iac</a:t>
            </a:r>
            <a:r>
              <a:rPr lang="en-US" sz="1800" i="1">
                <a:solidFill>
                  <a:schemeClr val="bg1"/>
                </a:solidFill>
                <a:latin typeface="Times New Roman" charset="0"/>
              </a:rPr>
              <a:t>I</a:t>
            </a:r>
            <a:endParaRPr lang="en-US" sz="1800" i="1">
              <a:solidFill>
                <a:schemeClr val="bg1"/>
              </a:solidFill>
              <a:latin typeface="Arial" charset="0"/>
            </a:endParaRPr>
          </a:p>
        </p:txBody>
      </p:sp>
      <p:sp>
        <p:nvSpPr>
          <p:cNvPr id="79904" name="Text Box 31"/>
          <p:cNvSpPr txBox="1">
            <a:spLocks noChangeArrowheads="1"/>
          </p:cNvSpPr>
          <p:nvPr/>
        </p:nvSpPr>
        <p:spPr bwMode="auto">
          <a:xfrm>
            <a:off x="342900" y="920750"/>
            <a:ext cx="457200" cy="176213"/>
          </a:xfrm>
          <a:prstGeom prst="rect">
            <a:avLst/>
          </a:prstGeom>
          <a:noFill/>
          <a:ln w="9525">
            <a:noFill/>
            <a:miter lim="800000"/>
            <a:headEnd/>
            <a:tailEnd/>
          </a:ln>
        </p:spPr>
        <p:txBody>
          <a:bodyPr wrap="none" lIns="0" tIns="0" rIns="0" bIns="0"/>
          <a:lstStyle/>
          <a:p>
            <a:r>
              <a:rPr lang="en-US" sz="1800">
                <a:latin typeface="Arial" charset="0"/>
              </a:rPr>
              <a:t>DNA</a:t>
            </a:r>
          </a:p>
        </p:txBody>
      </p:sp>
      <p:sp>
        <p:nvSpPr>
          <p:cNvPr id="79905" name="Text Box 31"/>
          <p:cNvSpPr txBox="1">
            <a:spLocks noChangeArrowheads="1"/>
          </p:cNvSpPr>
          <p:nvPr/>
        </p:nvSpPr>
        <p:spPr bwMode="auto">
          <a:xfrm>
            <a:off x="4562475" y="933450"/>
            <a:ext cx="457200" cy="176213"/>
          </a:xfrm>
          <a:prstGeom prst="rect">
            <a:avLst/>
          </a:prstGeom>
          <a:noFill/>
          <a:ln w="9525">
            <a:noFill/>
            <a:miter lim="800000"/>
            <a:headEnd/>
            <a:tailEnd/>
          </a:ln>
        </p:spPr>
        <p:txBody>
          <a:bodyPr wrap="none" lIns="0" tIns="0" rIns="0" bIns="0"/>
          <a:lstStyle/>
          <a:p>
            <a:r>
              <a:rPr lang="en-US" sz="1800" i="1">
                <a:latin typeface="Arial" charset="0"/>
              </a:rPr>
              <a:t>lac</a:t>
            </a:r>
            <a:r>
              <a:rPr lang="en-US" sz="1800">
                <a:latin typeface="Arial" charset="0"/>
              </a:rPr>
              <a:t> operon</a:t>
            </a:r>
          </a:p>
        </p:txBody>
      </p:sp>
      <p:sp>
        <p:nvSpPr>
          <p:cNvPr id="79906" name="AutoShape 34"/>
          <p:cNvSpPr>
            <a:spLocks/>
          </p:cNvSpPr>
          <p:nvPr/>
        </p:nvSpPr>
        <p:spPr bwMode="auto">
          <a:xfrm rot="-5400000">
            <a:off x="5060950" y="-2132012"/>
            <a:ext cx="177800" cy="6858000"/>
          </a:xfrm>
          <a:prstGeom prst="rightBrace">
            <a:avLst>
              <a:gd name="adj1" fmla="val 35536"/>
              <a:gd name="adj2" fmla="val 50000"/>
            </a:avLst>
          </a:prstGeom>
          <a:noFill/>
          <a:ln w="12700">
            <a:solidFill>
              <a:schemeClr val="tx1"/>
            </a:solidFill>
            <a:round/>
            <a:headEnd/>
            <a:tailEnd/>
          </a:ln>
          <a:effectLst/>
        </p:spPr>
        <p:txBody>
          <a:bodyPr wrap="none" anchor="ctr"/>
          <a:lstStyle/>
          <a:p>
            <a:endParaRPr lang="en-US"/>
          </a:p>
        </p:txBody>
      </p:sp>
      <p:sp>
        <p:nvSpPr>
          <p:cNvPr id="79907" name="Text Box 31"/>
          <p:cNvSpPr txBox="1">
            <a:spLocks noChangeArrowheads="1"/>
          </p:cNvSpPr>
          <p:nvPr/>
        </p:nvSpPr>
        <p:spPr bwMode="auto">
          <a:xfrm>
            <a:off x="5808663" y="3665538"/>
            <a:ext cx="877887" cy="187325"/>
          </a:xfrm>
          <a:prstGeom prst="rect">
            <a:avLst/>
          </a:prstGeom>
          <a:noFill/>
          <a:ln w="9525">
            <a:noFill/>
            <a:miter lim="800000"/>
            <a:headEnd/>
            <a:tailEnd/>
          </a:ln>
        </p:spPr>
        <p:txBody>
          <a:bodyPr wrap="none" lIns="0" tIns="0" rIns="0" bIns="0"/>
          <a:lstStyle/>
          <a:p>
            <a:r>
              <a:rPr lang="en-US" sz="1800">
                <a:latin typeface="Arial" charset="0"/>
              </a:rPr>
              <a:t>Permease</a:t>
            </a:r>
          </a:p>
        </p:txBody>
      </p:sp>
      <p:sp>
        <p:nvSpPr>
          <p:cNvPr id="79908" name="Text Box 31"/>
          <p:cNvSpPr txBox="1">
            <a:spLocks noChangeArrowheads="1"/>
          </p:cNvSpPr>
          <p:nvPr/>
        </p:nvSpPr>
        <p:spPr bwMode="auto">
          <a:xfrm>
            <a:off x="7097713" y="3671888"/>
            <a:ext cx="877887" cy="187325"/>
          </a:xfrm>
          <a:prstGeom prst="rect">
            <a:avLst/>
          </a:prstGeom>
          <a:noFill/>
          <a:ln w="9525">
            <a:noFill/>
            <a:miter lim="800000"/>
            <a:headEnd/>
            <a:tailEnd/>
          </a:ln>
        </p:spPr>
        <p:txBody>
          <a:bodyPr wrap="none" lIns="0" tIns="0" rIns="0" bIns="0"/>
          <a:lstStyle/>
          <a:p>
            <a:r>
              <a:rPr lang="en-US" sz="1800">
                <a:latin typeface="Arial" charset="0"/>
              </a:rPr>
              <a:t>Transacetylase</a:t>
            </a:r>
          </a:p>
        </p:txBody>
      </p:sp>
      <p:sp>
        <p:nvSpPr>
          <p:cNvPr id="79909" name="Text Box 31"/>
          <p:cNvSpPr txBox="1">
            <a:spLocks noChangeArrowheads="1"/>
          </p:cNvSpPr>
          <p:nvPr/>
        </p:nvSpPr>
        <p:spPr bwMode="auto">
          <a:xfrm>
            <a:off x="3852863" y="3671888"/>
            <a:ext cx="1411287" cy="187325"/>
          </a:xfrm>
          <a:prstGeom prst="rect">
            <a:avLst/>
          </a:prstGeom>
          <a:noFill/>
          <a:ln w="9525">
            <a:noFill/>
            <a:miter lim="800000"/>
            <a:headEnd/>
            <a:tailEnd/>
          </a:ln>
        </p:spPr>
        <p:txBody>
          <a:bodyPr wrap="none" lIns="0" tIns="0" rIns="0" bIns="0"/>
          <a:lstStyle/>
          <a:p>
            <a:r>
              <a:rPr lang="en-US" sz="1800">
                <a:latin typeface="Arial" charset="0"/>
                <a:sym typeface="Symbol" pitchFamily="84" charset="2"/>
              </a:rPr>
              <a:t>-</a:t>
            </a:r>
            <a:r>
              <a:rPr lang="en-US" sz="1800">
                <a:latin typeface="Arial" charset="0"/>
              </a:rPr>
              <a:t>Galactosidase</a:t>
            </a:r>
          </a:p>
        </p:txBody>
      </p:sp>
      <p:sp>
        <p:nvSpPr>
          <p:cNvPr id="79910" name="Text Box 31"/>
          <p:cNvSpPr txBox="1">
            <a:spLocks noChangeArrowheads="1"/>
          </p:cNvSpPr>
          <p:nvPr/>
        </p:nvSpPr>
        <p:spPr bwMode="auto">
          <a:xfrm>
            <a:off x="323850" y="2430463"/>
            <a:ext cx="457200" cy="176212"/>
          </a:xfrm>
          <a:prstGeom prst="rect">
            <a:avLst/>
          </a:prstGeom>
          <a:noFill/>
          <a:ln w="9525">
            <a:noFill/>
            <a:miter lim="800000"/>
            <a:headEnd/>
            <a:tailEnd/>
          </a:ln>
        </p:spPr>
        <p:txBody>
          <a:bodyPr wrap="none" lIns="0" tIns="0" rIns="0" bIns="0"/>
          <a:lstStyle/>
          <a:p>
            <a:r>
              <a:rPr lang="en-US" sz="1800">
                <a:latin typeface="Arial" charset="0"/>
              </a:rPr>
              <a:t>mRNA</a:t>
            </a:r>
          </a:p>
        </p:txBody>
      </p:sp>
      <p:sp>
        <p:nvSpPr>
          <p:cNvPr id="79911" name="Text Box 31"/>
          <p:cNvSpPr txBox="1">
            <a:spLocks noChangeArrowheads="1"/>
          </p:cNvSpPr>
          <p:nvPr/>
        </p:nvSpPr>
        <p:spPr bwMode="auto">
          <a:xfrm>
            <a:off x="341313" y="3244850"/>
            <a:ext cx="622300" cy="188913"/>
          </a:xfrm>
          <a:prstGeom prst="rect">
            <a:avLst/>
          </a:prstGeom>
          <a:noFill/>
          <a:ln w="9525">
            <a:noFill/>
            <a:miter lim="800000"/>
            <a:headEnd/>
            <a:tailEnd/>
          </a:ln>
        </p:spPr>
        <p:txBody>
          <a:bodyPr wrap="none" lIns="0" tIns="0" rIns="0" bIns="0"/>
          <a:lstStyle/>
          <a:p>
            <a:r>
              <a:rPr lang="en-US" sz="1800">
                <a:latin typeface="Arial" charset="0"/>
              </a:rPr>
              <a:t>Protein</a:t>
            </a:r>
          </a:p>
        </p:txBody>
      </p:sp>
      <p:sp>
        <p:nvSpPr>
          <p:cNvPr id="79912" name="Line 40"/>
          <p:cNvSpPr>
            <a:spLocks noChangeShapeType="1"/>
          </p:cNvSpPr>
          <p:nvPr/>
        </p:nvSpPr>
        <p:spPr bwMode="auto">
          <a:xfrm flipH="1">
            <a:off x="2497138" y="1973263"/>
            <a:ext cx="153987" cy="223837"/>
          </a:xfrm>
          <a:prstGeom prst="line">
            <a:avLst/>
          </a:prstGeom>
          <a:noFill/>
          <a:ln w="12700">
            <a:solidFill>
              <a:schemeClr val="tx1"/>
            </a:solidFill>
            <a:round/>
            <a:headEnd/>
            <a:tailEnd/>
          </a:ln>
          <a:effectLst/>
        </p:spPr>
        <p:txBody>
          <a:bodyPr wrap="none" anchor="ctr"/>
          <a:lstStyle/>
          <a:p>
            <a:endParaRPr lang="en-US"/>
          </a:p>
        </p:txBody>
      </p:sp>
      <p:sp>
        <p:nvSpPr>
          <p:cNvPr id="79913" name="Text Box 31"/>
          <p:cNvSpPr txBox="1">
            <a:spLocks noChangeArrowheads="1"/>
          </p:cNvSpPr>
          <p:nvPr/>
        </p:nvSpPr>
        <p:spPr bwMode="auto">
          <a:xfrm>
            <a:off x="2217738" y="2236788"/>
            <a:ext cx="1514475" cy="209550"/>
          </a:xfrm>
          <a:prstGeom prst="rect">
            <a:avLst/>
          </a:prstGeom>
          <a:noFill/>
          <a:ln w="9525">
            <a:noFill/>
            <a:miter lim="800000"/>
            <a:headEnd/>
            <a:tailEnd/>
          </a:ln>
        </p:spPr>
        <p:txBody>
          <a:bodyPr wrap="none" lIns="0" tIns="0" rIns="0" bIns="0"/>
          <a:lstStyle/>
          <a:p>
            <a:r>
              <a:rPr lang="en-US" sz="1800">
                <a:latin typeface="Arial" charset="0"/>
              </a:rPr>
              <a:t>RNA polymerase</a:t>
            </a:r>
          </a:p>
        </p:txBody>
      </p:sp>
      <p:sp>
        <p:nvSpPr>
          <p:cNvPr id="79914" name="Text Box 31"/>
          <p:cNvSpPr txBox="1">
            <a:spLocks noChangeArrowheads="1"/>
          </p:cNvSpPr>
          <p:nvPr/>
        </p:nvSpPr>
        <p:spPr bwMode="auto">
          <a:xfrm>
            <a:off x="2646363" y="2713038"/>
            <a:ext cx="915987" cy="168275"/>
          </a:xfrm>
          <a:prstGeom prst="rect">
            <a:avLst/>
          </a:prstGeom>
          <a:noFill/>
          <a:ln w="9525">
            <a:noFill/>
            <a:miter lim="800000"/>
            <a:headEnd/>
            <a:tailEnd/>
          </a:ln>
        </p:spPr>
        <p:txBody>
          <a:bodyPr wrap="none" lIns="0" tIns="0" rIns="0" bIns="0"/>
          <a:lstStyle/>
          <a:p>
            <a:r>
              <a:rPr lang="en-US" sz="1800">
                <a:latin typeface="Arial" charset="0"/>
              </a:rPr>
              <a:t>mRNA 5</a:t>
            </a:r>
            <a:r>
              <a:rPr lang="en-US" sz="1800">
                <a:latin typeface="Arial" charset="0"/>
                <a:sym typeface="Symbol" pitchFamily="84" charset="2"/>
              </a:rPr>
              <a:t></a:t>
            </a:r>
            <a:endParaRPr lang="en-US" sz="1800">
              <a:latin typeface="Arial" charset="0"/>
            </a:endParaRPr>
          </a:p>
        </p:txBody>
      </p:sp>
      <p:sp>
        <p:nvSpPr>
          <p:cNvPr id="79915" name="Text Box 31"/>
          <p:cNvSpPr txBox="1">
            <a:spLocks noChangeArrowheads="1"/>
          </p:cNvSpPr>
          <p:nvPr/>
        </p:nvSpPr>
        <p:spPr bwMode="auto">
          <a:xfrm>
            <a:off x="1684338" y="2436813"/>
            <a:ext cx="457200" cy="176212"/>
          </a:xfrm>
          <a:prstGeom prst="rect">
            <a:avLst/>
          </a:prstGeom>
          <a:noFill/>
          <a:ln w="9525">
            <a:noFill/>
            <a:miter lim="800000"/>
            <a:headEnd/>
            <a:tailEnd/>
          </a:ln>
        </p:spPr>
        <p:txBody>
          <a:bodyPr wrap="none" lIns="0" tIns="0" rIns="0" bIns="0"/>
          <a:lstStyle/>
          <a:p>
            <a:r>
              <a:rPr lang="en-US" sz="1800">
                <a:latin typeface="Arial" charset="0"/>
              </a:rPr>
              <a:t>3</a:t>
            </a:r>
            <a:r>
              <a:rPr lang="en-US" sz="1800">
                <a:latin typeface="Arial" charset="0"/>
                <a:sym typeface="Symbol" pitchFamily="84" charset="2"/>
              </a:rPr>
              <a:t></a:t>
            </a:r>
            <a:endParaRPr lang="en-US" sz="1800">
              <a:latin typeface="Arial" charset="0"/>
            </a:endParaRPr>
          </a:p>
        </p:txBody>
      </p:sp>
      <p:sp>
        <p:nvSpPr>
          <p:cNvPr id="79916" name="Text Box 31"/>
          <p:cNvSpPr txBox="1">
            <a:spLocks noChangeArrowheads="1"/>
          </p:cNvSpPr>
          <p:nvPr/>
        </p:nvSpPr>
        <p:spPr bwMode="auto">
          <a:xfrm>
            <a:off x="712788" y="2913063"/>
            <a:ext cx="457200" cy="176212"/>
          </a:xfrm>
          <a:prstGeom prst="rect">
            <a:avLst/>
          </a:prstGeom>
          <a:noFill/>
          <a:ln w="9525">
            <a:noFill/>
            <a:miter lim="800000"/>
            <a:headEnd/>
            <a:tailEnd/>
          </a:ln>
        </p:spPr>
        <p:txBody>
          <a:bodyPr wrap="none" lIns="0" tIns="0" rIns="0" bIns="0"/>
          <a:lstStyle/>
          <a:p>
            <a:r>
              <a:rPr lang="en-US" sz="1800">
                <a:latin typeface="Arial" charset="0"/>
              </a:rPr>
              <a:t>5</a:t>
            </a:r>
            <a:r>
              <a:rPr lang="en-US" sz="1800">
                <a:latin typeface="Arial" charset="0"/>
                <a:sym typeface="Symbol" pitchFamily="84" charset="2"/>
              </a:rPr>
              <a:t></a:t>
            </a:r>
            <a:endParaRPr lang="en-US" sz="1800">
              <a:latin typeface="Arial" charset="0"/>
            </a:endParaRPr>
          </a:p>
        </p:txBody>
      </p:sp>
      <p:sp>
        <p:nvSpPr>
          <p:cNvPr id="79917" name="Text Box 31"/>
          <p:cNvSpPr txBox="1">
            <a:spLocks noChangeArrowheads="1"/>
          </p:cNvSpPr>
          <p:nvPr/>
        </p:nvSpPr>
        <p:spPr bwMode="auto">
          <a:xfrm>
            <a:off x="2451100" y="4279900"/>
            <a:ext cx="803275" cy="398463"/>
          </a:xfrm>
          <a:prstGeom prst="rect">
            <a:avLst/>
          </a:prstGeom>
          <a:noFill/>
          <a:ln w="9525">
            <a:noFill/>
            <a:miter lim="800000"/>
            <a:headEnd/>
            <a:tailEnd/>
          </a:ln>
        </p:spPr>
        <p:txBody>
          <a:bodyPr wrap="none" lIns="0" tIns="0" rIns="0" bIns="0"/>
          <a:lstStyle/>
          <a:p>
            <a:r>
              <a:rPr lang="en-US" sz="1800">
                <a:latin typeface="Arial" charset="0"/>
              </a:rPr>
              <a:t>Inactive</a:t>
            </a:r>
          </a:p>
          <a:p>
            <a:r>
              <a:rPr lang="en-US" sz="1800">
                <a:latin typeface="Arial" charset="0"/>
              </a:rPr>
              <a:t>repressor</a:t>
            </a:r>
          </a:p>
        </p:txBody>
      </p:sp>
      <p:sp>
        <p:nvSpPr>
          <p:cNvPr id="79918" name="Text Box 31"/>
          <p:cNvSpPr txBox="1">
            <a:spLocks noChangeArrowheads="1"/>
          </p:cNvSpPr>
          <p:nvPr/>
        </p:nvSpPr>
        <p:spPr bwMode="auto">
          <a:xfrm>
            <a:off x="809625" y="4829175"/>
            <a:ext cx="803275" cy="398463"/>
          </a:xfrm>
          <a:prstGeom prst="rect">
            <a:avLst/>
          </a:prstGeom>
          <a:noFill/>
          <a:ln w="9525">
            <a:noFill/>
            <a:miter lim="800000"/>
            <a:headEnd/>
            <a:tailEnd/>
          </a:ln>
        </p:spPr>
        <p:txBody>
          <a:bodyPr wrap="none" lIns="0" tIns="0" rIns="0" bIns="0"/>
          <a:lstStyle/>
          <a:p>
            <a:r>
              <a:rPr lang="en-US" sz="1800">
                <a:latin typeface="Arial" charset="0"/>
              </a:rPr>
              <a:t>Allolactose</a:t>
            </a:r>
            <a:br>
              <a:rPr lang="en-US" sz="1800">
                <a:latin typeface="Arial" charset="0"/>
              </a:rPr>
            </a:br>
            <a:r>
              <a:rPr lang="en-US" sz="1800">
                <a:latin typeface="Arial" charset="0"/>
              </a:rPr>
              <a:t>(inducer)</a:t>
            </a:r>
          </a:p>
        </p:txBody>
      </p:sp>
      <p:sp>
        <p:nvSpPr>
          <p:cNvPr id="79919" name="Text Box 31"/>
          <p:cNvSpPr txBox="1">
            <a:spLocks noChangeArrowheads="1"/>
          </p:cNvSpPr>
          <p:nvPr/>
        </p:nvSpPr>
        <p:spPr bwMode="auto">
          <a:xfrm>
            <a:off x="317500" y="5457825"/>
            <a:ext cx="4167188" cy="188913"/>
          </a:xfrm>
          <a:prstGeom prst="rect">
            <a:avLst/>
          </a:prstGeom>
          <a:noFill/>
          <a:ln w="9525">
            <a:noFill/>
            <a:miter lim="800000"/>
            <a:headEnd/>
            <a:tailEnd/>
          </a:ln>
        </p:spPr>
        <p:txBody>
          <a:bodyPr wrap="none" lIns="0" tIns="0" rIns="0" bIns="0"/>
          <a:lstStyle/>
          <a:p>
            <a:r>
              <a:rPr lang="en-US" sz="1800" dirty="0">
                <a:latin typeface="Arial" charset="0"/>
              </a:rPr>
              <a:t>(b) </a:t>
            </a:r>
            <a:r>
              <a:rPr lang="en-US" sz="1800" b="1" dirty="0">
                <a:solidFill>
                  <a:srgbClr val="C00000"/>
                </a:solidFill>
                <a:latin typeface="Arial" charset="0"/>
              </a:rPr>
              <a:t>Lactose present</a:t>
            </a:r>
            <a:r>
              <a:rPr lang="en-US" sz="1800" dirty="0">
                <a:latin typeface="Arial" charset="0"/>
              </a:rPr>
              <a:t>, repressor inactive, </a:t>
            </a:r>
            <a:r>
              <a:rPr lang="en-US" sz="1800" dirty="0" err="1">
                <a:latin typeface="Arial" charset="0"/>
              </a:rPr>
              <a:t>operon</a:t>
            </a:r>
            <a:r>
              <a:rPr lang="en-US" sz="1800" dirty="0">
                <a:latin typeface="Arial" charset="0"/>
              </a:rPr>
              <a:t> 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Mes documents\Gr. 10 Biology\Unit Two - Genetics\gene expression.JPG"/>
          <p:cNvPicPr>
            <a:picLocks noChangeAspect="1" noChangeArrowheads="1"/>
          </p:cNvPicPr>
          <p:nvPr/>
        </p:nvPicPr>
        <p:blipFill>
          <a:blip r:embed="rId2" cstate="print"/>
          <a:srcRect/>
          <a:stretch>
            <a:fillRect/>
          </a:stretch>
        </p:blipFill>
        <p:spPr bwMode="auto">
          <a:xfrm>
            <a:off x="457200" y="228600"/>
            <a:ext cx="4405313" cy="6324600"/>
          </a:xfrm>
          <a:prstGeom prst="rect">
            <a:avLst/>
          </a:prstGeom>
          <a:noFill/>
        </p:spPr>
      </p:pic>
      <p:pic>
        <p:nvPicPr>
          <p:cNvPr id="7171" name="Picture 3"/>
          <p:cNvPicPr>
            <a:picLocks noChangeAspect="1" noChangeArrowheads="1"/>
          </p:cNvPicPr>
          <p:nvPr/>
        </p:nvPicPr>
        <p:blipFill>
          <a:blip r:embed="rId3" cstate="print"/>
          <a:srcRect/>
          <a:stretch>
            <a:fillRect/>
          </a:stretch>
        </p:blipFill>
        <p:spPr bwMode="auto">
          <a:xfrm>
            <a:off x="5334000" y="1143000"/>
            <a:ext cx="3514725"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376363" y="-4763"/>
            <a:ext cx="6391275" cy="6867526"/>
          </a:xfrm>
          <a:prstGeom prst="rect">
            <a:avLst/>
          </a:prstGeom>
          <a:noFill/>
          <a:ln w="9525">
            <a:noFill/>
            <a:miter lim="800000"/>
            <a:headEnd/>
            <a:tailEnd/>
          </a:ln>
          <a:effectLst/>
        </p:spPr>
      </p:pic>
      <p:sp>
        <p:nvSpPr>
          <p:cNvPr id="8195" name="Text Box 3"/>
          <p:cNvSpPr txBox="1">
            <a:spLocks noChangeArrowheads="1"/>
          </p:cNvSpPr>
          <p:nvPr/>
        </p:nvSpPr>
        <p:spPr bwMode="auto">
          <a:xfrm>
            <a:off x="6096000" y="4419600"/>
            <a:ext cx="1676400" cy="822325"/>
          </a:xfrm>
          <a:prstGeom prst="rect">
            <a:avLst/>
          </a:prstGeom>
          <a:noFill/>
          <a:ln w="9525">
            <a:noFill/>
            <a:miter lim="800000"/>
            <a:headEnd/>
            <a:tailEnd/>
          </a:ln>
          <a:effectLst/>
        </p:spPr>
        <p:txBody>
          <a:bodyPr>
            <a:spAutoFit/>
          </a:bodyPr>
          <a:lstStyle/>
          <a:p>
            <a:pPr>
              <a:spcBef>
                <a:spcPct val="50000"/>
              </a:spcBef>
            </a:pPr>
            <a:r>
              <a:rPr lang="fr-FR">
                <a:solidFill>
                  <a:srgbClr val="000099"/>
                </a:solidFill>
              </a:rPr>
              <a:t>Repressor Protein</a:t>
            </a:r>
            <a:endParaRPr lang="en-CA">
              <a:solidFill>
                <a:srgbClr val="000099"/>
              </a:solidFill>
            </a:endParaRPr>
          </a:p>
        </p:txBody>
      </p:sp>
      <p:sp>
        <p:nvSpPr>
          <p:cNvPr id="8196" name="Line 4"/>
          <p:cNvSpPr>
            <a:spLocks noChangeShapeType="1"/>
          </p:cNvSpPr>
          <p:nvPr/>
        </p:nvSpPr>
        <p:spPr bwMode="auto">
          <a:xfrm flipH="1">
            <a:off x="5715000" y="5181600"/>
            <a:ext cx="609600" cy="381000"/>
          </a:xfrm>
          <a:prstGeom prst="line">
            <a:avLst/>
          </a:prstGeom>
          <a:noFill/>
          <a:ln w="38100">
            <a:solidFill>
              <a:schemeClr val="bg1"/>
            </a:solidFill>
            <a:round/>
            <a:headEnd/>
            <a:tailEnd type="triangle" w="med" len="med"/>
          </a:ln>
          <a:effectLst/>
        </p:spPr>
        <p:txBody>
          <a:bodyPr/>
          <a:lstStyle/>
          <a:p>
            <a:endParaRPr lang="en-US"/>
          </a:p>
        </p:txBody>
      </p:sp>
      <p:sp>
        <p:nvSpPr>
          <p:cNvPr id="8197" name="Text Box 5"/>
          <p:cNvSpPr txBox="1">
            <a:spLocks noChangeArrowheads="1"/>
          </p:cNvSpPr>
          <p:nvPr/>
        </p:nvSpPr>
        <p:spPr bwMode="auto">
          <a:xfrm>
            <a:off x="5257800" y="914400"/>
            <a:ext cx="2057400" cy="457200"/>
          </a:xfrm>
          <a:prstGeom prst="rect">
            <a:avLst/>
          </a:prstGeom>
          <a:noFill/>
          <a:ln w="9525">
            <a:noFill/>
            <a:miter lim="800000"/>
            <a:headEnd/>
            <a:tailEnd/>
          </a:ln>
          <a:effectLst/>
        </p:spPr>
        <p:txBody>
          <a:bodyPr>
            <a:spAutoFit/>
          </a:bodyPr>
          <a:lstStyle/>
          <a:p>
            <a:pPr>
              <a:spcBef>
                <a:spcPct val="50000"/>
              </a:spcBef>
            </a:pPr>
            <a:r>
              <a:rPr lang="fr-FR">
                <a:solidFill>
                  <a:srgbClr val="000099"/>
                </a:solidFill>
              </a:rPr>
              <a:t>Promoter</a:t>
            </a:r>
            <a:endParaRPr lang="en-CA">
              <a:solidFill>
                <a:srgbClr val="000099"/>
              </a:solidFill>
            </a:endParaRPr>
          </a:p>
        </p:txBody>
      </p:sp>
      <p:sp>
        <p:nvSpPr>
          <p:cNvPr id="8198" name="Text Box 6"/>
          <p:cNvSpPr txBox="1">
            <a:spLocks noChangeArrowheads="1"/>
          </p:cNvSpPr>
          <p:nvPr/>
        </p:nvSpPr>
        <p:spPr bwMode="auto">
          <a:xfrm>
            <a:off x="1447800" y="5334000"/>
            <a:ext cx="1219200" cy="457200"/>
          </a:xfrm>
          <a:prstGeom prst="rect">
            <a:avLst/>
          </a:prstGeom>
          <a:noFill/>
          <a:ln w="9525">
            <a:noFill/>
            <a:miter lim="800000"/>
            <a:headEnd/>
            <a:tailEnd/>
          </a:ln>
          <a:effectLst/>
        </p:spPr>
        <p:txBody>
          <a:bodyPr>
            <a:spAutoFit/>
          </a:bodyPr>
          <a:lstStyle/>
          <a:p>
            <a:pPr>
              <a:spcBef>
                <a:spcPct val="50000"/>
              </a:spcBef>
            </a:pPr>
            <a:r>
              <a:rPr lang="fr-FR">
                <a:solidFill>
                  <a:srgbClr val="000099"/>
                </a:solidFill>
              </a:rPr>
              <a:t>Lactose</a:t>
            </a:r>
            <a:endParaRPr lang="en-CA">
              <a:solidFill>
                <a:srgbClr val="000099"/>
              </a:solidFill>
            </a:endParaRPr>
          </a:p>
        </p:txBody>
      </p:sp>
      <p:sp>
        <p:nvSpPr>
          <p:cNvPr id="8199" name="Line 7"/>
          <p:cNvSpPr>
            <a:spLocks noChangeShapeType="1"/>
          </p:cNvSpPr>
          <p:nvPr/>
        </p:nvSpPr>
        <p:spPr bwMode="auto">
          <a:xfrm flipH="1">
            <a:off x="5257800" y="1371600"/>
            <a:ext cx="381000" cy="228600"/>
          </a:xfrm>
          <a:prstGeom prst="line">
            <a:avLst/>
          </a:prstGeom>
          <a:noFill/>
          <a:ln w="38100">
            <a:solidFill>
              <a:schemeClr val="bg1"/>
            </a:solidFill>
            <a:round/>
            <a:headEnd/>
            <a:tailEnd type="triangle" w="med" len="med"/>
          </a:ln>
          <a:effectLst/>
        </p:spPr>
        <p:txBody>
          <a:bodyPr/>
          <a:lstStyle/>
          <a:p>
            <a:endParaRPr lang="en-US"/>
          </a:p>
        </p:txBody>
      </p:sp>
      <p:sp>
        <p:nvSpPr>
          <p:cNvPr id="8200" name="Line 8"/>
          <p:cNvSpPr>
            <a:spLocks noChangeShapeType="1"/>
          </p:cNvSpPr>
          <p:nvPr/>
        </p:nvSpPr>
        <p:spPr bwMode="auto">
          <a:xfrm>
            <a:off x="1752600" y="5715000"/>
            <a:ext cx="381000" cy="228600"/>
          </a:xfrm>
          <a:prstGeom prst="line">
            <a:avLst/>
          </a:prstGeom>
          <a:noFill/>
          <a:ln w="38100">
            <a:solidFill>
              <a:schemeClr val="bg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914400" y="1066800"/>
            <a:ext cx="8229600" cy="5257800"/>
          </a:xfrm>
        </p:spPr>
        <p:txBody>
          <a:bodyPr/>
          <a:lstStyle/>
          <a:p>
            <a:pPr algn="ctr">
              <a:lnSpc>
                <a:spcPct val="90000"/>
              </a:lnSpc>
              <a:buFontTx/>
              <a:buNone/>
            </a:pPr>
            <a:r>
              <a:rPr lang="fr-FR" sz="4000"/>
              <a:t>	</a:t>
            </a:r>
            <a:r>
              <a:rPr lang="en-CA" sz="4400"/>
              <a:t>The </a:t>
            </a:r>
            <a:r>
              <a:rPr lang="en-CA" sz="4400" i="1"/>
              <a:t>lac</a:t>
            </a:r>
            <a:r>
              <a:rPr lang="en-CA" sz="4400"/>
              <a:t> genes are turned </a:t>
            </a:r>
            <a:r>
              <a:rPr lang="en-CA" sz="4400" b="0">
                <a:solidFill>
                  <a:schemeClr val="tx2"/>
                </a:solidFill>
              </a:rPr>
              <a:t>OFF</a:t>
            </a:r>
            <a:r>
              <a:rPr lang="en-CA" sz="4400"/>
              <a:t> by a </a:t>
            </a:r>
            <a:r>
              <a:rPr lang="en-CA" sz="4400">
                <a:solidFill>
                  <a:schemeClr val="tx2"/>
                </a:solidFill>
              </a:rPr>
              <a:t>“repressor protein”</a:t>
            </a:r>
            <a:r>
              <a:rPr lang="en-CA" sz="4400"/>
              <a:t> </a:t>
            </a:r>
            <a:endParaRPr lang="fr-FR" sz="4400"/>
          </a:p>
          <a:p>
            <a:pPr algn="ctr">
              <a:lnSpc>
                <a:spcPct val="90000"/>
              </a:lnSpc>
              <a:buFontTx/>
              <a:buNone/>
            </a:pPr>
            <a:r>
              <a:rPr lang="fr-FR" sz="4400"/>
              <a:t>	</a:t>
            </a:r>
          </a:p>
          <a:p>
            <a:pPr algn="ctr">
              <a:lnSpc>
                <a:spcPct val="90000"/>
              </a:lnSpc>
              <a:buFontTx/>
              <a:buNone/>
            </a:pPr>
            <a:r>
              <a:rPr lang="fr-FR" sz="4400"/>
              <a:t>	</a:t>
            </a:r>
            <a:r>
              <a:rPr lang="en-CA" sz="4400"/>
              <a:t>and </a:t>
            </a:r>
            <a:endParaRPr lang="fr-FR" sz="4400"/>
          </a:p>
          <a:p>
            <a:pPr algn="ctr">
              <a:lnSpc>
                <a:spcPct val="90000"/>
              </a:lnSpc>
              <a:buFontTx/>
              <a:buNone/>
            </a:pPr>
            <a:endParaRPr lang="fr-FR" sz="4400"/>
          </a:p>
          <a:p>
            <a:pPr algn="ctr">
              <a:lnSpc>
                <a:spcPct val="90000"/>
              </a:lnSpc>
              <a:buFontTx/>
              <a:buNone/>
            </a:pPr>
            <a:r>
              <a:rPr lang="fr-FR" sz="4400"/>
              <a:t>	</a:t>
            </a:r>
            <a:r>
              <a:rPr lang="en-CA" sz="4400"/>
              <a:t>turned </a:t>
            </a:r>
            <a:r>
              <a:rPr lang="en-CA" sz="4400" b="0">
                <a:solidFill>
                  <a:schemeClr val="tx2"/>
                </a:solidFill>
              </a:rPr>
              <a:t>ON</a:t>
            </a:r>
            <a:r>
              <a:rPr lang="en-CA" sz="4400"/>
              <a:t> by the </a:t>
            </a:r>
            <a:r>
              <a:rPr lang="fr-FR" sz="4400"/>
              <a:t>p</a:t>
            </a:r>
            <a:r>
              <a:rPr lang="en-CA" sz="4400"/>
              <a:t>resence of </a:t>
            </a:r>
            <a:r>
              <a:rPr lang="en-CA" sz="4400">
                <a:solidFill>
                  <a:schemeClr val="tx2"/>
                </a:solidFill>
              </a:rPr>
              <a:t>lactose</a:t>
            </a:r>
            <a:r>
              <a:rPr lang="en-CA" sz="44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7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7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914400" y="1447800"/>
            <a:ext cx="7696200" cy="2528888"/>
          </a:xfrm>
          <a:prstGeom prst="rect">
            <a:avLst/>
          </a:prstGeom>
          <a:noFill/>
          <a:ln w="9525">
            <a:noFill/>
            <a:miter lim="800000"/>
            <a:headEnd/>
            <a:tailEnd/>
          </a:ln>
          <a:effectLst/>
        </p:spPr>
        <p:txBody>
          <a:bodyPr>
            <a:spAutoFit/>
          </a:bodyPr>
          <a:lstStyle/>
          <a:p>
            <a:pPr algn="ctr">
              <a:spcBef>
                <a:spcPct val="50000"/>
              </a:spcBef>
            </a:pPr>
            <a:r>
              <a:rPr lang="en-CA" sz="3200" b="1">
                <a:latin typeface="Comic Sans MS" pitchFamily="66" charset="0"/>
              </a:rPr>
              <a:t>How is it possible that each kind of cell looks and functions differently from one another if all cells in your body contain the same exact copy of DNA ? </a:t>
            </a:r>
          </a:p>
        </p:txBody>
      </p:sp>
      <p:sp>
        <p:nvSpPr>
          <p:cNvPr id="26627" name="Rectangle 3"/>
          <p:cNvSpPr>
            <a:spLocks noChangeArrowheads="1"/>
          </p:cNvSpPr>
          <p:nvPr/>
        </p:nvSpPr>
        <p:spPr bwMode="auto">
          <a:xfrm>
            <a:off x="1143000" y="4648200"/>
            <a:ext cx="9144000" cy="701675"/>
          </a:xfrm>
          <a:prstGeom prst="rect">
            <a:avLst/>
          </a:prstGeom>
          <a:noFill/>
          <a:ln w="9525">
            <a:noFill/>
            <a:miter lim="800000"/>
            <a:headEnd/>
            <a:tailEnd/>
          </a:ln>
          <a:effectLst/>
        </p:spPr>
        <p:txBody>
          <a:bodyPr>
            <a:spAutoFit/>
          </a:bodyPr>
          <a:lstStyle/>
          <a:p>
            <a:r>
              <a:rPr lang="fr-FR" sz="4000">
                <a:solidFill>
                  <a:schemeClr val="tx2"/>
                </a:solidFill>
                <a:latin typeface="Comic Sans MS" pitchFamily="66" charset="0"/>
              </a:rPr>
              <a:t>Regulation of Gene Expression</a:t>
            </a:r>
            <a:r>
              <a:rPr lang="en-CA" sz="4000">
                <a:latin typeface="Comic Sans MS"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ox(out)">
                                      <p:cBhvr>
                                        <p:cTn id="7" dur="500"/>
                                        <p:tgtEl>
                                          <p:spTgt spid="2662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1143000" y="1371600"/>
            <a:ext cx="7772400" cy="4114800"/>
          </a:xfrm>
        </p:spPr>
        <p:txBody>
          <a:bodyPr/>
          <a:lstStyle/>
          <a:p>
            <a:pPr>
              <a:buFontTx/>
              <a:buNone/>
            </a:pPr>
            <a:r>
              <a:rPr lang="fr-FR"/>
              <a:t>	</a:t>
            </a:r>
            <a:r>
              <a:rPr lang="en-CA"/>
              <a:t>In general, </a:t>
            </a:r>
            <a:r>
              <a:rPr lang="en-CA" i="1"/>
              <a:t>E. coli</a:t>
            </a:r>
            <a:r>
              <a:rPr lang="en-CA"/>
              <a:t> uses glucose as a food source and the </a:t>
            </a:r>
            <a:r>
              <a:rPr lang="en-CA" i="1"/>
              <a:t>lac</a:t>
            </a:r>
            <a:r>
              <a:rPr lang="en-CA"/>
              <a:t> genes are not expressed.  In this state a repressor protein binds to the “</a:t>
            </a:r>
            <a:r>
              <a:rPr lang="en-CA" b="0"/>
              <a:t>operator</a:t>
            </a:r>
            <a:r>
              <a:rPr lang="en-CA"/>
              <a:t>” upstream from the </a:t>
            </a:r>
            <a:r>
              <a:rPr lang="en-CA" i="1"/>
              <a:t>lac</a:t>
            </a:r>
            <a:r>
              <a:rPr lang="en-CA"/>
              <a:t> genes and inhibits the transcription of the these genes by preventing RNA polymerase to bind to the promoter.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1143000" y="1295400"/>
            <a:ext cx="7772400" cy="4114800"/>
          </a:xfrm>
        </p:spPr>
        <p:txBody>
          <a:bodyPr/>
          <a:lstStyle/>
          <a:p>
            <a:pPr>
              <a:buFontTx/>
              <a:buNone/>
            </a:pPr>
            <a:r>
              <a:rPr lang="fr-FR"/>
              <a:t>	</a:t>
            </a:r>
            <a:r>
              <a:rPr lang="en-CA"/>
              <a:t>However, when the bacterium comes in contact with lactose, some lactose molecules enter the cell and bind to the repressor protein which causes its release from the operator.  This now allows RNA polymerase to bind to the promoter region and therefore allows for the genes to be expressed.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fr-FR" dirty="0" smtClean="0"/>
              <a:t>Lac vs. </a:t>
            </a:r>
            <a:r>
              <a:rPr lang="fr-FR" dirty="0" err="1" smtClean="0"/>
              <a:t>Trp</a:t>
            </a:r>
            <a:r>
              <a:rPr lang="fr-FR" dirty="0" smtClean="0"/>
              <a:t> </a:t>
            </a:r>
            <a:r>
              <a:rPr lang="fr-FR" dirty="0" err="1" smtClean="0"/>
              <a:t>Operon</a:t>
            </a:r>
            <a:r>
              <a:rPr lang="fr-FR" dirty="0" smtClean="0"/>
              <a:t> </a:t>
            </a:r>
            <a:r>
              <a:rPr lang="fr-FR" dirty="0" err="1" smtClean="0"/>
              <a:t>Regulation</a:t>
            </a:r>
            <a:endParaRPr lang="fr-FR" dirty="0"/>
          </a:p>
        </p:txBody>
      </p:sp>
      <p:pic>
        <p:nvPicPr>
          <p:cNvPr id="4100" name="Picture 4" descr="11_01cRepressibleOperons_L.jpg"/>
          <p:cNvPicPr>
            <a:picLocks noChangeAspect="1" noChangeArrowheads="1"/>
          </p:cNvPicPr>
          <p:nvPr/>
        </p:nvPicPr>
        <p:blipFill>
          <a:blip r:embed="rId2" cstate="print"/>
          <a:srcRect/>
          <a:stretch>
            <a:fillRect/>
          </a:stretch>
        </p:blipFill>
        <p:spPr bwMode="auto">
          <a:xfrm>
            <a:off x="0" y="2438400"/>
            <a:ext cx="9121775" cy="40576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 name="Picture 102" descr="15_03aTrpAbsent-U"/>
          <p:cNvPicPr>
            <a:picLocks noChangeAspect="1" noChangeArrowheads="1"/>
          </p:cNvPicPr>
          <p:nvPr/>
        </p:nvPicPr>
        <p:blipFill>
          <a:blip r:embed="rId3" cstate="print"/>
          <a:srcRect b="3188"/>
          <a:stretch>
            <a:fillRect/>
          </a:stretch>
        </p:blipFill>
        <p:spPr bwMode="auto">
          <a:xfrm>
            <a:off x="296863" y="1336675"/>
            <a:ext cx="8548687" cy="4049713"/>
          </a:xfrm>
          <a:prstGeom prst="rect">
            <a:avLst/>
          </a:prstGeom>
          <a:noFill/>
        </p:spPr>
      </p:pic>
      <p:sp>
        <p:nvSpPr>
          <p:cNvPr id="6207" name="Text Box 31"/>
          <p:cNvSpPr txBox="1">
            <a:spLocks noChangeArrowheads="1"/>
          </p:cNvSpPr>
          <p:nvPr/>
        </p:nvSpPr>
        <p:spPr bwMode="auto">
          <a:xfrm>
            <a:off x="319088" y="5067300"/>
            <a:ext cx="4622800" cy="265113"/>
          </a:xfrm>
          <a:prstGeom prst="rect">
            <a:avLst/>
          </a:prstGeom>
          <a:noFill/>
          <a:ln w="9525">
            <a:noFill/>
            <a:miter lim="800000"/>
            <a:headEnd/>
            <a:tailEnd/>
          </a:ln>
        </p:spPr>
        <p:txBody>
          <a:bodyPr wrap="none" lIns="0" tIns="0" rIns="0" bIns="0"/>
          <a:lstStyle/>
          <a:p>
            <a:r>
              <a:rPr lang="en-US" sz="1800">
                <a:latin typeface="Arial" charset="0"/>
              </a:rPr>
              <a:t>(a) Tryptophan absent, repressor inactive, operon on</a:t>
            </a:r>
          </a:p>
        </p:txBody>
      </p:sp>
      <p:sp>
        <p:nvSpPr>
          <p:cNvPr id="6208" name="Text Box 31"/>
          <p:cNvSpPr txBox="1">
            <a:spLocks noChangeArrowheads="1"/>
          </p:cNvSpPr>
          <p:nvPr/>
        </p:nvSpPr>
        <p:spPr bwMode="auto">
          <a:xfrm>
            <a:off x="5030788" y="4368800"/>
            <a:ext cx="2870200" cy="442913"/>
          </a:xfrm>
          <a:prstGeom prst="rect">
            <a:avLst/>
          </a:prstGeom>
          <a:noFill/>
          <a:ln w="9525">
            <a:noFill/>
            <a:miter lim="800000"/>
            <a:headEnd/>
            <a:tailEnd/>
          </a:ln>
        </p:spPr>
        <p:txBody>
          <a:bodyPr wrap="none" lIns="0" tIns="0" rIns="0" bIns="0"/>
          <a:lstStyle/>
          <a:p>
            <a:pPr algn="ctr"/>
            <a:r>
              <a:rPr lang="en-US" sz="1800">
                <a:latin typeface="Arial" charset="0"/>
              </a:rPr>
              <a:t>Polypeptide subunits that make up</a:t>
            </a:r>
          </a:p>
          <a:p>
            <a:pPr algn="ctr"/>
            <a:r>
              <a:rPr lang="en-US" sz="1800">
                <a:latin typeface="Arial" charset="0"/>
              </a:rPr>
              <a:t>enzymes for tryptophan synthesis</a:t>
            </a:r>
          </a:p>
        </p:txBody>
      </p:sp>
      <p:sp>
        <p:nvSpPr>
          <p:cNvPr id="6209" name="Text Box 31"/>
          <p:cNvSpPr txBox="1">
            <a:spLocks noChangeArrowheads="1"/>
          </p:cNvSpPr>
          <p:nvPr/>
        </p:nvSpPr>
        <p:spPr bwMode="auto">
          <a:xfrm>
            <a:off x="325438" y="4000500"/>
            <a:ext cx="457200" cy="176213"/>
          </a:xfrm>
          <a:prstGeom prst="rect">
            <a:avLst/>
          </a:prstGeom>
          <a:noFill/>
          <a:ln w="9525">
            <a:noFill/>
            <a:miter lim="800000"/>
            <a:headEnd/>
            <a:tailEnd/>
          </a:ln>
        </p:spPr>
        <p:txBody>
          <a:bodyPr wrap="none" lIns="0" tIns="0" rIns="0" bIns="0"/>
          <a:lstStyle/>
          <a:p>
            <a:r>
              <a:rPr lang="en-US" sz="1800">
                <a:latin typeface="Arial" charset="0"/>
              </a:rPr>
              <a:t>Protein</a:t>
            </a:r>
          </a:p>
        </p:txBody>
      </p:sp>
      <p:sp>
        <p:nvSpPr>
          <p:cNvPr id="6210" name="Text Box 31"/>
          <p:cNvSpPr txBox="1">
            <a:spLocks noChangeArrowheads="1"/>
          </p:cNvSpPr>
          <p:nvPr/>
        </p:nvSpPr>
        <p:spPr bwMode="auto">
          <a:xfrm>
            <a:off x="1798638" y="4324350"/>
            <a:ext cx="876300" cy="207963"/>
          </a:xfrm>
          <a:prstGeom prst="rect">
            <a:avLst/>
          </a:prstGeom>
          <a:noFill/>
          <a:ln w="9525">
            <a:noFill/>
            <a:miter lim="800000"/>
            <a:headEnd/>
            <a:tailEnd/>
          </a:ln>
        </p:spPr>
        <p:txBody>
          <a:bodyPr wrap="none" lIns="0" tIns="0" rIns="0" bIns="0"/>
          <a:lstStyle/>
          <a:p>
            <a:r>
              <a:rPr lang="en-US" sz="1800">
                <a:latin typeface="Arial" charset="0"/>
              </a:rPr>
              <a:t>Inactive</a:t>
            </a:r>
          </a:p>
          <a:p>
            <a:r>
              <a:rPr lang="en-US" sz="1800">
                <a:latin typeface="Arial" charset="0"/>
              </a:rPr>
              <a:t>repressor</a:t>
            </a:r>
          </a:p>
        </p:txBody>
      </p:sp>
      <p:sp>
        <p:nvSpPr>
          <p:cNvPr id="6211" name="Text Box 31"/>
          <p:cNvSpPr txBox="1">
            <a:spLocks noChangeArrowheads="1"/>
          </p:cNvSpPr>
          <p:nvPr/>
        </p:nvSpPr>
        <p:spPr bwMode="auto">
          <a:xfrm>
            <a:off x="338138" y="3175000"/>
            <a:ext cx="457200" cy="176213"/>
          </a:xfrm>
          <a:prstGeom prst="rect">
            <a:avLst/>
          </a:prstGeom>
          <a:noFill/>
          <a:ln w="9525">
            <a:noFill/>
            <a:miter lim="800000"/>
            <a:headEnd/>
            <a:tailEnd/>
          </a:ln>
        </p:spPr>
        <p:txBody>
          <a:bodyPr wrap="none" lIns="0" tIns="0" rIns="0" bIns="0"/>
          <a:lstStyle/>
          <a:p>
            <a:r>
              <a:rPr lang="en-US" sz="1800">
                <a:latin typeface="Arial" charset="0"/>
              </a:rPr>
              <a:t>mRNA</a:t>
            </a:r>
          </a:p>
        </p:txBody>
      </p:sp>
      <p:sp>
        <p:nvSpPr>
          <p:cNvPr id="6212" name="Text Box 31"/>
          <p:cNvSpPr txBox="1">
            <a:spLocks noChangeArrowheads="1"/>
          </p:cNvSpPr>
          <p:nvPr/>
        </p:nvSpPr>
        <p:spPr bwMode="auto">
          <a:xfrm>
            <a:off x="723900" y="3648075"/>
            <a:ext cx="261938" cy="188913"/>
          </a:xfrm>
          <a:prstGeom prst="rect">
            <a:avLst/>
          </a:prstGeom>
          <a:noFill/>
          <a:ln w="9525">
            <a:noFill/>
            <a:miter lim="800000"/>
            <a:headEnd/>
            <a:tailEnd/>
          </a:ln>
        </p:spPr>
        <p:txBody>
          <a:bodyPr wrap="none" lIns="0" tIns="0" rIns="0" bIns="0"/>
          <a:lstStyle/>
          <a:p>
            <a:r>
              <a:rPr lang="en-US" sz="1800">
                <a:latin typeface="Arial" charset="0"/>
              </a:rPr>
              <a:t>5</a:t>
            </a:r>
            <a:r>
              <a:rPr lang="en-US" sz="1800">
                <a:latin typeface="Arial" charset="0"/>
                <a:sym typeface="Symbol" pitchFamily="84" charset="2"/>
              </a:rPr>
              <a:t></a:t>
            </a:r>
            <a:endParaRPr lang="en-US" sz="1800">
              <a:latin typeface="Arial" charset="0"/>
            </a:endParaRPr>
          </a:p>
        </p:txBody>
      </p:sp>
      <p:sp>
        <p:nvSpPr>
          <p:cNvPr id="6213" name="Text Box 31"/>
          <p:cNvSpPr txBox="1">
            <a:spLocks noChangeArrowheads="1"/>
          </p:cNvSpPr>
          <p:nvPr/>
        </p:nvSpPr>
        <p:spPr bwMode="auto">
          <a:xfrm>
            <a:off x="1701800" y="3181350"/>
            <a:ext cx="261938" cy="188913"/>
          </a:xfrm>
          <a:prstGeom prst="rect">
            <a:avLst/>
          </a:prstGeom>
          <a:noFill/>
          <a:ln w="9525">
            <a:noFill/>
            <a:miter lim="800000"/>
            <a:headEnd/>
            <a:tailEnd/>
          </a:ln>
        </p:spPr>
        <p:txBody>
          <a:bodyPr wrap="none" lIns="0" tIns="0" rIns="0" bIns="0"/>
          <a:lstStyle/>
          <a:p>
            <a:r>
              <a:rPr lang="en-US" sz="1800">
                <a:latin typeface="Arial" charset="0"/>
              </a:rPr>
              <a:t>3</a:t>
            </a:r>
            <a:r>
              <a:rPr lang="en-US" sz="1800">
                <a:latin typeface="Arial" charset="0"/>
                <a:sym typeface="Symbol" pitchFamily="84" charset="2"/>
              </a:rPr>
              <a:t></a:t>
            </a:r>
            <a:endParaRPr lang="en-US" sz="1800">
              <a:latin typeface="Arial" charset="0"/>
            </a:endParaRPr>
          </a:p>
        </p:txBody>
      </p:sp>
      <p:sp>
        <p:nvSpPr>
          <p:cNvPr id="6214" name="Text Box 31"/>
          <p:cNvSpPr txBox="1">
            <a:spLocks noChangeArrowheads="1"/>
          </p:cNvSpPr>
          <p:nvPr/>
        </p:nvSpPr>
        <p:spPr bwMode="auto">
          <a:xfrm>
            <a:off x="4745038" y="3917950"/>
            <a:ext cx="184150" cy="214313"/>
          </a:xfrm>
          <a:prstGeom prst="rect">
            <a:avLst/>
          </a:prstGeom>
          <a:noFill/>
          <a:ln w="9525">
            <a:noFill/>
            <a:miter lim="800000"/>
            <a:headEnd/>
            <a:tailEnd/>
          </a:ln>
        </p:spPr>
        <p:txBody>
          <a:bodyPr wrap="none" lIns="0" tIns="0" rIns="0" bIns="0"/>
          <a:lstStyle/>
          <a:p>
            <a:r>
              <a:rPr lang="en-US" sz="1800">
                <a:latin typeface="Arial" charset="0"/>
              </a:rPr>
              <a:t>E</a:t>
            </a:r>
          </a:p>
        </p:txBody>
      </p:sp>
      <p:sp>
        <p:nvSpPr>
          <p:cNvPr id="6215" name="Text Box 31"/>
          <p:cNvSpPr txBox="1">
            <a:spLocks noChangeArrowheads="1"/>
          </p:cNvSpPr>
          <p:nvPr/>
        </p:nvSpPr>
        <p:spPr bwMode="auto">
          <a:xfrm>
            <a:off x="5570538" y="3905250"/>
            <a:ext cx="184150" cy="214313"/>
          </a:xfrm>
          <a:prstGeom prst="rect">
            <a:avLst/>
          </a:prstGeom>
          <a:noFill/>
          <a:ln w="9525">
            <a:noFill/>
            <a:miter lim="800000"/>
            <a:headEnd/>
            <a:tailEnd/>
          </a:ln>
        </p:spPr>
        <p:txBody>
          <a:bodyPr wrap="none" lIns="0" tIns="0" rIns="0" bIns="0"/>
          <a:lstStyle/>
          <a:p>
            <a:r>
              <a:rPr lang="en-US" sz="1800">
                <a:latin typeface="Arial" charset="0"/>
              </a:rPr>
              <a:t>D</a:t>
            </a:r>
          </a:p>
        </p:txBody>
      </p:sp>
      <p:sp>
        <p:nvSpPr>
          <p:cNvPr id="6216" name="Text Box 31"/>
          <p:cNvSpPr txBox="1">
            <a:spLocks noChangeArrowheads="1"/>
          </p:cNvSpPr>
          <p:nvPr/>
        </p:nvSpPr>
        <p:spPr bwMode="auto">
          <a:xfrm>
            <a:off x="6408738" y="3905250"/>
            <a:ext cx="184150" cy="214313"/>
          </a:xfrm>
          <a:prstGeom prst="rect">
            <a:avLst/>
          </a:prstGeom>
          <a:noFill/>
          <a:ln w="9525">
            <a:noFill/>
            <a:miter lim="800000"/>
            <a:headEnd/>
            <a:tailEnd/>
          </a:ln>
        </p:spPr>
        <p:txBody>
          <a:bodyPr wrap="none" lIns="0" tIns="0" rIns="0" bIns="0"/>
          <a:lstStyle/>
          <a:p>
            <a:r>
              <a:rPr lang="en-US" sz="1800">
                <a:latin typeface="Arial" charset="0"/>
              </a:rPr>
              <a:t>C</a:t>
            </a:r>
          </a:p>
        </p:txBody>
      </p:sp>
      <p:sp>
        <p:nvSpPr>
          <p:cNvPr id="6217" name="Text Box 31"/>
          <p:cNvSpPr txBox="1">
            <a:spLocks noChangeArrowheads="1"/>
          </p:cNvSpPr>
          <p:nvPr/>
        </p:nvSpPr>
        <p:spPr bwMode="auto">
          <a:xfrm>
            <a:off x="7246938" y="3905250"/>
            <a:ext cx="184150" cy="214313"/>
          </a:xfrm>
          <a:prstGeom prst="rect">
            <a:avLst/>
          </a:prstGeom>
          <a:noFill/>
          <a:ln w="9525">
            <a:noFill/>
            <a:miter lim="800000"/>
            <a:headEnd/>
            <a:tailEnd/>
          </a:ln>
        </p:spPr>
        <p:txBody>
          <a:bodyPr wrap="none" lIns="0" tIns="0" rIns="0" bIns="0"/>
          <a:lstStyle/>
          <a:p>
            <a:r>
              <a:rPr lang="en-US" sz="1800">
                <a:latin typeface="Arial" charset="0"/>
              </a:rPr>
              <a:t>B</a:t>
            </a:r>
          </a:p>
        </p:txBody>
      </p:sp>
      <p:sp>
        <p:nvSpPr>
          <p:cNvPr id="6218" name="Text Box 31"/>
          <p:cNvSpPr txBox="1">
            <a:spLocks noChangeArrowheads="1"/>
          </p:cNvSpPr>
          <p:nvPr/>
        </p:nvSpPr>
        <p:spPr bwMode="auto">
          <a:xfrm>
            <a:off x="8078788" y="3905250"/>
            <a:ext cx="184150" cy="214313"/>
          </a:xfrm>
          <a:prstGeom prst="rect">
            <a:avLst/>
          </a:prstGeom>
          <a:noFill/>
          <a:ln w="9525">
            <a:noFill/>
            <a:miter lim="800000"/>
            <a:headEnd/>
            <a:tailEnd/>
          </a:ln>
        </p:spPr>
        <p:txBody>
          <a:bodyPr wrap="none" lIns="0" tIns="0" rIns="0" bIns="0"/>
          <a:lstStyle/>
          <a:p>
            <a:r>
              <a:rPr lang="en-US" sz="1800">
                <a:latin typeface="Arial" charset="0"/>
              </a:rPr>
              <a:t>A</a:t>
            </a:r>
          </a:p>
        </p:txBody>
      </p:sp>
      <p:sp>
        <p:nvSpPr>
          <p:cNvPr id="6219" name="Text Box 31"/>
          <p:cNvSpPr txBox="1">
            <a:spLocks noChangeArrowheads="1"/>
          </p:cNvSpPr>
          <p:nvPr/>
        </p:nvSpPr>
        <p:spPr bwMode="auto">
          <a:xfrm>
            <a:off x="331788" y="1771650"/>
            <a:ext cx="876300" cy="207963"/>
          </a:xfrm>
          <a:prstGeom prst="rect">
            <a:avLst/>
          </a:prstGeom>
          <a:noFill/>
          <a:ln w="9525">
            <a:noFill/>
            <a:miter lim="800000"/>
            <a:headEnd/>
            <a:tailEnd/>
          </a:ln>
        </p:spPr>
        <p:txBody>
          <a:bodyPr wrap="none" lIns="0" tIns="0" rIns="0" bIns="0"/>
          <a:lstStyle/>
          <a:p>
            <a:r>
              <a:rPr lang="en-US" sz="1800">
                <a:latin typeface="Arial" charset="0"/>
              </a:rPr>
              <a:t>Promoter</a:t>
            </a:r>
          </a:p>
        </p:txBody>
      </p:sp>
      <p:sp>
        <p:nvSpPr>
          <p:cNvPr id="6220" name="Text Box 31"/>
          <p:cNvSpPr txBox="1">
            <a:spLocks noChangeArrowheads="1"/>
          </p:cNvSpPr>
          <p:nvPr/>
        </p:nvSpPr>
        <p:spPr bwMode="auto">
          <a:xfrm>
            <a:off x="350838" y="1339850"/>
            <a:ext cx="457200" cy="176213"/>
          </a:xfrm>
          <a:prstGeom prst="rect">
            <a:avLst/>
          </a:prstGeom>
          <a:noFill/>
          <a:ln w="9525">
            <a:noFill/>
            <a:miter lim="800000"/>
            <a:headEnd/>
            <a:tailEnd/>
          </a:ln>
        </p:spPr>
        <p:txBody>
          <a:bodyPr wrap="none" lIns="0" tIns="0" rIns="0" bIns="0"/>
          <a:lstStyle/>
          <a:p>
            <a:r>
              <a:rPr lang="en-US" sz="1800">
                <a:latin typeface="Arial" charset="0"/>
              </a:rPr>
              <a:t>DNA</a:t>
            </a:r>
          </a:p>
        </p:txBody>
      </p:sp>
      <p:sp>
        <p:nvSpPr>
          <p:cNvPr id="6221" name="Text Box 31"/>
          <p:cNvSpPr txBox="1">
            <a:spLocks noChangeArrowheads="1"/>
          </p:cNvSpPr>
          <p:nvPr/>
        </p:nvSpPr>
        <p:spPr bwMode="auto">
          <a:xfrm>
            <a:off x="1449388" y="1663700"/>
            <a:ext cx="927100" cy="417513"/>
          </a:xfrm>
          <a:prstGeom prst="rect">
            <a:avLst/>
          </a:prstGeom>
          <a:noFill/>
          <a:ln w="9525">
            <a:noFill/>
            <a:miter lim="800000"/>
            <a:headEnd/>
            <a:tailEnd/>
          </a:ln>
        </p:spPr>
        <p:txBody>
          <a:bodyPr wrap="none" lIns="0" tIns="0" rIns="0" bIns="0"/>
          <a:lstStyle/>
          <a:p>
            <a:r>
              <a:rPr lang="en-US" sz="1800">
                <a:latin typeface="Arial" charset="0"/>
              </a:rPr>
              <a:t>Regulatory</a:t>
            </a:r>
          </a:p>
          <a:p>
            <a:r>
              <a:rPr lang="en-US" sz="1800">
                <a:latin typeface="Arial" charset="0"/>
              </a:rPr>
              <a:t>gene</a:t>
            </a:r>
          </a:p>
        </p:txBody>
      </p:sp>
      <p:sp>
        <p:nvSpPr>
          <p:cNvPr id="6222" name="Text Box 31"/>
          <p:cNvSpPr txBox="1">
            <a:spLocks noChangeArrowheads="1"/>
          </p:cNvSpPr>
          <p:nvPr/>
        </p:nvSpPr>
        <p:spPr bwMode="auto">
          <a:xfrm>
            <a:off x="2154238" y="2832100"/>
            <a:ext cx="927100" cy="417513"/>
          </a:xfrm>
          <a:prstGeom prst="rect">
            <a:avLst/>
          </a:prstGeom>
          <a:noFill/>
          <a:ln w="9525">
            <a:noFill/>
            <a:miter lim="800000"/>
            <a:headEnd/>
            <a:tailEnd/>
          </a:ln>
        </p:spPr>
        <p:txBody>
          <a:bodyPr wrap="none" lIns="0" tIns="0" rIns="0" bIns="0"/>
          <a:lstStyle/>
          <a:p>
            <a:r>
              <a:rPr lang="en-US" sz="1800">
                <a:latin typeface="Arial" charset="0"/>
              </a:rPr>
              <a:t>RNA</a:t>
            </a:r>
          </a:p>
          <a:p>
            <a:r>
              <a:rPr lang="en-US" sz="1800">
                <a:latin typeface="Arial" charset="0"/>
              </a:rPr>
              <a:t>polymerase</a:t>
            </a:r>
          </a:p>
        </p:txBody>
      </p:sp>
      <p:sp>
        <p:nvSpPr>
          <p:cNvPr id="6223" name="Text Box 31"/>
          <p:cNvSpPr txBox="1">
            <a:spLocks noChangeArrowheads="1"/>
          </p:cNvSpPr>
          <p:nvPr/>
        </p:nvSpPr>
        <p:spPr bwMode="auto">
          <a:xfrm>
            <a:off x="3030538" y="1784350"/>
            <a:ext cx="876300" cy="207963"/>
          </a:xfrm>
          <a:prstGeom prst="rect">
            <a:avLst/>
          </a:prstGeom>
          <a:noFill/>
          <a:ln w="9525">
            <a:noFill/>
            <a:miter lim="800000"/>
            <a:headEnd/>
            <a:tailEnd/>
          </a:ln>
        </p:spPr>
        <p:txBody>
          <a:bodyPr wrap="none" lIns="0" tIns="0" rIns="0" bIns="0"/>
          <a:lstStyle/>
          <a:p>
            <a:r>
              <a:rPr lang="en-US" sz="1800">
                <a:latin typeface="Arial" charset="0"/>
              </a:rPr>
              <a:t>Promoter</a:t>
            </a:r>
          </a:p>
        </p:txBody>
      </p:sp>
      <p:sp>
        <p:nvSpPr>
          <p:cNvPr id="6224" name="Text Box 31"/>
          <p:cNvSpPr txBox="1">
            <a:spLocks noChangeArrowheads="1"/>
          </p:cNvSpPr>
          <p:nvPr/>
        </p:nvSpPr>
        <p:spPr bwMode="auto">
          <a:xfrm>
            <a:off x="5056188" y="1352550"/>
            <a:ext cx="876300" cy="207963"/>
          </a:xfrm>
          <a:prstGeom prst="rect">
            <a:avLst/>
          </a:prstGeom>
          <a:noFill/>
          <a:ln w="9525">
            <a:noFill/>
            <a:miter lim="800000"/>
            <a:headEnd/>
            <a:tailEnd/>
          </a:ln>
        </p:spPr>
        <p:txBody>
          <a:bodyPr wrap="none" lIns="0" tIns="0" rIns="0" bIns="0"/>
          <a:lstStyle/>
          <a:p>
            <a:r>
              <a:rPr lang="en-US" sz="1800" i="1">
                <a:latin typeface="Arial" charset="0"/>
              </a:rPr>
              <a:t>trp</a:t>
            </a:r>
            <a:r>
              <a:rPr lang="en-US" sz="1800">
                <a:latin typeface="Arial" charset="0"/>
              </a:rPr>
              <a:t> operon</a:t>
            </a:r>
          </a:p>
        </p:txBody>
      </p:sp>
      <p:sp>
        <p:nvSpPr>
          <p:cNvPr id="6225" name="Text Box 31"/>
          <p:cNvSpPr txBox="1">
            <a:spLocks noChangeArrowheads="1"/>
          </p:cNvSpPr>
          <p:nvPr/>
        </p:nvSpPr>
        <p:spPr bwMode="auto">
          <a:xfrm>
            <a:off x="5018088" y="2025650"/>
            <a:ext cx="1492250" cy="207963"/>
          </a:xfrm>
          <a:prstGeom prst="rect">
            <a:avLst/>
          </a:prstGeom>
          <a:noFill/>
          <a:ln w="9525">
            <a:noFill/>
            <a:miter lim="800000"/>
            <a:headEnd/>
            <a:tailEnd/>
          </a:ln>
        </p:spPr>
        <p:txBody>
          <a:bodyPr wrap="none" lIns="0" tIns="0" rIns="0" bIns="0"/>
          <a:lstStyle/>
          <a:p>
            <a:r>
              <a:rPr lang="en-US" sz="1800">
                <a:latin typeface="Arial" charset="0"/>
              </a:rPr>
              <a:t>Genes of operon</a:t>
            </a:r>
          </a:p>
        </p:txBody>
      </p:sp>
      <p:sp>
        <p:nvSpPr>
          <p:cNvPr id="6226" name="Text Box 31"/>
          <p:cNvSpPr txBox="1">
            <a:spLocks noChangeArrowheads="1"/>
          </p:cNvSpPr>
          <p:nvPr/>
        </p:nvSpPr>
        <p:spPr bwMode="auto">
          <a:xfrm>
            <a:off x="3468688" y="2736850"/>
            <a:ext cx="876300" cy="176213"/>
          </a:xfrm>
          <a:prstGeom prst="rect">
            <a:avLst/>
          </a:prstGeom>
          <a:noFill/>
          <a:ln w="9525">
            <a:noFill/>
            <a:miter lim="800000"/>
            <a:headEnd/>
            <a:tailEnd/>
          </a:ln>
        </p:spPr>
        <p:txBody>
          <a:bodyPr wrap="none" lIns="0" tIns="0" rIns="0" bIns="0"/>
          <a:lstStyle/>
          <a:p>
            <a:r>
              <a:rPr lang="en-US" sz="1800">
                <a:latin typeface="Arial" charset="0"/>
              </a:rPr>
              <a:t>Operator</a:t>
            </a:r>
          </a:p>
        </p:txBody>
      </p:sp>
      <p:sp>
        <p:nvSpPr>
          <p:cNvPr id="6227" name="Text Box 31"/>
          <p:cNvSpPr txBox="1">
            <a:spLocks noChangeArrowheads="1"/>
          </p:cNvSpPr>
          <p:nvPr/>
        </p:nvSpPr>
        <p:spPr bwMode="auto">
          <a:xfrm>
            <a:off x="3779838" y="3016250"/>
            <a:ext cx="876300" cy="176213"/>
          </a:xfrm>
          <a:prstGeom prst="rect">
            <a:avLst/>
          </a:prstGeom>
          <a:noFill/>
          <a:ln w="9525">
            <a:noFill/>
            <a:miter lim="800000"/>
            <a:headEnd/>
            <a:tailEnd/>
          </a:ln>
        </p:spPr>
        <p:txBody>
          <a:bodyPr wrap="none" lIns="0" tIns="0" rIns="0" bIns="0"/>
          <a:lstStyle/>
          <a:p>
            <a:r>
              <a:rPr lang="en-US" sz="1800">
                <a:latin typeface="Arial" charset="0"/>
              </a:rPr>
              <a:t>Start codon</a:t>
            </a:r>
          </a:p>
        </p:txBody>
      </p:sp>
      <p:sp>
        <p:nvSpPr>
          <p:cNvPr id="6228" name="Text Box 31"/>
          <p:cNvSpPr txBox="1">
            <a:spLocks noChangeArrowheads="1"/>
          </p:cNvSpPr>
          <p:nvPr/>
        </p:nvSpPr>
        <p:spPr bwMode="auto">
          <a:xfrm>
            <a:off x="5126038" y="2889250"/>
            <a:ext cx="876300" cy="176213"/>
          </a:xfrm>
          <a:prstGeom prst="rect">
            <a:avLst/>
          </a:prstGeom>
          <a:noFill/>
          <a:ln w="9525">
            <a:noFill/>
            <a:miter lim="800000"/>
            <a:headEnd/>
            <a:tailEnd/>
          </a:ln>
        </p:spPr>
        <p:txBody>
          <a:bodyPr wrap="none" lIns="0" tIns="0" rIns="0" bIns="0"/>
          <a:lstStyle/>
          <a:p>
            <a:r>
              <a:rPr lang="en-US" sz="1800">
                <a:latin typeface="Arial" charset="0"/>
              </a:rPr>
              <a:t>Stop codon</a:t>
            </a:r>
          </a:p>
        </p:txBody>
      </p:sp>
      <p:sp>
        <p:nvSpPr>
          <p:cNvPr id="6229" name="Text Box 31"/>
          <p:cNvSpPr txBox="1">
            <a:spLocks noChangeArrowheads="1"/>
          </p:cNvSpPr>
          <p:nvPr/>
        </p:nvSpPr>
        <p:spPr bwMode="auto">
          <a:xfrm>
            <a:off x="3233738" y="3359150"/>
            <a:ext cx="876300" cy="176213"/>
          </a:xfrm>
          <a:prstGeom prst="rect">
            <a:avLst/>
          </a:prstGeom>
          <a:noFill/>
          <a:ln w="9525">
            <a:noFill/>
            <a:miter lim="800000"/>
            <a:headEnd/>
            <a:tailEnd/>
          </a:ln>
        </p:spPr>
        <p:txBody>
          <a:bodyPr wrap="none" lIns="0" tIns="0" rIns="0" bIns="0"/>
          <a:lstStyle/>
          <a:p>
            <a:r>
              <a:rPr lang="en-US" sz="1800">
                <a:latin typeface="Arial" charset="0"/>
              </a:rPr>
              <a:t>mRNA 5</a:t>
            </a:r>
            <a:r>
              <a:rPr lang="en-US" sz="1800">
                <a:latin typeface="Arial" charset="0"/>
                <a:sym typeface="Symbol" pitchFamily="84" charset="2"/>
              </a:rPr>
              <a:t></a:t>
            </a:r>
            <a:endParaRPr lang="en-US" sz="1800">
              <a:latin typeface="Arial" charset="0"/>
            </a:endParaRPr>
          </a:p>
        </p:txBody>
      </p:sp>
      <p:sp>
        <p:nvSpPr>
          <p:cNvPr id="6230" name="Text Box 31"/>
          <p:cNvSpPr txBox="1">
            <a:spLocks noChangeArrowheads="1"/>
          </p:cNvSpPr>
          <p:nvPr/>
        </p:nvSpPr>
        <p:spPr bwMode="auto">
          <a:xfrm>
            <a:off x="4637088" y="2400300"/>
            <a:ext cx="400050" cy="201613"/>
          </a:xfrm>
          <a:prstGeom prst="rect">
            <a:avLst/>
          </a:prstGeom>
          <a:noFill/>
          <a:ln w="9525">
            <a:noFill/>
            <a:miter lim="800000"/>
            <a:headEnd/>
            <a:tailEnd/>
          </a:ln>
        </p:spPr>
        <p:txBody>
          <a:bodyPr wrap="none" lIns="0" tIns="0" rIns="0" bIns="0"/>
          <a:lstStyle/>
          <a:p>
            <a:r>
              <a:rPr lang="en-US" sz="1800" i="1">
                <a:latin typeface="Arial" charset="0"/>
              </a:rPr>
              <a:t>trpE</a:t>
            </a:r>
            <a:endParaRPr lang="en-US" sz="1800">
              <a:latin typeface="Arial" charset="0"/>
            </a:endParaRPr>
          </a:p>
        </p:txBody>
      </p:sp>
      <p:sp>
        <p:nvSpPr>
          <p:cNvPr id="6231" name="Text Box 31"/>
          <p:cNvSpPr txBox="1">
            <a:spLocks noChangeArrowheads="1"/>
          </p:cNvSpPr>
          <p:nvPr/>
        </p:nvSpPr>
        <p:spPr bwMode="auto">
          <a:xfrm>
            <a:off x="5456238" y="2400300"/>
            <a:ext cx="400050" cy="201613"/>
          </a:xfrm>
          <a:prstGeom prst="rect">
            <a:avLst/>
          </a:prstGeom>
          <a:noFill/>
          <a:ln w="9525">
            <a:noFill/>
            <a:miter lim="800000"/>
            <a:headEnd/>
            <a:tailEnd/>
          </a:ln>
        </p:spPr>
        <p:txBody>
          <a:bodyPr wrap="none" lIns="0" tIns="0" rIns="0" bIns="0"/>
          <a:lstStyle/>
          <a:p>
            <a:r>
              <a:rPr lang="en-US" sz="1800" i="1">
                <a:latin typeface="Arial" charset="0"/>
              </a:rPr>
              <a:t>trpD</a:t>
            </a:r>
            <a:endParaRPr lang="en-US" sz="1800">
              <a:latin typeface="Arial" charset="0"/>
            </a:endParaRPr>
          </a:p>
        </p:txBody>
      </p:sp>
      <p:sp>
        <p:nvSpPr>
          <p:cNvPr id="6232" name="Text Box 31"/>
          <p:cNvSpPr txBox="1">
            <a:spLocks noChangeArrowheads="1"/>
          </p:cNvSpPr>
          <p:nvPr/>
        </p:nvSpPr>
        <p:spPr bwMode="auto">
          <a:xfrm>
            <a:off x="6275388" y="2400300"/>
            <a:ext cx="400050" cy="201613"/>
          </a:xfrm>
          <a:prstGeom prst="rect">
            <a:avLst/>
          </a:prstGeom>
          <a:noFill/>
          <a:ln w="9525">
            <a:noFill/>
            <a:miter lim="800000"/>
            <a:headEnd/>
            <a:tailEnd/>
          </a:ln>
        </p:spPr>
        <p:txBody>
          <a:bodyPr wrap="none" lIns="0" tIns="0" rIns="0" bIns="0"/>
          <a:lstStyle/>
          <a:p>
            <a:r>
              <a:rPr lang="en-US" sz="1800" i="1">
                <a:latin typeface="Arial" charset="0"/>
              </a:rPr>
              <a:t>trpC</a:t>
            </a:r>
            <a:endParaRPr lang="en-US" sz="1800">
              <a:latin typeface="Arial" charset="0"/>
            </a:endParaRPr>
          </a:p>
        </p:txBody>
      </p:sp>
      <p:sp>
        <p:nvSpPr>
          <p:cNvPr id="6233" name="Text Box 31"/>
          <p:cNvSpPr txBox="1">
            <a:spLocks noChangeArrowheads="1"/>
          </p:cNvSpPr>
          <p:nvPr/>
        </p:nvSpPr>
        <p:spPr bwMode="auto">
          <a:xfrm>
            <a:off x="7094538" y="2393950"/>
            <a:ext cx="400050" cy="201613"/>
          </a:xfrm>
          <a:prstGeom prst="rect">
            <a:avLst/>
          </a:prstGeom>
          <a:noFill/>
          <a:ln w="9525">
            <a:noFill/>
            <a:miter lim="800000"/>
            <a:headEnd/>
            <a:tailEnd/>
          </a:ln>
        </p:spPr>
        <p:txBody>
          <a:bodyPr wrap="none" lIns="0" tIns="0" rIns="0" bIns="0"/>
          <a:lstStyle/>
          <a:p>
            <a:r>
              <a:rPr lang="en-US" sz="1800" i="1">
                <a:latin typeface="Arial" charset="0"/>
              </a:rPr>
              <a:t>trpB</a:t>
            </a:r>
            <a:endParaRPr lang="en-US" sz="1800">
              <a:latin typeface="Arial" charset="0"/>
            </a:endParaRPr>
          </a:p>
        </p:txBody>
      </p:sp>
      <p:sp>
        <p:nvSpPr>
          <p:cNvPr id="6234" name="Text Box 31"/>
          <p:cNvSpPr txBox="1">
            <a:spLocks noChangeArrowheads="1"/>
          </p:cNvSpPr>
          <p:nvPr/>
        </p:nvSpPr>
        <p:spPr bwMode="auto">
          <a:xfrm>
            <a:off x="7907338" y="2400300"/>
            <a:ext cx="400050" cy="201613"/>
          </a:xfrm>
          <a:prstGeom prst="rect">
            <a:avLst/>
          </a:prstGeom>
          <a:noFill/>
          <a:ln w="9525">
            <a:noFill/>
            <a:miter lim="800000"/>
            <a:headEnd/>
            <a:tailEnd/>
          </a:ln>
        </p:spPr>
        <p:txBody>
          <a:bodyPr wrap="none" lIns="0" tIns="0" rIns="0" bIns="0"/>
          <a:lstStyle/>
          <a:p>
            <a:r>
              <a:rPr lang="en-US" sz="1800" i="1">
                <a:latin typeface="Arial" charset="0"/>
              </a:rPr>
              <a:t>trpA</a:t>
            </a:r>
            <a:endParaRPr lang="en-US" sz="1800">
              <a:latin typeface="Arial" charset="0"/>
            </a:endParaRPr>
          </a:p>
        </p:txBody>
      </p:sp>
      <p:sp>
        <p:nvSpPr>
          <p:cNvPr id="6235" name="AutoShape 91"/>
          <p:cNvSpPr>
            <a:spLocks/>
          </p:cNvSpPr>
          <p:nvPr/>
        </p:nvSpPr>
        <p:spPr bwMode="auto">
          <a:xfrm rot="-5400000">
            <a:off x="5537994" y="-1173956"/>
            <a:ext cx="152400" cy="5767388"/>
          </a:xfrm>
          <a:prstGeom prst="rightBrace">
            <a:avLst>
              <a:gd name="adj1" fmla="val 64475"/>
              <a:gd name="adj2" fmla="val 50000"/>
            </a:avLst>
          </a:prstGeom>
          <a:noFill/>
          <a:ln w="12700">
            <a:solidFill>
              <a:schemeClr val="tx1"/>
            </a:solidFill>
            <a:round/>
            <a:headEnd/>
            <a:tailEnd/>
          </a:ln>
          <a:effectLst/>
        </p:spPr>
        <p:txBody>
          <a:bodyPr wrap="none" anchor="ctr"/>
          <a:lstStyle/>
          <a:p>
            <a:endParaRPr lang="en-US"/>
          </a:p>
        </p:txBody>
      </p:sp>
      <p:sp>
        <p:nvSpPr>
          <p:cNvPr id="6236" name="AutoShape 92"/>
          <p:cNvSpPr>
            <a:spLocks/>
          </p:cNvSpPr>
          <p:nvPr/>
        </p:nvSpPr>
        <p:spPr bwMode="auto">
          <a:xfrm rot="-5400000">
            <a:off x="3439319" y="1302544"/>
            <a:ext cx="152400" cy="1668462"/>
          </a:xfrm>
          <a:prstGeom prst="rightBrace">
            <a:avLst>
              <a:gd name="adj1" fmla="val 61430"/>
              <a:gd name="adj2" fmla="val 50000"/>
            </a:avLst>
          </a:prstGeom>
          <a:noFill/>
          <a:ln w="12700">
            <a:solidFill>
              <a:schemeClr val="tx1"/>
            </a:solidFill>
            <a:round/>
            <a:headEnd/>
            <a:tailEnd/>
          </a:ln>
          <a:effectLst/>
        </p:spPr>
        <p:txBody>
          <a:bodyPr wrap="none" anchor="ctr"/>
          <a:lstStyle/>
          <a:p>
            <a:endParaRPr lang="en-US"/>
          </a:p>
        </p:txBody>
      </p:sp>
      <p:sp>
        <p:nvSpPr>
          <p:cNvPr id="6237" name="Line 93"/>
          <p:cNvSpPr>
            <a:spLocks noChangeShapeType="1"/>
          </p:cNvSpPr>
          <p:nvPr/>
        </p:nvSpPr>
        <p:spPr bwMode="auto">
          <a:xfrm flipH="1">
            <a:off x="1638300" y="2209800"/>
            <a:ext cx="63500" cy="241300"/>
          </a:xfrm>
          <a:prstGeom prst="line">
            <a:avLst/>
          </a:prstGeom>
          <a:noFill/>
          <a:ln w="12700">
            <a:solidFill>
              <a:schemeClr val="tx1"/>
            </a:solidFill>
            <a:round/>
            <a:headEnd/>
            <a:tailEnd/>
          </a:ln>
          <a:effectLst/>
        </p:spPr>
        <p:txBody>
          <a:bodyPr wrap="none" anchor="ctr"/>
          <a:lstStyle/>
          <a:p>
            <a:endParaRPr lang="en-US"/>
          </a:p>
        </p:txBody>
      </p:sp>
      <p:sp>
        <p:nvSpPr>
          <p:cNvPr id="6238" name="Line 94"/>
          <p:cNvSpPr>
            <a:spLocks noChangeShapeType="1"/>
          </p:cNvSpPr>
          <p:nvPr/>
        </p:nvSpPr>
        <p:spPr bwMode="auto">
          <a:xfrm>
            <a:off x="3975100" y="2628900"/>
            <a:ext cx="0" cy="146050"/>
          </a:xfrm>
          <a:prstGeom prst="line">
            <a:avLst/>
          </a:prstGeom>
          <a:noFill/>
          <a:ln w="12700">
            <a:solidFill>
              <a:schemeClr val="tx1"/>
            </a:solidFill>
            <a:round/>
            <a:headEnd/>
            <a:tailEnd/>
          </a:ln>
          <a:effectLst/>
        </p:spPr>
        <p:txBody>
          <a:bodyPr wrap="none" anchor="ctr"/>
          <a:lstStyle/>
          <a:p>
            <a:endParaRPr lang="en-US"/>
          </a:p>
        </p:txBody>
      </p:sp>
      <p:sp>
        <p:nvSpPr>
          <p:cNvPr id="6239" name="Line 95"/>
          <p:cNvSpPr>
            <a:spLocks noChangeShapeType="1"/>
          </p:cNvSpPr>
          <p:nvPr/>
        </p:nvSpPr>
        <p:spPr bwMode="auto">
          <a:xfrm flipH="1">
            <a:off x="2676525" y="2816225"/>
            <a:ext cx="288925" cy="149225"/>
          </a:xfrm>
          <a:prstGeom prst="line">
            <a:avLst/>
          </a:prstGeom>
          <a:noFill/>
          <a:ln w="12700">
            <a:solidFill>
              <a:schemeClr val="tx1"/>
            </a:solidFill>
            <a:round/>
            <a:headEnd/>
            <a:tailEnd/>
          </a:ln>
          <a:effectLst/>
        </p:spPr>
        <p:txBody>
          <a:bodyPr wrap="none" anchor="ctr"/>
          <a:lstStyle/>
          <a:p>
            <a:endParaRPr lang="en-US"/>
          </a:p>
        </p:txBody>
      </p:sp>
      <p:sp>
        <p:nvSpPr>
          <p:cNvPr id="6240" name="Line 96"/>
          <p:cNvSpPr>
            <a:spLocks noChangeShapeType="1"/>
          </p:cNvSpPr>
          <p:nvPr/>
        </p:nvSpPr>
        <p:spPr bwMode="auto">
          <a:xfrm>
            <a:off x="825500" y="2038350"/>
            <a:ext cx="0" cy="384175"/>
          </a:xfrm>
          <a:prstGeom prst="line">
            <a:avLst/>
          </a:prstGeom>
          <a:noFill/>
          <a:ln w="12700">
            <a:solidFill>
              <a:schemeClr val="tx1"/>
            </a:solidFill>
            <a:round/>
            <a:headEnd/>
            <a:tailEnd/>
          </a:ln>
          <a:effectLst/>
        </p:spPr>
        <p:txBody>
          <a:bodyPr wrap="none" anchor="ctr"/>
          <a:lstStyle/>
          <a:p>
            <a:endParaRPr lang="en-US"/>
          </a:p>
        </p:txBody>
      </p:sp>
      <p:sp>
        <p:nvSpPr>
          <p:cNvPr id="6241" name="Line 97"/>
          <p:cNvSpPr>
            <a:spLocks noChangeShapeType="1"/>
          </p:cNvSpPr>
          <p:nvPr/>
        </p:nvSpPr>
        <p:spPr bwMode="auto">
          <a:xfrm>
            <a:off x="5235575" y="3149600"/>
            <a:ext cx="3175" cy="260350"/>
          </a:xfrm>
          <a:prstGeom prst="line">
            <a:avLst/>
          </a:prstGeom>
          <a:noFill/>
          <a:ln w="12700">
            <a:solidFill>
              <a:schemeClr val="tx1"/>
            </a:solidFill>
            <a:round/>
            <a:headEnd/>
            <a:tailEnd/>
          </a:ln>
          <a:effectLst/>
        </p:spPr>
        <p:txBody>
          <a:bodyPr wrap="none" anchor="ctr"/>
          <a:lstStyle/>
          <a:p>
            <a:endParaRPr lang="en-US"/>
          </a:p>
        </p:txBody>
      </p:sp>
      <p:sp>
        <p:nvSpPr>
          <p:cNvPr id="6242" name="Line 98"/>
          <p:cNvSpPr>
            <a:spLocks noChangeShapeType="1"/>
          </p:cNvSpPr>
          <p:nvPr/>
        </p:nvSpPr>
        <p:spPr bwMode="auto">
          <a:xfrm>
            <a:off x="4352925" y="3257550"/>
            <a:ext cx="82550" cy="142875"/>
          </a:xfrm>
          <a:prstGeom prst="line">
            <a:avLst/>
          </a:prstGeom>
          <a:noFill/>
          <a:ln w="12700">
            <a:solidFill>
              <a:schemeClr val="tx1"/>
            </a:solidFill>
            <a:round/>
            <a:headEnd/>
            <a:tailEnd/>
          </a:ln>
          <a:effectLst/>
        </p:spPr>
        <p:txBody>
          <a:bodyPr wrap="none" anchor="ctr"/>
          <a:lstStyle/>
          <a:p>
            <a:endParaRPr lang="en-US"/>
          </a:p>
        </p:txBody>
      </p:sp>
      <p:sp>
        <p:nvSpPr>
          <p:cNvPr id="6245" name="AutoShape 101"/>
          <p:cNvSpPr>
            <a:spLocks/>
          </p:cNvSpPr>
          <p:nvPr/>
        </p:nvSpPr>
        <p:spPr bwMode="auto">
          <a:xfrm rot="5400000">
            <a:off x="6410325" y="2212976"/>
            <a:ext cx="142875" cy="4146550"/>
          </a:xfrm>
          <a:prstGeom prst="rightBrace">
            <a:avLst>
              <a:gd name="adj1" fmla="val 66375"/>
              <a:gd name="adj2" fmla="val 49866"/>
            </a:avLst>
          </a:prstGeom>
          <a:noFill/>
          <a:ln w="12700">
            <a:solidFill>
              <a:schemeClr val="tx1"/>
            </a:solidFill>
            <a:round/>
            <a:headEnd/>
            <a:tailEnd/>
          </a:ln>
          <a:effectLst/>
        </p:spPr>
        <p:txBody>
          <a:bodyPr wrap="none" anchor="ctr"/>
          <a:lstStyle/>
          <a:p>
            <a:endParaRPr lang="en-US"/>
          </a:p>
        </p:txBody>
      </p:sp>
      <p:sp>
        <p:nvSpPr>
          <p:cNvPr id="6247" name="Text Box 31"/>
          <p:cNvSpPr txBox="1">
            <a:spLocks noChangeArrowheads="1"/>
          </p:cNvSpPr>
          <p:nvPr/>
        </p:nvSpPr>
        <p:spPr bwMode="auto">
          <a:xfrm>
            <a:off x="1073150" y="2395538"/>
            <a:ext cx="400050" cy="201612"/>
          </a:xfrm>
          <a:prstGeom prst="rect">
            <a:avLst/>
          </a:prstGeom>
          <a:noFill/>
          <a:ln w="9525">
            <a:noFill/>
            <a:miter lim="800000"/>
            <a:headEnd/>
            <a:tailEnd/>
          </a:ln>
        </p:spPr>
        <p:txBody>
          <a:bodyPr wrap="none" lIns="0" tIns="0" rIns="0" bIns="0"/>
          <a:lstStyle/>
          <a:p>
            <a:r>
              <a:rPr lang="en-US" sz="1800" i="1">
                <a:solidFill>
                  <a:schemeClr val="bg1"/>
                </a:solidFill>
                <a:latin typeface="Arial" charset="0"/>
              </a:rPr>
              <a:t>trpR</a:t>
            </a:r>
            <a:endParaRPr lang="en-US" sz="1800">
              <a:solidFill>
                <a:schemeClr val="bg1"/>
              </a:solidFill>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7" name="Picture 37" descr="15_03bTrpPresent-U"/>
          <p:cNvPicPr>
            <a:picLocks noChangeAspect="1" noChangeArrowheads="1"/>
          </p:cNvPicPr>
          <p:nvPr/>
        </p:nvPicPr>
        <p:blipFill>
          <a:blip r:embed="rId3" cstate="print"/>
          <a:srcRect b="4097"/>
          <a:stretch>
            <a:fillRect/>
          </a:stretch>
        </p:blipFill>
        <p:spPr bwMode="auto">
          <a:xfrm>
            <a:off x="1730375" y="1568450"/>
            <a:ext cx="5683250" cy="3567113"/>
          </a:xfrm>
          <a:prstGeom prst="rect">
            <a:avLst/>
          </a:prstGeom>
          <a:noFill/>
        </p:spPr>
      </p:pic>
      <p:sp>
        <p:nvSpPr>
          <p:cNvPr id="5148" name="Text Box 31"/>
          <p:cNvSpPr txBox="1">
            <a:spLocks noChangeArrowheads="1"/>
          </p:cNvSpPr>
          <p:nvPr/>
        </p:nvSpPr>
        <p:spPr bwMode="auto">
          <a:xfrm>
            <a:off x="1760538" y="1682750"/>
            <a:ext cx="457200" cy="176213"/>
          </a:xfrm>
          <a:prstGeom prst="rect">
            <a:avLst/>
          </a:prstGeom>
          <a:noFill/>
          <a:ln w="9525">
            <a:noFill/>
            <a:miter lim="800000"/>
            <a:headEnd/>
            <a:tailEnd/>
          </a:ln>
        </p:spPr>
        <p:txBody>
          <a:bodyPr wrap="none" lIns="0" tIns="0" rIns="0" bIns="0"/>
          <a:lstStyle/>
          <a:p>
            <a:r>
              <a:rPr lang="en-US" sz="1800">
                <a:latin typeface="Arial" charset="0"/>
              </a:rPr>
              <a:t>DNA</a:t>
            </a:r>
          </a:p>
        </p:txBody>
      </p:sp>
      <p:sp>
        <p:nvSpPr>
          <p:cNvPr id="5149" name="Text Box 31"/>
          <p:cNvSpPr txBox="1">
            <a:spLocks noChangeArrowheads="1"/>
          </p:cNvSpPr>
          <p:nvPr/>
        </p:nvSpPr>
        <p:spPr bwMode="auto">
          <a:xfrm>
            <a:off x="1766888" y="2762250"/>
            <a:ext cx="457200" cy="176213"/>
          </a:xfrm>
          <a:prstGeom prst="rect">
            <a:avLst/>
          </a:prstGeom>
          <a:noFill/>
          <a:ln w="9525">
            <a:noFill/>
            <a:miter lim="800000"/>
            <a:headEnd/>
            <a:tailEnd/>
          </a:ln>
        </p:spPr>
        <p:txBody>
          <a:bodyPr wrap="none" lIns="0" tIns="0" rIns="0" bIns="0"/>
          <a:lstStyle/>
          <a:p>
            <a:r>
              <a:rPr lang="en-US" sz="1800">
                <a:latin typeface="Arial" charset="0"/>
              </a:rPr>
              <a:t>mRNA</a:t>
            </a:r>
          </a:p>
        </p:txBody>
      </p:sp>
      <p:sp>
        <p:nvSpPr>
          <p:cNvPr id="5150" name="Text Box 31"/>
          <p:cNvSpPr txBox="1">
            <a:spLocks noChangeArrowheads="1"/>
          </p:cNvSpPr>
          <p:nvPr/>
        </p:nvSpPr>
        <p:spPr bwMode="auto">
          <a:xfrm>
            <a:off x="1779588" y="3733800"/>
            <a:ext cx="457200" cy="176213"/>
          </a:xfrm>
          <a:prstGeom prst="rect">
            <a:avLst/>
          </a:prstGeom>
          <a:noFill/>
          <a:ln w="9525">
            <a:noFill/>
            <a:miter lim="800000"/>
            <a:headEnd/>
            <a:tailEnd/>
          </a:ln>
        </p:spPr>
        <p:txBody>
          <a:bodyPr wrap="none" lIns="0" tIns="0" rIns="0" bIns="0"/>
          <a:lstStyle/>
          <a:p>
            <a:r>
              <a:rPr lang="en-US" sz="1800">
                <a:latin typeface="Arial" charset="0"/>
              </a:rPr>
              <a:t>Protein</a:t>
            </a:r>
          </a:p>
        </p:txBody>
      </p:sp>
      <p:sp>
        <p:nvSpPr>
          <p:cNvPr id="5151" name="Text Box 31"/>
          <p:cNvSpPr txBox="1">
            <a:spLocks noChangeArrowheads="1"/>
          </p:cNvSpPr>
          <p:nvPr/>
        </p:nvSpPr>
        <p:spPr bwMode="auto">
          <a:xfrm>
            <a:off x="5932488" y="3740150"/>
            <a:ext cx="457200" cy="176213"/>
          </a:xfrm>
          <a:prstGeom prst="rect">
            <a:avLst/>
          </a:prstGeom>
          <a:noFill/>
          <a:ln w="9525">
            <a:noFill/>
            <a:miter lim="800000"/>
            <a:headEnd/>
            <a:tailEnd/>
          </a:ln>
        </p:spPr>
        <p:txBody>
          <a:bodyPr wrap="none" lIns="0" tIns="0" rIns="0" bIns="0"/>
          <a:lstStyle/>
          <a:p>
            <a:r>
              <a:rPr lang="en-US" sz="1800">
                <a:latin typeface="Arial" charset="0"/>
              </a:rPr>
              <a:t>Active</a:t>
            </a:r>
          </a:p>
          <a:p>
            <a:r>
              <a:rPr lang="en-US" sz="1800">
                <a:latin typeface="Arial" charset="0"/>
              </a:rPr>
              <a:t>repressor</a:t>
            </a:r>
          </a:p>
        </p:txBody>
      </p:sp>
      <p:sp>
        <p:nvSpPr>
          <p:cNvPr id="5152" name="Text Box 31"/>
          <p:cNvSpPr txBox="1">
            <a:spLocks noChangeArrowheads="1"/>
          </p:cNvSpPr>
          <p:nvPr/>
        </p:nvSpPr>
        <p:spPr bwMode="auto">
          <a:xfrm>
            <a:off x="6364288" y="1968500"/>
            <a:ext cx="457200" cy="176213"/>
          </a:xfrm>
          <a:prstGeom prst="rect">
            <a:avLst/>
          </a:prstGeom>
          <a:noFill/>
          <a:ln w="9525">
            <a:noFill/>
            <a:miter lim="800000"/>
            <a:headEnd/>
            <a:tailEnd/>
          </a:ln>
        </p:spPr>
        <p:txBody>
          <a:bodyPr wrap="none" lIns="0" tIns="0" rIns="0" bIns="0"/>
          <a:lstStyle/>
          <a:p>
            <a:r>
              <a:rPr lang="en-US" sz="1800">
                <a:latin typeface="Arial" charset="0"/>
              </a:rPr>
              <a:t>No RNA</a:t>
            </a:r>
          </a:p>
          <a:p>
            <a:r>
              <a:rPr lang="en-US" sz="1800">
                <a:latin typeface="Arial" charset="0"/>
              </a:rPr>
              <a:t>made</a:t>
            </a:r>
          </a:p>
        </p:txBody>
      </p:sp>
      <p:sp>
        <p:nvSpPr>
          <p:cNvPr id="5153" name="Text Box 31"/>
          <p:cNvSpPr txBox="1">
            <a:spLocks noChangeArrowheads="1"/>
          </p:cNvSpPr>
          <p:nvPr/>
        </p:nvSpPr>
        <p:spPr bwMode="auto">
          <a:xfrm>
            <a:off x="3252788" y="4216400"/>
            <a:ext cx="1238250" cy="436563"/>
          </a:xfrm>
          <a:prstGeom prst="rect">
            <a:avLst/>
          </a:prstGeom>
          <a:noFill/>
          <a:ln w="9525">
            <a:noFill/>
            <a:miter lim="800000"/>
            <a:headEnd/>
            <a:tailEnd/>
          </a:ln>
        </p:spPr>
        <p:txBody>
          <a:bodyPr wrap="none" lIns="0" tIns="0" rIns="0" bIns="0"/>
          <a:lstStyle/>
          <a:p>
            <a:r>
              <a:rPr lang="en-US" sz="1800">
                <a:latin typeface="Arial" charset="0"/>
              </a:rPr>
              <a:t>Tryptophan</a:t>
            </a:r>
          </a:p>
          <a:p>
            <a:r>
              <a:rPr lang="en-US" sz="1800">
                <a:latin typeface="Arial" charset="0"/>
              </a:rPr>
              <a:t>(corepressor)</a:t>
            </a:r>
          </a:p>
        </p:txBody>
      </p:sp>
      <p:sp>
        <p:nvSpPr>
          <p:cNvPr id="5155" name="Text Box 31"/>
          <p:cNvSpPr txBox="1">
            <a:spLocks noChangeArrowheads="1"/>
          </p:cNvSpPr>
          <p:nvPr/>
        </p:nvSpPr>
        <p:spPr bwMode="auto">
          <a:xfrm>
            <a:off x="1747838" y="4838700"/>
            <a:ext cx="6051550" cy="265113"/>
          </a:xfrm>
          <a:prstGeom prst="rect">
            <a:avLst/>
          </a:prstGeom>
          <a:noFill/>
          <a:ln w="9525">
            <a:noFill/>
            <a:miter lim="800000"/>
            <a:headEnd/>
            <a:tailEnd/>
          </a:ln>
        </p:spPr>
        <p:txBody>
          <a:bodyPr wrap="none" lIns="0" tIns="0" rIns="0" bIns="0"/>
          <a:lstStyle/>
          <a:p>
            <a:r>
              <a:rPr lang="en-US" sz="1800">
                <a:latin typeface="Arial" charset="0"/>
              </a:rPr>
              <a:t>(b) Tryptophan present, repressor active, operon off</a:t>
            </a:r>
          </a:p>
        </p:txBody>
      </p:sp>
      <p:sp>
        <p:nvSpPr>
          <p:cNvPr id="5156" name="Line 36"/>
          <p:cNvSpPr>
            <a:spLocks noChangeShapeType="1"/>
          </p:cNvSpPr>
          <p:nvPr/>
        </p:nvSpPr>
        <p:spPr bwMode="auto">
          <a:xfrm flipV="1">
            <a:off x="2794000" y="4613275"/>
            <a:ext cx="396875" cy="1588"/>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228600"/>
            <a:ext cx="7772400" cy="1143000"/>
          </a:xfrm>
        </p:spPr>
        <p:txBody>
          <a:bodyPr/>
          <a:lstStyle/>
          <a:p>
            <a:r>
              <a:rPr lang="fr-FR" dirty="0"/>
              <a:t>Transcription </a:t>
            </a:r>
            <a:r>
              <a:rPr lang="fr-FR" dirty="0" err="1"/>
              <a:t>Factors</a:t>
            </a:r>
            <a:endParaRPr lang="fr-FR" dirty="0"/>
          </a:p>
        </p:txBody>
      </p:sp>
      <p:sp>
        <p:nvSpPr>
          <p:cNvPr id="39939" name="Rectangle 3"/>
          <p:cNvSpPr>
            <a:spLocks noGrp="1" noChangeArrowheads="1"/>
          </p:cNvSpPr>
          <p:nvPr>
            <p:ph type="body" idx="1"/>
          </p:nvPr>
        </p:nvSpPr>
        <p:spPr>
          <a:xfrm>
            <a:off x="685800" y="1524000"/>
            <a:ext cx="7772400" cy="4114800"/>
          </a:xfrm>
        </p:spPr>
        <p:txBody>
          <a:bodyPr/>
          <a:lstStyle/>
          <a:p>
            <a:pPr>
              <a:lnSpc>
                <a:spcPct val="90000"/>
              </a:lnSpc>
            </a:pPr>
            <a:r>
              <a:rPr lang="fr-FR" sz="2400" dirty="0"/>
              <a:t>In </a:t>
            </a:r>
            <a:r>
              <a:rPr lang="fr-FR" sz="2400" i="1" dirty="0" err="1">
                <a:solidFill>
                  <a:srgbClr val="0070C0"/>
                </a:solidFill>
              </a:rPr>
              <a:t>eukaryotic</a:t>
            </a:r>
            <a:r>
              <a:rPr lang="fr-FR" sz="2400" i="1" dirty="0">
                <a:solidFill>
                  <a:srgbClr val="0070C0"/>
                </a:solidFill>
              </a:rPr>
              <a:t> </a:t>
            </a:r>
            <a:r>
              <a:rPr lang="fr-FR" sz="2400" i="1" dirty="0" err="1">
                <a:solidFill>
                  <a:srgbClr val="0070C0"/>
                </a:solidFill>
              </a:rPr>
              <a:t>cells</a:t>
            </a:r>
            <a:r>
              <a:rPr lang="fr-FR" sz="2400" dirty="0"/>
              <a:t>, the default state for </a:t>
            </a:r>
            <a:r>
              <a:rPr lang="fr-FR" sz="2400" dirty="0" err="1"/>
              <a:t>most</a:t>
            </a:r>
            <a:r>
              <a:rPr lang="fr-FR" sz="2400" dirty="0"/>
              <a:t> </a:t>
            </a:r>
            <a:r>
              <a:rPr lang="fr-FR" sz="2400" dirty="0" err="1"/>
              <a:t>genes</a:t>
            </a:r>
            <a:r>
              <a:rPr lang="fr-FR" sz="2400" dirty="0"/>
              <a:t> </a:t>
            </a:r>
            <a:r>
              <a:rPr lang="fr-FR" sz="2400" dirty="0" err="1"/>
              <a:t>is</a:t>
            </a:r>
            <a:r>
              <a:rPr lang="fr-FR" sz="2400" dirty="0"/>
              <a:t> « off »</a:t>
            </a:r>
          </a:p>
          <a:p>
            <a:pPr>
              <a:lnSpc>
                <a:spcPct val="30000"/>
              </a:lnSpc>
              <a:buFontTx/>
              <a:buNone/>
            </a:pPr>
            <a:endParaRPr lang="fr-FR" sz="2400" dirty="0"/>
          </a:p>
          <a:p>
            <a:pPr>
              <a:lnSpc>
                <a:spcPct val="90000"/>
              </a:lnSpc>
            </a:pPr>
            <a:r>
              <a:rPr lang="fr-FR" sz="2400" dirty="0"/>
              <a:t>For </a:t>
            </a:r>
            <a:r>
              <a:rPr lang="fr-FR" sz="2400" dirty="0" err="1"/>
              <a:t>housekeeping</a:t>
            </a:r>
            <a:r>
              <a:rPr lang="fr-FR" sz="2400" dirty="0"/>
              <a:t> </a:t>
            </a:r>
            <a:r>
              <a:rPr lang="fr-FR" sz="2400" dirty="0" err="1"/>
              <a:t>genes</a:t>
            </a:r>
            <a:r>
              <a:rPr lang="fr-FR" sz="2400" dirty="0"/>
              <a:t> the default state </a:t>
            </a:r>
            <a:r>
              <a:rPr lang="fr-FR" sz="2400" dirty="0" err="1"/>
              <a:t>is</a:t>
            </a:r>
            <a:r>
              <a:rPr lang="fr-FR" sz="2400" dirty="0"/>
              <a:t> « on »</a:t>
            </a:r>
          </a:p>
          <a:p>
            <a:pPr>
              <a:lnSpc>
                <a:spcPct val="30000"/>
              </a:lnSpc>
              <a:buFontTx/>
              <a:buNone/>
            </a:pPr>
            <a:endParaRPr lang="fr-FR" sz="2400" dirty="0"/>
          </a:p>
          <a:p>
            <a:pPr>
              <a:lnSpc>
                <a:spcPct val="90000"/>
              </a:lnSpc>
            </a:pPr>
            <a:r>
              <a:rPr lang="fr-FR" sz="2400" dirty="0"/>
              <a:t>RNA </a:t>
            </a:r>
            <a:r>
              <a:rPr lang="fr-FR" sz="2400" dirty="0" err="1"/>
              <a:t>polymerase</a:t>
            </a:r>
            <a:r>
              <a:rPr lang="fr-FR" sz="2400" dirty="0"/>
              <a:t> </a:t>
            </a:r>
            <a:r>
              <a:rPr lang="fr-FR" sz="2400" dirty="0" err="1"/>
              <a:t>needs</a:t>
            </a:r>
            <a:r>
              <a:rPr lang="fr-FR" sz="2400" dirty="0"/>
              <a:t> « </a:t>
            </a:r>
            <a:r>
              <a:rPr lang="fr-FR" sz="2400" dirty="0">
                <a:solidFill>
                  <a:srgbClr val="FF0000"/>
                </a:solidFill>
              </a:rPr>
              <a:t>transcription </a:t>
            </a:r>
            <a:r>
              <a:rPr lang="fr-FR" sz="2400" dirty="0" err="1">
                <a:solidFill>
                  <a:srgbClr val="FF0000"/>
                </a:solidFill>
              </a:rPr>
              <a:t>factors</a:t>
            </a:r>
            <a:r>
              <a:rPr lang="fr-FR" sz="2400" dirty="0">
                <a:solidFill>
                  <a:srgbClr val="FF0000"/>
                </a:solidFill>
              </a:rPr>
              <a:t> </a:t>
            </a:r>
            <a:r>
              <a:rPr lang="fr-FR" sz="2400" dirty="0"/>
              <a:t>» in </a:t>
            </a:r>
            <a:r>
              <a:rPr lang="fr-FR" sz="2400" dirty="0" err="1"/>
              <a:t>order</a:t>
            </a:r>
            <a:r>
              <a:rPr lang="fr-FR" sz="2400" dirty="0"/>
              <a:t> to </a:t>
            </a:r>
            <a:r>
              <a:rPr lang="fr-FR" sz="2400" dirty="0" err="1"/>
              <a:t>attach</a:t>
            </a:r>
            <a:r>
              <a:rPr lang="fr-FR" sz="2400" dirty="0"/>
              <a:t> </a:t>
            </a:r>
            <a:r>
              <a:rPr lang="fr-FR" sz="2400" dirty="0" err="1"/>
              <a:t>itself</a:t>
            </a:r>
            <a:r>
              <a:rPr lang="fr-FR" sz="2400" dirty="0"/>
              <a:t> to a </a:t>
            </a:r>
            <a:r>
              <a:rPr lang="fr-FR" sz="2400" dirty="0" err="1"/>
              <a:t>promoter</a:t>
            </a:r>
            <a:r>
              <a:rPr lang="fr-FR" sz="2400" dirty="0"/>
              <a:t> and </a:t>
            </a:r>
            <a:r>
              <a:rPr lang="fr-FR" sz="2400" dirty="0" err="1"/>
              <a:t>therefore</a:t>
            </a:r>
            <a:r>
              <a:rPr lang="fr-FR" sz="2400" dirty="0"/>
              <a:t> </a:t>
            </a:r>
            <a:r>
              <a:rPr lang="fr-FR" sz="2400" dirty="0" err="1"/>
              <a:t>transcribe</a:t>
            </a:r>
            <a:r>
              <a:rPr lang="fr-FR" sz="2400" dirty="0"/>
              <a:t> the DNA</a:t>
            </a:r>
          </a:p>
          <a:p>
            <a:pPr>
              <a:lnSpc>
                <a:spcPct val="30000"/>
              </a:lnSpc>
              <a:buFontTx/>
              <a:buNone/>
            </a:pPr>
            <a:endParaRPr lang="fr-FR" sz="2400" dirty="0"/>
          </a:p>
          <a:p>
            <a:pPr>
              <a:lnSpc>
                <a:spcPct val="90000"/>
              </a:lnSpc>
            </a:pPr>
            <a:r>
              <a:rPr lang="fr-FR" sz="2400" dirty="0"/>
              <a:t>Transcription </a:t>
            </a:r>
            <a:r>
              <a:rPr lang="fr-FR" sz="2400" dirty="0" err="1"/>
              <a:t>factors</a:t>
            </a:r>
            <a:r>
              <a:rPr lang="fr-FR" sz="2400" dirty="0"/>
              <a:t> </a:t>
            </a:r>
            <a:r>
              <a:rPr lang="fr-FR" sz="2400" dirty="0" err="1"/>
              <a:t>fall</a:t>
            </a:r>
            <a:r>
              <a:rPr lang="fr-FR" sz="2400" dirty="0"/>
              <a:t> </a:t>
            </a:r>
            <a:r>
              <a:rPr lang="fr-FR" sz="2400" dirty="0" err="1"/>
              <a:t>into</a:t>
            </a:r>
            <a:r>
              <a:rPr lang="fr-FR" sz="2400" dirty="0"/>
              <a:t> </a:t>
            </a:r>
            <a:r>
              <a:rPr lang="fr-FR" sz="2400" dirty="0" err="1"/>
              <a:t>two</a:t>
            </a:r>
            <a:r>
              <a:rPr lang="fr-FR" sz="2400" dirty="0"/>
              <a:t> main </a:t>
            </a:r>
            <a:r>
              <a:rPr lang="fr-FR" sz="2400" dirty="0" err="1"/>
              <a:t>categories</a:t>
            </a:r>
            <a:r>
              <a:rPr lang="fr-FR" sz="2400" dirty="0"/>
              <a:t>; </a:t>
            </a:r>
            <a:r>
              <a:rPr lang="fr-FR" sz="2400" dirty="0" err="1">
                <a:solidFill>
                  <a:srgbClr val="FF0000"/>
                </a:solidFill>
              </a:rPr>
              <a:t>Activators</a:t>
            </a:r>
            <a:r>
              <a:rPr lang="fr-FR" sz="2400" dirty="0"/>
              <a:t> and </a:t>
            </a:r>
            <a:r>
              <a:rPr lang="fr-FR" sz="2400" dirty="0" err="1">
                <a:solidFill>
                  <a:srgbClr val="FF0000"/>
                </a:solidFill>
              </a:rPr>
              <a:t>Repressors</a:t>
            </a:r>
            <a:endParaRPr lang="fr-FR" sz="2400" dirty="0">
              <a:solidFill>
                <a:srgbClr val="FF0000"/>
              </a:solidFill>
            </a:endParaRPr>
          </a:p>
          <a:p>
            <a:pPr>
              <a:lnSpc>
                <a:spcPct val="30000"/>
              </a:lnSpc>
              <a:buFontTx/>
              <a:buNone/>
            </a:pPr>
            <a:endParaRPr lang="fr-FR" sz="2400" dirty="0">
              <a:solidFill>
                <a:srgbClr val="FF0000"/>
              </a:solidFill>
            </a:endParaRPr>
          </a:p>
          <a:p>
            <a:pPr>
              <a:lnSpc>
                <a:spcPct val="90000"/>
              </a:lnSpc>
            </a:pPr>
            <a:r>
              <a:rPr lang="fr-FR" sz="2400" dirty="0" err="1"/>
              <a:t>Activator</a:t>
            </a:r>
            <a:r>
              <a:rPr lang="fr-FR" sz="2400" dirty="0"/>
              <a:t> </a:t>
            </a:r>
            <a:r>
              <a:rPr lang="fr-FR" sz="2400" dirty="0" err="1"/>
              <a:t>proteins</a:t>
            </a:r>
            <a:r>
              <a:rPr lang="fr-FR" sz="2400" dirty="0"/>
              <a:t> </a:t>
            </a:r>
            <a:r>
              <a:rPr lang="fr-FR" sz="2400" dirty="0" err="1"/>
              <a:t>bind</a:t>
            </a:r>
            <a:r>
              <a:rPr lang="fr-FR" sz="2400" dirty="0"/>
              <a:t> to </a:t>
            </a:r>
            <a:r>
              <a:rPr lang="fr-FR" sz="2400" dirty="0" err="1"/>
              <a:t>sequences</a:t>
            </a:r>
            <a:r>
              <a:rPr lang="fr-FR" sz="2400" dirty="0"/>
              <a:t> of DNA </a:t>
            </a:r>
            <a:r>
              <a:rPr lang="fr-FR" sz="2400" dirty="0" err="1"/>
              <a:t>upstream</a:t>
            </a:r>
            <a:r>
              <a:rPr lang="fr-FR" sz="2400" dirty="0"/>
              <a:t> or </a:t>
            </a:r>
            <a:r>
              <a:rPr lang="fr-FR" sz="2400" dirty="0" err="1"/>
              <a:t>downstream</a:t>
            </a:r>
            <a:r>
              <a:rPr lang="fr-FR" sz="2400" dirty="0"/>
              <a:t> </a:t>
            </a:r>
            <a:r>
              <a:rPr lang="fr-FR" sz="2400" dirty="0" err="1"/>
              <a:t>from</a:t>
            </a:r>
            <a:r>
              <a:rPr lang="fr-FR" sz="2400" dirty="0"/>
              <a:t> the </a:t>
            </a:r>
            <a:r>
              <a:rPr lang="fr-FR" sz="2400" dirty="0" err="1"/>
              <a:t>promoter</a:t>
            </a:r>
            <a:r>
              <a:rPr lang="fr-FR" sz="2400" dirty="0"/>
              <a:t> </a:t>
            </a:r>
            <a:r>
              <a:rPr lang="fr-FR" sz="2400" dirty="0" err="1"/>
              <a:t>called</a:t>
            </a:r>
            <a:r>
              <a:rPr lang="fr-FR" sz="2400" dirty="0"/>
              <a:t> </a:t>
            </a:r>
            <a:r>
              <a:rPr lang="fr-FR" sz="2400" dirty="0" err="1">
                <a:solidFill>
                  <a:srgbClr val="FF0000"/>
                </a:solidFill>
              </a:rPr>
              <a:t>enhancers</a:t>
            </a:r>
            <a:endParaRPr lang="fr-FR" sz="2400" dirty="0">
              <a:solidFill>
                <a:srgbClr val="FF0000"/>
              </a:solidFill>
            </a:endParaRPr>
          </a:p>
          <a:p>
            <a:pPr>
              <a:lnSpc>
                <a:spcPct val="20000"/>
              </a:lnSpc>
              <a:buFontTx/>
              <a:buNone/>
            </a:pPr>
            <a:endParaRPr lang="fr-FR" sz="2400" dirty="0">
              <a:solidFill>
                <a:srgbClr val="FF0000"/>
              </a:solidFill>
            </a:endParaRPr>
          </a:p>
          <a:p>
            <a:pPr>
              <a:lnSpc>
                <a:spcPct val="90000"/>
              </a:lnSpc>
            </a:pPr>
            <a:r>
              <a:rPr lang="fr-FR" sz="2400" dirty="0" err="1"/>
              <a:t>Repressor</a:t>
            </a:r>
            <a:r>
              <a:rPr lang="fr-FR" sz="2400" dirty="0"/>
              <a:t> </a:t>
            </a:r>
            <a:r>
              <a:rPr lang="fr-FR" sz="2400" dirty="0" err="1"/>
              <a:t>proteins</a:t>
            </a:r>
            <a:r>
              <a:rPr lang="fr-FR" sz="2400" dirty="0"/>
              <a:t> </a:t>
            </a:r>
            <a:r>
              <a:rPr lang="fr-FR" sz="2400" dirty="0" err="1"/>
              <a:t>bind</a:t>
            </a:r>
            <a:r>
              <a:rPr lang="fr-FR" sz="2400" dirty="0"/>
              <a:t> to </a:t>
            </a:r>
            <a:r>
              <a:rPr lang="fr-FR" sz="2400" dirty="0" err="1"/>
              <a:t>sequences</a:t>
            </a:r>
            <a:r>
              <a:rPr lang="fr-FR" sz="2400" dirty="0"/>
              <a:t> of DNA </a:t>
            </a:r>
            <a:r>
              <a:rPr lang="fr-FR" sz="2400" dirty="0" err="1"/>
              <a:t>called</a:t>
            </a:r>
            <a:r>
              <a:rPr lang="fr-FR" sz="2400" dirty="0"/>
              <a:t> </a:t>
            </a:r>
            <a:r>
              <a:rPr lang="fr-FR" sz="2400" dirty="0" err="1">
                <a:solidFill>
                  <a:srgbClr val="FF0000"/>
                </a:solidFill>
              </a:rPr>
              <a:t>silencers</a:t>
            </a:r>
            <a:endParaRPr lang="fr-FR" sz="2400"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317" name="Picture 109" descr="15_08_EukTranscription-U"/>
          <p:cNvPicPr>
            <a:picLocks noChangeAspect="1" noChangeArrowheads="1"/>
          </p:cNvPicPr>
          <p:nvPr/>
        </p:nvPicPr>
        <p:blipFill>
          <a:blip r:embed="rId3" cstate="print"/>
          <a:srcRect b="3775"/>
          <a:stretch>
            <a:fillRect/>
          </a:stretch>
        </p:blipFill>
        <p:spPr bwMode="auto">
          <a:xfrm>
            <a:off x="296863" y="1179513"/>
            <a:ext cx="8548687" cy="4329112"/>
          </a:xfrm>
          <a:prstGeom prst="rect">
            <a:avLst/>
          </a:prstGeom>
          <a:noFill/>
        </p:spPr>
      </p:pic>
      <p:sp>
        <p:nvSpPr>
          <p:cNvPr id="94250" name="Line 42"/>
          <p:cNvSpPr>
            <a:spLocks noChangeShapeType="1"/>
          </p:cNvSpPr>
          <p:nvPr/>
        </p:nvSpPr>
        <p:spPr bwMode="auto">
          <a:xfrm flipV="1">
            <a:off x="1339850" y="1781175"/>
            <a:ext cx="342900" cy="282575"/>
          </a:xfrm>
          <a:prstGeom prst="line">
            <a:avLst/>
          </a:prstGeom>
          <a:noFill/>
          <a:ln w="12700">
            <a:solidFill>
              <a:schemeClr val="tx1"/>
            </a:solidFill>
            <a:round/>
            <a:headEnd/>
            <a:tailEnd/>
          </a:ln>
          <a:effectLst/>
        </p:spPr>
        <p:txBody>
          <a:bodyPr wrap="none" anchor="ctr"/>
          <a:lstStyle/>
          <a:p>
            <a:endParaRPr lang="en-US"/>
          </a:p>
        </p:txBody>
      </p:sp>
      <p:sp>
        <p:nvSpPr>
          <p:cNvPr id="94251" name="Line 43"/>
          <p:cNvSpPr>
            <a:spLocks noChangeShapeType="1"/>
          </p:cNvSpPr>
          <p:nvPr/>
        </p:nvSpPr>
        <p:spPr bwMode="auto">
          <a:xfrm>
            <a:off x="1682750" y="1781175"/>
            <a:ext cx="0" cy="288925"/>
          </a:xfrm>
          <a:prstGeom prst="line">
            <a:avLst/>
          </a:prstGeom>
          <a:noFill/>
          <a:ln w="12700">
            <a:solidFill>
              <a:schemeClr val="tx1"/>
            </a:solidFill>
            <a:round/>
            <a:headEnd/>
            <a:tailEnd/>
          </a:ln>
          <a:effectLst/>
        </p:spPr>
        <p:txBody>
          <a:bodyPr wrap="none" anchor="ctr"/>
          <a:lstStyle/>
          <a:p>
            <a:endParaRPr lang="en-US"/>
          </a:p>
        </p:txBody>
      </p:sp>
      <p:sp>
        <p:nvSpPr>
          <p:cNvPr id="94252" name="Line 44"/>
          <p:cNvSpPr>
            <a:spLocks noChangeShapeType="1"/>
          </p:cNvSpPr>
          <p:nvPr/>
        </p:nvSpPr>
        <p:spPr bwMode="auto">
          <a:xfrm>
            <a:off x="1682750" y="1781175"/>
            <a:ext cx="498475" cy="282575"/>
          </a:xfrm>
          <a:prstGeom prst="line">
            <a:avLst/>
          </a:prstGeom>
          <a:noFill/>
          <a:ln w="12700">
            <a:solidFill>
              <a:schemeClr val="tx1"/>
            </a:solidFill>
            <a:round/>
            <a:headEnd/>
            <a:tailEnd/>
          </a:ln>
          <a:effectLst/>
        </p:spPr>
        <p:txBody>
          <a:bodyPr wrap="none" anchor="ctr"/>
          <a:lstStyle/>
          <a:p>
            <a:endParaRPr lang="en-US"/>
          </a:p>
        </p:txBody>
      </p:sp>
      <p:sp>
        <p:nvSpPr>
          <p:cNvPr id="94253" name="Line 45"/>
          <p:cNvSpPr>
            <a:spLocks noChangeShapeType="1"/>
          </p:cNvSpPr>
          <p:nvPr/>
        </p:nvSpPr>
        <p:spPr bwMode="auto">
          <a:xfrm>
            <a:off x="3251200" y="1790700"/>
            <a:ext cx="44450" cy="276225"/>
          </a:xfrm>
          <a:prstGeom prst="line">
            <a:avLst/>
          </a:prstGeom>
          <a:noFill/>
          <a:ln w="12700">
            <a:solidFill>
              <a:schemeClr val="tx1"/>
            </a:solidFill>
            <a:round/>
            <a:headEnd/>
            <a:tailEnd/>
          </a:ln>
          <a:effectLst/>
        </p:spPr>
        <p:txBody>
          <a:bodyPr wrap="none" anchor="ctr"/>
          <a:lstStyle/>
          <a:p>
            <a:endParaRPr lang="en-US"/>
          </a:p>
        </p:txBody>
      </p:sp>
      <p:sp>
        <p:nvSpPr>
          <p:cNvPr id="94254" name="Line 46"/>
          <p:cNvSpPr>
            <a:spLocks noChangeShapeType="1"/>
          </p:cNvSpPr>
          <p:nvPr/>
        </p:nvSpPr>
        <p:spPr bwMode="auto">
          <a:xfrm>
            <a:off x="3254375" y="1790700"/>
            <a:ext cx="254000" cy="276225"/>
          </a:xfrm>
          <a:prstGeom prst="line">
            <a:avLst/>
          </a:prstGeom>
          <a:noFill/>
          <a:ln w="12700">
            <a:solidFill>
              <a:schemeClr val="tx1"/>
            </a:solidFill>
            <a:round/>
            <a:headEnd/>
            <a:tailEnd/>
          </a:ln>
          <a:effectLst/>
        </p:spPr>
        <p:txBody>
          <a:bodyPr wrap="none" anchor="ctr"/>
          <a:lstStyle/>
          <a:p>
            <a:endParaRPr lang="en-US"/>
          </a:p>
        </p:txBody>
      </p:sp>
      <p:sp>
        <p:nvSpPr>
          <p:cNvPr id="94255" name="Line 47"/>
          <p:cNvSpPr>
            <a:spLocks noChangeShapeType="1"/>
          </p:cNvSpPr>
          <p:nvPr/>
        </p:nvSpPr>
        <p:spPr bwMode="auto">
          <a:xfrm>
            <a:off x="4162425" y="1797050"/>
            <a:ext cx="0" cy="269875"/>
          </a:xfrm>
          <a:prstGeom prst="line">
            <a:avLst/>
          </a:prstGeom>
          <a:noFill/>
          <a:ln w="12700">
            <a:solidFill>
              <a:schemeClr val="tx1"/>
            </a:solidFill>
            <a:round/>
            <a:headEnd/>
            <a:tailEnd/>
          </a:ln>
          <a:effectLst/>
        </p:spPr>
        <p:txBody>
          <a:bodyPr wrap="none" anchor="ctr"/>
          <a:lstStyle/>
          <a:p>
            <a:endParaRPr lang="en-US"/>
          </a:p>
        </p:txBody>
      </p:sp>
      <p:sp>
        <p:nvSpPr>
          <p:cNvPr id="94257" name="AutoShape 49"/>
          <p:cNvSpPr>
            <a:spLocks/>
          </p:cNvSpPr>
          <p:nvPr/>
        </p:nvSpPr>
        <p:spPr bwMode="auto">
          <a:xfrm rot="5400000">
            <a:off x="3859212" y="2049463"/>
            <a:ext cx="111125" cy="508000"/>
          </a:xfrm>
          <a:prstGeom prst="rightBrace">
            <a:avLst>
              <a:gd name="adj1" fmla="val 38095"/>
              <a:gd name="adj2" fmla="val 50000"/>
            </a:avLst>
          </a:prstGeom>
          <a:noFill/>
          <a:ln w="12700">
            <a:solidFill>
              <a:schemeClr val="tx1"/>
            </a:solidFill>
            <a:round/>
            <a:headEnd/>
            <a:tailEnd/>
          </a:ln>
          <a:effectLst/>
        </p:spPr>
        <p:txBody>
          <a:bodyPr wrap="none" anchor="ctr"/>
          <a:lstStyle/>
          <a:p>
            <a:endParaRPr lang="en-US"/>
          </a:p>
        </p:txBody>
      </p:sp>
      <p:sp>
        <p:nvSpPr>
          <p:cNvPr id="94258" name="Line 50"/>
          <p:cNvSpPr>
            <a:spLocks noChangeShapeType="1"/>
          </p:cNvSpPr>
          <p:nvPr/>
        </p:nvSpPr>
        <p:spPr bwMode="auto">
          <a:xfrm>
            <a:off x="7404100" y="1504950"/>
            <a:ext cx="161925" cy="190500"/>
          </a:xfrm>
          <a:prstGeom prst="line">
            <a:avLst/>
          </a:prstGeom>
          <a:noFill/>
          <a:ln w="12700">
            <a:solidFill>
              <a:schemeClr val="tx1"/>
            </a:solidFill>
            <a:round/>
            <a:headEnd/>
            <a:tailEnd/>
          </a:ln>
          <a:effectLst/>
        </p:spPr>
        <p:txBody>
          <a:bodyPr wrap="none" anchor="ctr"/>
          <a:lstStyle/>
          <a:p>
            <a:endParaRPr lang="en-US"/>
          </a:p>
        </p:txBody>
      </p:sp>
      <p:sp>
        <p:nvSpPr>
          <p:cNvPr id="94259" name="Line 51"/>
          <p:cNvSpPr>
            <a:spLocks noChangeShapeType="1"/>
          </p:cNvSpPr>
          <p:nvPr/>
        </p:nvSpPr>
        <p:spPr bwMode="auto">
          <a:xfrm>
            <a:off x="7566025" y="1695450"/>
            <a:ext cx="0" cy="374650"/>
          </a:xfrm>
          <a:prstGeom prst="line">
            <a:avLst/>
          </a:prstGeom>
          <a:noFill/>
          <a:ln w="12700">
            <a:solidFill>
              <a:schemeClr val="tx1"/>
            </a:solidFill>
            <a:round/>
            <a:headEnd/>
            <a:tailEnd/>
          </a:ln>
          <a:effectLst/>
        </p:spPr>
        <p:txBody>
          <a:bodyPr wrap="none" anchor="ctr"/>
          <a:lstStyle/>
          <a:p>
            <a:endParaRPr lang="en-US"/>
          </a:p>
        </p:txBody>
      </p:sp>
      <p:sp>
        <p:nvSpPr>
          <p:cNvPr id="94260" name="Line 52"/>
          <p:cNvSpPr>
            <a:spLocks noChangeShapeType="1"/>
          </p:cNvSpPr>
          <p:nvPr/>
        </p:nvSpPr>
        <p:spPr bwMode="auto">
          <a:xfrm>
            <a:off x="8277225" y="1797050"/>
            <a:ext cx="3175" cy="260350"/>
          </a:xfrm>
          <a:prstGeom prst="line">
            <a:avLst/>
          </a:prstGeom>
          <a:noFill/>
          <a:ln w="12700">
            <a:solidFill>
              <a:schemeClr val="tx1"/>
            </a:solidFill>
            <a:round/>
            <a:headEnd/>
            <a:tailEnd/>
          </a:ln>
          <a:effectLst/>
        </p:spPr>
        <p:txBody>
          <a:bodyPr wrap="none" anchor="ctr"/>
          <a:lstStyle/>
          <a:p>
            <a:endParaRPr lang="en-US"/>
          </a:p>
        </p:txBody>
      </p:sp>
      <p:sp>
        <p:nvSpPr>
          <p:cNvPr id="94261" name="Line 53"/>
          <p:cNvSpPr>
            <a:spLocks noChangeShapeType="1"/>
          </p:cNvSpPr>
          <p:nvPr/>
        </p:nvSpPr>
        <p:spPr bwMode="auto">
          <a:xfrm flipH="1">
            <a:off x="7537450" y="3152775"/>
            <a:ext cx="98425" cy="244475"/>
          </a:xfrm>
          <a:prstGeom prst="line">
            <a:avLst/>
          </a:prstGeom>
          <a:noFill/>
          <a:ln w="12700">
            <a:solidFill>
              <a:schemeClr val="tx1"/>
            </a:solidFill>
            <a:round/>
            <a:headEnd/>
            <a:tailEnd/>
          </a:ln>
          <a:effectLst/>
        </p:spPr>
        <p:txBody>
          <a:bodyPr wrap="none" anchor="ctr"/>
          <a:lstStyle/>
          <a:p>
            <a:endParaRPr lang="en-US"/>
          </a:p>
        </p:txBody>
      </p:sp>
      <p:sp>
        <p:nvSpPr>
          <p:cNvPr id="94262" name="Line 54"/>
          <p:cNvSpPr>
            <a:spLocks noChangeShapeType="1"/>
          </p:cNvSpPr>
          <p:nvPr/>
        </p:nvSpPr>
        <p:spPr bwMode="auto">
          <a:xfrm flipV="1">
            <a:off x="6403975" y="4972050"/>
            <a:ext cx="244475" cy="104775"/>
          </a:xfrm>
          <a:prstGeom prst="line">
            <a:avLst/>
          </a:prstGeom>
          <a:noFill/>
          <a:ln w="12700">
            <a:solidFill>
              <a:schemeClr val="tx1"/>
            </a:solidFill>
            <a:round/>
            <a:headEnd/>
            <a:tailEnd/>
          </a:ln>
          <a:effectLst/>
        </p:spPr>
        <p:txBody>
          <a:bodyPr wrap="none" anchor="ctr"/>
          <a:lstStyle/>
          <a:p>
            <a:endParaRPr lang="en-US"/>
          </a:p>
        </p:txBody>
      </p:sp>
      <p:sp>
        <p:nvSpPr>
          <p:cNvPr id="94263" name="AutoShape 55"/>
          <p:cNvSpPr>
            <a:spLocks/>
          </p:cNvSpPr>
          <p:nvPr/>
        </p:nvSpPr>
        <p:spPr bwMode="auto">
          <a:xfrm rot="5400000">
            <a:off x="6915150" y="4752975"/>
            <a:ext cx="127000" cy="628650"/>
          </a:xfrm>
          <a:prstGeom prst="rightBrace">
            <a:avLst>
              <a:gd name="adj1" fmla="val 41250"/>
              <a:gd name="adj2" fmla="val 50000"/>
            </a:avLst>
          </a:prstGeom>
          <a:noFill/>
          <a:ln w="12700">
            <a:solidFill>
              <a:schemeClr val="tx1"/>
            </a:solidFill>
            <a:round/>
            <a:headEnd/>
            <a:tailEnd/>
          </a:ln>
          <a:effectLst/>
        </p:spPr>
        <p:txBody>
          <a:bodyPr wrap="none" anchor="ctr"/>
          <a:lstStyle/>
          <a:p>
            <a:endParaRPr lang="en-US"/>
          </a:p>
        </p:txBody>
      </p:sp>
      <p:sp>
        <p:nvSpPr>
          <p:cNvPr id="94265" name="Line 57"/>
          <p:cNvSpPr>
            <a:spLocks noChangeShapeType="1"/>
          </p:cNvSpPr>
          <p:nvPr/>
        </p:nvSpPr>
        <p:spPr bwMode="auto">
          <a:xfrm>
            <a:off x="4956175" y="4968875"/>
            <a:ext cx="317500" cy="123825"/>
          </a:xfrm>
          <a:prstGeom prst="line">
            <a:avLst/>
          </a:prstGeom>
          <a:noFill/>
          <a:ln w="12700">
            <a:solidFill>
              <a:schemeClr val="tx1"/>
            </a:solidFill>
            <a:round/>
            <a:headEnd/>
            <a:tailEnd/>
          </a:ln>
          <a:effectLst/>
        </p:spPr>
        <p:txBody>
          <a:bodyPr wrap="none" anchor="ctr"/>
          <a:lstStyle/>
          <a:p>
            <a:endParaRPr lang="en-US"/>
          </a:p>
        </p:txBody>
      </p:sp>
      <p:sp>
        <p:nvSpPr>
          <p:cNvPr id="94266" name="AutoShape 58"/>
          <p:cNvSpPr>
            <a:spLocks/>
          </p:cNvSpPr>
          <p:nvPr/>
        </p:nvSpPr>
        <p:spPr bwMode="auto">
          <a:xfrm rot="5400000">
            <a:off x="7569200" y="4756150"/>
            <a:ext cx="127000" cy="628650"/>
          </a:xfrm>
          <a:prstGeom prst="rightBrace">
            <a:avLst>
              <a:gd name="adj1" fmla="val 41250"/>
              <a:gd name="adj2" fmla="val 50000"/>
            </a:avLst>
          </a:prstGeom>
          <a:noFill/>
          <a:ln w="12700">
            <a:solidFill>
              <a:schemeClr val="tx1"/>
            </a:solidFill>
            <a:round/>
            <a:headEnd/>
            <a:tailEnd/>
          </a:ln>
          <a:effectLst/>
        </p:spPr>
        <p:txBody>
          <a:bodyPr wrap="none" anchor="ctr"/>
          <a:lstStyle/>
          <a:p>
            <a:endParaRPr lang="en-US"/>
          </a:p>
        </p:txBody>
      </p:sp>
      <p:sp>
        <p:nvSpPr>
          <p:cNvPr id="94267" name="AutoShape 59"/>
          <p:cNvSpPr>
            <a:spLocks/>
          </p:cNvSpPr>
          <p:nvPr/>
        </p:nvSpPr>
        <p:spPr bwMode="auto">
          <a:xfrm rot="5400000">
            <a:off x="4032250" y="4679950"/>
            <a:ext cx="127000" cy="781050"/>
          </a:xfrm>
          <a:prstGeom prst="rightBrace">
            <a:avLst>
              <a:gd name="adj1" fmla="val 51250"/>
              <a:gd name="adj2" fmla="val 50000"/>
            </a:avLst>
          </a:prstGeom>
          <a:noFill/>
          <a:ln w="12700">
            <a:solidFill>
              <a:schemeClr val="tx1"/>
            </a:solidFill>
            <a:round/>
            <a:headEnd/>
            <a:tailEnd/>
          </a:ln>
          <a:effectLst/>
        </p:spPr>
        <p:txBody>
          <a:bodyPr wrap="none" anchor="ctr"/>
          <a:lstStyle/>
          <a:p>
            <a:endParaRPr lang="en-US"/>
          </a:p>
        </p:txBody>
      </p:sp>
      <p:sp>
        <p:nvSpPr>
          <p:cNvPr id="94268" name="AutoShape 60"/>
          <p:cNvSpPr>
            <a:spLocks/>
          </p:cNvSpPr>
          <p:nvPr/>
        </p:nvSpPr>
        <p:spPr bwMode="auto">
          <a:xfrm rot="5400000">
            <a:off x="4700588" y="4878387"/>
            <a:ext cx="120650" cy="371475"/>
          </a:xfrm>
          <a:prstGeom prst="rightBrace">
            <a:avLst>
              <a:gd name="adj1" fmla="val 25658"/>
              <a:gd name="adj2" fmla="val 50000"/>
            </a:avLst>
          </a:prstGeom>
          <a:noFill/>
          <a:ln w="12700">
            <a:solidFill>
              <a:schemeClr val="tx1"/>
            </a:solidFill>
            <a:round/>
            <a:headEnd/>
            <a:tailEnd/>
          </a:ln>
          <a:effectLst/>
        </p:spPr>
        <p:txBody>
          <a:bodyPr wrap="none" anchor="ctr"/>
          <a:lstStyle/>
          <a:p>
            <a:endParaRPr lang="en-US"/>
          </a:p>
        </p:txBody>
      </p:sp>
      <p:sp>
        <p:nvSpPr>
          <p:cNvPr id="94269" name="Line 61"/>
          <p:cNvSpPr>
            <a:spLocks noChangeShapeType="1"/>
          </p:cNvSpPr>
          <p:nvPr/>
        </p:nvSpPr>
        <p:spPr bwMode="auto">
          <a:xfrm flipV="1">
            <a:off x="4600575" y="3978275"/>
            <a:ext cx="371475" cy="139700"/>
          </a:xfrm>
          <a:prstGeom prst="line">
            <a:avLst/>
          </a:prstGeom>
          <a:noFill/>
          <a:ln w="12700">
            <a:solidFill>
              <a:schemeClr val="tx1"/>
            </a:solidFill>
            <a:round/>
            <a:headEnd/>
            <a:tailEnd/>
          </a:ln>
          <a:effectLst/>
        </p:spPr>
        <p:txBody>
          <a:bodyPr wrap="none" anchor="ctr"/>
          <a:lstStyle/>
          <a:p>
            <a:endParaRPr lang="en-US"/>
          </a:p>
        </p:txBody>
      </p:sp>
      <p:sp>
        <p:nvSpPr>
          <p:cNvPr id="94270" name="Line 62"/>
          <p:cNvSpPr>
            <a:spLocks noChangeShapeType="1"/>
          </p:cNvSpPr>
          <p:nvPr/>
        </p:nvSpPr>
        <p:spPr bwMode="auto">
          <a:xfrm>
            <a:off x="4597400" y="4117975"/>
            <a:ext cx="520700" cy="136525"/>
          </a:xfrm>
          <a:prstGeom prst="line">
            <a:avLst/>
          </a:prstGeom>
          <a:noFill/>
          <a:ln w="12700">
            <a:solidFill>
              <a:schemeClr val="tx1"/>
            </a:solidFill>
            <a:round/>
            <a:headEnd/>
            <a:tailEnd/>
          </a:ln>
          <a:effectLst/>
        </p:spPr>
        <p:txBody>
          <a:bodyPr wrap="none" anchor="ctr"/>
          <a:lstStyle/>
          <a:p>
            <a:endParaRPr lang="en-US"/>
          </a:p>
        </p:txBody>
      </p:sp>
      <p:sp>
        <p:nvSpPr>
          <p:cNvPr id="94271" name="AutoShape 63"/>
          <p:cNvSpPr>
            <a:spLocks/>
          </p:cNvSpPr>
          <p:nvPr/>
        </p:nvSpPr>
        <p:spPr bwMode="auto">
          <a:xfrm rot="5400000">
            <a:off x="5732462" y="3871913"/>
            <a:ext cx="130175" cy="1733550"/>
          </a:xfrm>
          <a:prstGeom prst="leftBrace">
            <a:avLst>
              <a:gd name="adj1" fmla="val 56351"/>
              <a:gd name="adj2" fmla="val 50000"/>
            </a:avLst>
          </a:prstGeom>
          <a:noFill/>
          <a:ln w="12700">
            <a:solidFill>
              <a:schemeClr val="tx1"/>
            </a:solidFill>
            <a:round/>
            <a:headEnd/>
            <a:tailEnd/>
          </a:ln>
          <a:effectLst/>
        </p:spPr>
        <p:txBody>
          <a:bodyPr wrap="none" anchor="ctr"/>
          <a:lstStyle/>
          <a:p>
            <a:endParaRPr lang="en-US"/>
          </a:p>
        </p:txBody>
      </p:sp>
      <p:sp>
        <p:nvSpPr>
          <p:cNvPr id="94272" name="Text Box 31"/>
          <p:cNvSpPr txBox="1">
            <a:spLocks noChangeArrowheads="1"/>
          </p:cNvSpPr>
          <p:nvPr/>
        </p:nvSpPr>
        <p:spPr bwMode="auto">
          <a:xfrm>
            <a:off x="336550" y="2028825"/>
            <a:ext cx="396875" cy="211138"/>
          </a:xfrm>
          <a:prstGeom prst="rect">
            <a:avLst/>
          </a:prstGeom>
          <a:noFill/>
          <a:ln w="9525">
            <a:noFill/>
            <a:miter lim="800000"/>
            <a:headEnd/>
            <a:tailEnd/>
          </a:ln>
        </p:spPr>
        <p:txBody>
          <a:bodyPr wrap="none" lIns="0" tIns="0" rIns="0" bIns="0"/>
          <a:lstStyle/>
          <a:p>
            <a:r>
              <a:rPr lang="en-US" sz="1400">
                <a:latin typeface="Arial" charset="0"/>
              </a:rPr>
              <a:t>DNA</a:t>
            </a:r>
          </a:p>
        </p:txBody>
      </p:sp>
      <p:sp>
        <p:nvSpPr>
          <p:cNvPr id="94273" name="Text Box 31"/>
          <p:cNvSpPr txBox="1">
            <a:spLocks noChangeArrowheads="1"/>
          </p:cNvSpPr>
          <p:nvPr/>
        </p:nvSpPr>
        <p:spPr bwMode="auto">
          <a:xfrm>
            <a:off x="984250" y="2212975"/>
            <a:ext cx="958850" cy="179388"/>
          </a:xfrm>
          <a:prstGeom prst="rect">
            <a:avLst/>
          </a:prstGeom>
          <a:noFill/>
          <a:ln w="9525">
            <a:noFill/>
            <a:miter lim="800000"/>
            <a:headEnd/>
            <a:tailEnd/>
          </a:ln>
        </p:spPr>
        <p:txBody>
          <a:bodyPr wrap="none" lIns="0" tIns="0" rIns="0" bIns="0"/>
          <a:lstStyle/>
          <a:p>
            <a:r>
              <a:rPr lang="en-US" sz="1400">
                <a:latin typeface="Arial" charset="0"/>
              </a:rPr>
              <a:t>Upstream</a:t>
            </a:r>
          </a:p>
        </p:txBody>
      </p:sp>
      <p:sp>
        <p:nvSpPr>
          <p:cNvPr id="94274" name="Text Box 31"/>
          <p:cNvSpPr txBox="1">
            <a:spLocks noChangeArrowheads="1"/>
          </p:cNvSpPr>
          <p:nvPr/>
        </p:nvSpPr>
        <p:spPr bwMode="auto">
          <a:xfrm>
            <a:off x="1104900" y="1203325"/>
            <a:ext cx="1155700" cy="658813"/>
          </a:xfrm>
          <a:prstGeom prst="rect">
            <a:avLst/>
          </a:prstGeom>
          <a:noFill/>
          <a:ln w="9525">
            <a:noFill/>
            <a:miter lim="800000"/>
            <a:headEnd/>
            <a:tailEnd/>
          </a:ln>
        </p:spPr>
        <p:txBody>
          <a:bodyPr wrap="none" lIns="0" tIns="0" rIns="0" bIns="0"/>
          <a:lstStyle/>
          <a:p>
            <a:pPr algn="ctr">
              <a:lnSpc>
                <a:spcPct val="90000"/>
              </a:lnSpc>
            </a:pPr>
            <a:r>
              <a:rPr lang="en-US" sz="1400">
                <a:latin typeface="Arial" charset="0"/>
              </a:rPr>
              <a:t>Enhancer</a:t>
            </a:r>
            <a:br>
              <a:rPr lang="en-US" sz="1400">
                <a:latin typeface="Arial" charset="0"/>
              </a:rPr>
            </a:br>
            <a:r>
              <a:rPr lang="en-US" sz="1400">
                <a:latin typeface="Arial" charset="0"/>
              </a:rPr>
              <a:t>(distal control</a:t>
            </a:r>
            <a:br>
              <a:rPr lang="en-US" sz="1400">
                <a:latin typeface="Arial" charset="0"/>
              </a:rPr>
            </a:br>
            <a:r>
              <a:rPr lang="en-US" sz="1400">
                <a:latin typeface="Arial" charset="0"/>
              </a:rPr>
              <a:t>elements)</a:t>
            </a:r>
            <a:br>
              <a:rPr lang="en-US" sz="1400">
                <a:latin typeface="Arial" charset="0"/>
              </a:rPr>
            </a:br>
            <a:endParaRPr lang="en-US" sz="1400">
              <a:latin typeface="Arial" charset="0"/>
            </a:endParaRPr>
          </a:p>
        </p:txBody>
      </p:sp>
      <p:sp>
        <p:nvSpPr>
          <p:cNvPr id="94275" name="Text Box 31"/>
          <p:cNvSpPr txBox="1">
            <a:spLocks noChangeArrowheads="1"/>
          </p:cNvSpPr>
          <p:nvPr/>
        </p:nvSpPr>
        <p:spPr bwMode="auto">
          <a:xfrm>
            <a:off x="2794000" y="1206500"/>
            <a:ext cx="803275" cy="538163"/>
          </a:xfrm>
          <a:prstGeom prst="rect">
            <a:avLst/>
          </a:prstGeom>
          <a:noFill/>
          <a:ln w="9525">
            <a:noFill/>
            <a:miter lim="800000"/>
            <a:headEnd/>
            <a:tailEnd/>
          </a:ln>
        </p:spPr>
        <p:txBody>
          <a:bodyPr wrap="none" lIns="0" tIns="0" rIns="0" bIns="0"/>
          <a:lstStyle/>
          <a:p>
            <a:pPr algn="ctr">
              <a:lnSpc>
                <a:spcPct val="90000"/>
              </a:lnSpc>
            </a:pPr>
            <a:r>
              <a:rPr lang="en-US" sz="1400">
                <a:latin typeface="Arial" charset="0"/>
              </a:rPr>
              <a:t>Proximal</a:t>
            </a:r>
            <a:br>
              <a:rPr lang="en-US" sz="1400">
                <a:latin typeface="Arial" charset="0"/>
              </a:rPr>
            </a:br>
            <a:r>
              <a:rPr lang="en-US" sz="1400">
                <a:latin typeface="Arial" charset="0"/>
              </a:rPr>
              <a:t>control</a:t>
            </a:r>
          </a:p>
          <a:p>
            <a:pPr algn="ctr">
              <a:lnSpc>
                <a:spcPct val="90000"/>
              </a:lnSpc>
            </a:pPr>
            <a:r>
              <a:rPr lang="en-US" sz="1400">
                <a:latin typeface="Arial" charset="0"/>
              </a:rPr>
              <a:t>elements</a:t>
            </a:r>
          </a:p>
        </p:txBody>
      </p:sp>
      <p:sp>
        <p:nvSpPr>
          <p:cNvPr id="94278" name="Text Box 31"/>
          <p:cNvSpPr txBox="1">
            <a:spLocks noChangeArrowheads="1"/>
          </p:cNvSpPr>
          <p:nvPr/>
        </p:nvSpPr>
        <p:spPr bwMode="auto">
          <a:xfrm>
            <a:off x="3829050" y="1393825"/>
            <a:ext cx="993775" cy="350838"/>
          </a:xfrm>
          <a:prstGeom prst="rect">
            <a:avLst/>
          </a:prstGeom>
          <a:noFill/>
          <a:ln w="9525">
            <a:noFill/>
            <a:miter lim="800000"/>
            <a:headEnd/>
            <a:tailEnd/>
          </a:ln>
        </p:spPr>
        <p:txBody>
          <a:bodyPr wrap="none" lIns="0" tIns="0" rIns="0" bIns="0"/>
          <a:lstStyle/>
          <a:p>
            <a:pPr algn="ctr">
              <a:lnSpc>
                <a:spcPct val="90000"/>
              </a:lnSpc>
            </a:pPr>
            <a:r>
              <a:rPr lang="en-US" sz="1400">
                <a:latin typeface="Arial" charset="0"/>
              </a:rPr>
              <a:t>Transcription</a:t>
            </a:r>
            <a:br>
              <a:rPr lang="en-US" sz="1400">
                <a:latin typeface="Arial" charset="0"/>
              </a:rPr>
            </a:br>
            <a:r>
              <a:rPr lang="en-US" sz="1400">
                <a:latin typeface="Arial" charset="0"/>
              </a:rPr>
              <a:t>start site</a:t>
            </a:r>
          </a:p>
        </p:txBody>
      </p:sp>
      <p:sp>
        <p:nvSpPr>
          <p:cNvPr id="94279" name="Text Box 31"/>
          <p:cNvSpPr txBox="1">
            <a:spLocks noChangeArrowheads="1"/>
          </p:cNvSpPr>
          <p:nvPr/>
        </p:nvSpPr>
        <p:spPr bwMode="auto">
          <a:xfrm>
            <a:off x="4445000" y="1841500"/>
            <a:ext cx="457200" cy="176213"/>
          </a:xfrm>
          <a:prstGeom prst="rect">
            <a:avLst/>
          </a:prstGeom>
          <a:noFill/>
          <a:ln w="9525">
            <a:noFill/>
            <a:miter lim="800000"/>
            <a:headEnd/>
            <a:tailEnd/>
          </a:ln>
        </p:spPr>
        <p:txBody>
          <a:bodyPr wrap="none" lIns="0" tIns="0" rIns="0" bIns="0"/>
          <a:lstStyle/>
          <a:p>
            <a:pPr algn="ctr">
              <a:lnSpc>
                <a:spcPct val="90000"/>
              </a:lnSpc>
            </a:pPr>
            <a:r>
              <a:rPr lang="en-US" sz="1400">
                <a:latin typeface="Arial" charset="0"/>
              </a:rPr>
              <a:t>Exon</a:t>
            </a:r>
          </a:p>
        </p:txBody>
      </p:sp>
      <p:sp>
        <p:nvSpPr>
          <p:cNvPr id="94280" name="Text Box 31"/>
          <p:cNvSpPr txBox="1">
            <a:spLocks noChangeArrowheads="1"/>
          </p:cNvSpPr>
          <p:nvPr/>
        </p:nvSpPr>
        <p:spPr bwMode="auto">
          <a:xfrm>
            <a:off x="5175250" y="1841500"/>
            <a:ext cx="457200" cy="176213"/>
          </a:xfrm>
          <a:prstGeom prst="rect">
            <a:avLst/>
          </a:prstGeom>
          <a:noFill/>
          <a:ln w="9525">
            <a:noFill/>
            <a:miter lim="800000"/>
            <a:headEnd/>
            <a:tailEnd/>
          </a:ln>
        </p:spPr>
        <p:txBody>
          <a:bodyPr wrap="none" lIns="0" tIns="0" rIns="0" bIns="0"/>
          <a:lstStyle/>
          <a:p>
            <a:pPr algn="ctr">
              <a:lnSpc>
                <a:spcPct val="90000"/>
              </a:lnSpc>
            </a:pPr>
            <a:r>
              <a:rPr lang="en-US" sz="1400">
                <a:latin typeface="Arial" charset="0"/>
              </a:rPr>
              <a:t>Intron</a:t>
            </a:r>
          </a:p>
        </p:txBody>
      </p:sp>
      <p:sp>
        <p:nvSpPr>
          <p:cNvPr id="94281" name="Text Box 31"/>
          <p:cNvSpPr txBox="1">
            <a:spLocks noChangeArrowheads="1"/>
          </p:cNvSpPr>
          <p:nvPr/>
        </p:nvSpPr>
        <p:spPr bwMode="auto">
          <a:xfrm>
            <a:off x="5784850" y="1851025"/>
            <a:ext cx="457200" cy="176213"/>
          </a:xfrm>
          <a:prstGeom prst="rect">
            <a:avLst/>
          </a:prstGeom>
          <a:noFill/>
          <a:ln w="9525">
            <a:noFill/>
            <a:miter lim="800000"/>
            <a:headEnd/>
            <a:tailEnd/>
          </a:ln>
        </p:spPr>
        <p:txBody>
          <a:bodyPr wrap="none" lIns="0" tIns="0" rIns="0" bIns="0"/>
          <a:lstStyle/>
          <a:p>
            <a:pPr algn="ctr">
              <a:lnSpc>
                <a:spcPct val="90000"/>
              </a:lnSpc>
            </a:pPr>
            <a:r>
              <a:rPr lang="en-US" sz="1400">
                <a:latin typeface="Arial" charset="0"/>
              </a:rPr>
              <a:t>Exon</a:t>
            </a:r>
          </a:p>
        </p:txBody>
      </p:sp>
      <p:sp>
        <p:nvSpPr>
          <p:cNvPr id="94282" name="Text Box 31"/>
          <p:cNvSpPr txBox="1">
            <a:spLocks noChangeArrowheads="1"/>
          </p:cNvSpPr>
          <p:nvPr/>
        </p:nvSpPr>
        <p:spPr bwMode="auto">
          <a:xfrm>
            <a:off x="3679825" y="2346325"/>
            <a:ext cx="457200" cy="176213"/>
          </a:xfrm>
          <a:prstGeom prst="rect">
            <a:avLst/>
          </a:prstGeom>
          <a:noFill/>
          <a:ln w="9525">
            <a:noFill/>
            <a:miter lim="800000"/>
            <a:headEnd/>
            <a:tailEnd/>
          </a:ln>
        </p:spPr>
        <p:txBody>
          <a:bodyPr wrap="none" lIns="0" tIns="0" rIns="0" bIns="0"/>
          <a:lstStyle/>
          <a:p>
            <a:pPr algn="ctr">
              <a:lnSpc>
                <a:spcPct val="90000"/>
              </a:lnSpc>
            </a:pPr>
            <a:r>
              <a:rPr lang="en-US" sz="1400">
                <a:latin typeface="Arial" charset="0"/>
              </a:rPr>
              <a:t>Promoter</a:t>
            </a:r>
          </a:p>
        </p:txBody>
      </p:sp>
      <p:sp>
        <p:nvSpPr>
          <p:cNvPr id="94283" name="Text Box 31"/>
          <p:cNvSpPr txBox="1">
            <a:spLocks noChangeArrowheads="1"/>
          </p:cNvSpPr>
          <p:nvPr/>
        </p:nvSpPr>
        <p:spPr bwMode="auto">
          <a:xfrm>
            <a:off x="6508750" y="1841500"/>
            <a:ext cx="457200" cy="176213"/>
          </a:xfrm>
          <a:prstGeom prst="rect">
            <a:avLst/>
          </a:prstGeom>
          <a:noFill/>
          <a:ln w="9525">
            <a:noFill/>
            <a:miter lim="800000"/>
            <a:headEnd/>
            <a:tailEnd/>
          </a:ln>
        </p:spPr>
        <p:txBody>
          <a:bodyPr wrap="none" lIns="0" tIns="0" rIns="0" bIns="0"/>
          <a:lstStyle/>
          <a:p>
            <a:pPr algn="ctr">
              <a:lnSpc>
                <a:spcPct val="90000"/>
              </a:lnSpc>
            </a:pPr>
            <a:r>
              <a:rPr lang="en-US" sz="1400">
                <a:latin typeface="Arial" charset="0"/>
              </a:rPr>
              <a:t>Intron</a:t>
            </a:r>
          </a:p>
        </p:txBody>
      </p:sp>
      <p:sp>
        <p:nvSpPr>
          <p:cNvPr id="94284" name="Text Box 31"/>
          <p:cNvSpPr txBox="1">
            <a:spLocks noChangeArrowheads="1"/>
          </p:cNvSpPr>
          <p:nvPr/>
        </p:nvSpPr>
        <p:spPr bwMode="auto">
          <a:xfrm>
            <a:off x="7073900" y="1841500"/>
            <a:ext cx="457200" cy="176213"/>
          </a:xfrm>
          <a:prstGeom prst="rect">
            <a:avLst/>
          </a:prstGeom>
          <a:noFill/>
          <a:ln w="9525">
            <a:noFill/>
            <a:miter lim="800000"/>
            <a:headEnd/>
            <a:tailEnd/>
          </a:ln>
        </p:spPr>
        <p:txBody>
          <a:bodyPr wrap="none" lIns="0" tIns="0" rIns="0" bIns="0"/>
          <a:lstStyle/>
          <a:p>
            <a:pPr algn="ctr">
              <a:lnSpc>
                <a:spcPct val="90000"/>
              </a:lnSpc>
            </a:pPr>
            <a:r>
              <a:rPr lang="en-US" sz="1400">
                <a:latin typeface="Arial" charset="0"/>
              </a:rPr>
              <a:t>Exon</a:t>
            </a:r>
          </a:p>
        </p:txBody>
      </p:sp>
      <p:sp>
        <p:nvSpPr>
          <p:cNvPr id="94285" name="Text Box 31"/>
          <p:cNvSpPr txBox="1">
            <a:spLocks noChangeArrowheads="1"/>
          </p:cNvSpPr>
          <p:nvPr/>
        </p:nvSpPr>
        <p:spPr bwMode="auto">
          <a:xfrm>
            <a:off x="6480175" y="1196975"/>
            <a:ext cx="914400" cy="449263"/>
          </a:xfrm>
          <a:prstGeom prst="rect">
            <a:avLst/>
          </a:prstGeom>
          <a:noFill/>
          <a:ln w="9525">
            <a:noFill/>
            <a:miter lim="800000"/>
            <a:headEnd/>
            <a:tailEnd/>
          </a:ln>
        </p:spPr>
        <p:txBody>
          <a:bodyPr wrap="none" lIns="0" tIns="0" rIns="0" bIns="0"/>
          <a:lstStyle/>
          <a:p>
            <a:pPr algn="ctr">
              <a:lnSpc>
                <a:spcPct val="90000"/>
              </a:lnSpc>
            </a:pPr>
            <a:r>
              <a:rPr lang="en-US" sz="1400">
                <a:latin typeface="Arial" charset="0"/>
              </a:rPr>
              <a:t>Poly-A signal</a:t>
            </a:r>
            <a:br>
              <a:rPr lang="en-US" sz="1400">
                <a:latin typeface="Arial" charset="0"/>
              </a:rPr>
            </a:br>
            <a:r>
              <a:rPr lang="en-US" sz="1400">
                <a:latin typeface="Arial" charset="0"/>
              </a:rPr>
              <a:t>sequence</a:t>
            </a:r>
          </a:p>
        </p:txBody>
      </p:sp>
      <p:sp>
        <p:nvSpPr>
          <p:cNvPr id="94286" name="Text Box 31"/>
          <p:cNvSpPr txBox="1">
            <a:spLocks noChangeArrowheads="1"/>
          </p:cNvSpPr>
          <p:nvPr/>
        </p:nvSpPr>
        <p:spPr bwMode="auto">
          <a:xfrm>
            <a:off x="7788275" y="1206500"/>
            <a:ext cx="914400" cy="449263"/>
          </a:xfrm>
          <a:prstGeom prst="rect">
            <a:avLst/>
          </a:prstGeom>
          <a:noFill/>
          <a:ln w="9525">
            <a:noFill/>
            <a:miter lim="800000"/>
            <a:headEnd/>
            <a:tailEnd/>
          </a:ln>
        </p:spPr>
        <p:txBody>
          <a:bodyPr wrap="none" lIns="0" tIns="0" rIns="0" bIns="0"/>
          <a:lstStyle/>
          <a:p>
            <a:pPr algn="ctr">
              <a:lnSpc>
                <a:spcPct val="90000"/>
              </a:lnSpc>
            </a:pPr>
            <a:r>
              <a:rPr lang="en-US" sz="1400">
                <a:latin typeface="Arial" charset="0"/>
              </a:rPr>
              <a:t>Transcription</a:t>
            </a:r>
            <a:br>
              <a:rPr lang="en-US" sz="1400">
                <a:latin typeface="Arial" charset="0"/>
              </a:rPr>
            </a:br>
            <a:r>
              <a:rPr lang="en-US" sz="1400">
                <a:latin typeface="Arial" charset="0"/>
              </a:rPr>
              <a:t>termination</a:t>
            </a:r>
            <a:br>
              <a:rPr lang="en-US" sz="1400">
                <a:latin typeface="Arial" charset="0"/>
              </a:rPr>
            </a:br>
            <a:r>
              <a:rPr lang="en-US" sz="1400">
                <a:latin typeface="Arial" charset="0"/>
              </a:rPr>
              <a:t>region</a:t>
            </a:r>
          </a:p>
        </p:txBody>
      </p:sp>
      <p:sp>
        <p:nvSpPr>
          <p:cNvPr id="94287" name="Text Box 31"/>
          <p:cNvSpPr txBox="1">
            <a:spLocks noChangeArrowheads="1"/>
          </p:cNvSpPr>
          <p:nvPr/>
        </p:nvSpPr>
        <p:spPr bwMode="auto">
          <a:xfrm>
            <a:off x="8245475" y="2228850"/>
            <a:ext cx="457200" cy="176213"/>
          </a:xfrm>
          <a:prstGeom prst="rect">
            <a:avLst/>
          </a:prstGeom>
          <a:noFill/>
          <a:ln w="9525">
            <a:noFill/>
            <a:miter lim="800000"/>
            <a:headEnd/>
            <a:tailEnd/>
          </a:ln>
        </p:spPr>
        <p:txBody>
          <a:bodyPr wrap="none" lIns="0" tIns="0" rIns="0" bIns="0"/>
          <a:lstStyle/>
          <a:p>
            <a:pPr algn="ctr">
              <a:lnSpc>
                <a:spcPct val="90000"/>
              </a:lnSpc>
            </a:pPr>
            <a:r>
              <a:rPr lang="en-US" sz="1400">
                <a:latin typeface="Arial" charset="0"/>
              </a:rPr>
              <a:t>Down-</a:t>
            </a:r>
            <a:br>
              <a:rPr lang="en-US" sz="1400">
                <a:latin typeface="Arial" charset="0"/>
              </a:rPr>
            </a:br>
            <a:r>
              <a:rPr lang="en-US" sz="1400">
                <a:latin typeface="Arial" charset="0"/>
              </a:rPr>
              <a:t>stream</a:t>
            </a:r>
          </a:p>
        </p:txBody>
      </p:sp>
      <p:sp>
        <p:nvSpPr>
          <p:cNvPr id="94288" name="Text Box 31"/>
          <p:cNvSpPr txBox="1">
            <a:spLocks noChangeArrowheads="1"/>
          </p:cNvSpPr>
          <p:nvPr/>
        </p:nvSpPr>
        <p:spPr bwMode="auto">
          <a:xfrm>
            <a:off x="6054725" y="2628900"/>
            <a:ext cx="457200" cy="176213"/>
          </a:xfrm>
          <a:prstGeom prst="rect">
            <a:avLst/>
          </a:prstGeom>
          <a:noFill/>
          <a:ln w="9525">
            <a:noFill/>
            <a:miter lim="800000"/>
            <a:headEnd/>
            <a:tailEnd/>
          </a:ln>
        </p:spPr>
        <p:txBody>
          <a:bodyPr wrap="none" lIns="0" tIns="0" rIns="0" bIns="0"/>
          <a:lstStyle/>
          <a:p>
            <a:pPr>
              <a:lnSpc>
                <a:spcPct val="90000"/>
              </a:lnSpc>
            </a:pPr>
            <a:r>
              <a:rPr lang="en-US" sz="1400">
                <a:latin typeface="Arial" charset="0"/>
              </a:rPr>
              <a:t>Transcription</a:t>
            </a:r>
          </a:p>
        </p:txBody>
      </p:sp>
      <p:sp>
        <p:nvSpPr>
          <p:cNvPr id="94289" name="Text Box 31"/>
          <p:cNvSpPr txBox="1">
            <a:spLocks noChangeArrowheads="1"/>
          </p:cNvSpPr>
          <p:nvPr/>
        </p:nvSpPr>
        <p:spPr bwMode="auto">
          <a:xfrm>
            <a:off x="4454525" y="3181350"/>
            <a:ext cx="457200" cy="176213"/>
          </a:xfrm>
          <a:prstGeom prst="rect">
            <a:avLst/>
          </a:prstGeom>
          <a:noFill/>
          <a:ln w="9525">
            <a:noFill/>
            <a:miter lim="800000"/>
            <a:headEnd/>
            <a:tailEnd/>
          </a:ln>
        </p:spPr>
        <p:txBody>
          <a:bodyPr wrap="none" lIns="0" tIns="0" rIns="0" bIns="0"/>
          <a:lstStyle/>
          <a:p>
            <a:pPr>
              <a:lnSpc>
                <a:spcPct val="90000"/>
              </a:lnSpc>
            </a:pPr>
            <a:r>
              <a:rPr lang="en-US" sz="1400">
                <a:latin typeface="Arial" charset="0"/>
              </a:rPr>
              <a:t>Exon</a:t>
            </a:r>
          </a:p>
        </p:txBody>
      </p:sp>
      <p:sp>
        <p:nvSpPr>
          <p:cNvPr id="94290" name="Text Box 31"/>
          <p:cNvSpPr txBox="1">
            <a:spLocks noChangeArrowheads="1"/>
          </p:cNvSpPr>
          <p:nvPr/>
        </p:nvSpPr>
        <p:spPr bwMode="auto">
          <a:xfrm>
            <a:off x="5153025" y="3175000"/>
            <a:ext cx="457200" cy="176213"/>
          </a:xfrm>
          <a:prstGeom prst="rect">
            <a:avLst/>
          </a:prstGeom>
          <a:noFill/>
          <a:ln w="9525">
            <a:noFill/>
            <a:miter lim="800000"/>
            <a:headEnd/>
            <a:tailEnd/>
          </a:ln>
        </p:spPr>
        <p:txBody>
          <a:bodyPr wrap="none" lIns="0" tIns="0" rIns="0" bIns="0"/>
          <a:lstStyle/>
          <a:p>
            <a:pPr>
              <a:lnSpc>
                <a:spcPct val="90000"/>
              </a:lnSpc>
            </a:pPr>
            <a:r>
              <a:rPr lang="en-US" sz="1400">
                <a:latin typeface="Arial" charset="0"/>
              </a:rPr>
              <a:t>Intron</a:t>
            </a:r>
          </a:p>
        </p:txBody>
      </p:sp>
      <p:sp>
        <p:nvSpPr>
          <p:cNvPr id="94291" name="Text Box 31"/>
          <p:cNvSpPr txBox="1">
            <a:spLocks noChangeArrowheads="1"/>
          </p:cNvSpPr>
          <p:nvPr/>
        </p:nvSpPr>
        <p:spPr bwMode="auto">
          <a:xfrm>
            <a:off x="6486525" y="3168650"/>
            <a:ext cx="457200" cy="176213"/>
          </a:xfrm>
          <a:prstGeom prst="rect">
            <a:avLst/>
          </a:prstGeom>
          <a:noFill/>
          <a:ln w="9525">
            <a:noFill/>
            <a:miter lim="800000"/>
            <a:headEnd/>
            <a:tailEnd/>
          </a:ln>
        </p:spPr>
        <p:txBody>
          <a:bodyPr wrap="none" lIns="0" tIns="0" rIns="0" bIns="0"/>
          <a:lstStyle/>
          <a:p>
            <a:pPr>
              <a:lnSpc>
                <a:spcPct val="90000"/>
              </a:lnSpc>
            </a:pPr>
            <a:r>
              <a:rPr lang="en-US" sz="1400">
                <a:latin typeface="Arial" charset="0"/>
              </a:rPr>
              <a:t>Intron</a:t>
            </a:r>
          </a:p>
        </p:txBody>
      </p:sp>
      <p:sp>
        <p:nvSpPr>
          <p:cNvPr id="94292" name="Text Box 31"/>
          <p:cNvSpPr txBox="1">
            <a:spLocks noChangeArrowheads="1"/>
          </p:cNvSpPr>
          <p:nvPr/>
        </p:nvSpPr>
        <p:spPr bwMode="auto">
          <a:xfrm>
            <a:off x="5788025" y="3175000"/>
            <a:ext cx="457200" cy="176213"/>
          </a:xfrm>
          <a:prstGeom prst="rect">
            <a:avLst/>
          </a:prstGeom>
          <a:noFill/>
          <a:ln w="9525">
            <a:noFill/>
            <a:miter lim="800000"/>
            <a:headEnd/>
            <a:tailEnd/>
          </a:ln>
        </p:spPr>
        <p:txBody>
          <a:bodyPr wrap="none" lIns="0" tIns="0" rIns="0" bIns="0"/>
          <a:lstStyle/>
          <a:p>
            <a:pPr>
              <a:lnSpc>
                <a:spcPct val="90000"/>
              </a:lnSpc>
            </a:pPr>
            <a:r>
              <a:rPr lang="en-US" sz="1400">
                <a:latin typeface="Arial" charset="0"/>
              </a:rPr>
              <a:t>Exon</a:t>
            </a:r>
          </a:p>
        </p:txBody>
      </p:sp>
      <p:sp>
        <p:nvSpPr>
          <p:cNvPr id="94293" name="Text Box 31"/>
          <p:cNvSpPr txBox="1">
            <a:spLocks noChangeArrowheads="1"/>
          </p:cNvSpPr>
          <p:nvPr/>
        </p:nvSpPr>
        <p:spPr bwMode="auto">
          <a:xfrm>
            <a:off x="7089775" y="3175000"/>
            <a:ext cx="457200" cy="176213"/>
          </a:xfrm>
          <a:prstGeom prst="rect">
            <a:avLst/>
          </a:prstGeom>
          <a:noFill/>
          <a:ln w="9525">
            <a:noFill/>
            <a:miter lim="800000"/>
            <a:headEnd/>
            <a:tailEnd/>
          </a:ln>
        </p:spPr>
        <p:txBody>
          <a:bodyPr wrap="none" lIns="0" tIns="0" rIns="0" bIns="0"/>
          <a:lstStyle/>
          <a:p>
            <a:pPr>
              <a:lnSpc>
                <a:spcPct val="90000"/>
              </a:lnSpc>
            </a:pPr>
            <a:r>
              <a:rPr lang="en-US" sz="1400">
                <a:latin typeface="Arial" charset="0"/>
              </a:rPr>
              <a:t>Exon</a:t>
            </a:r>
          </a:p>
        </p:txBody>
      </p:sp>
      <p:sp>
        <p:nvSpPr>
          <p:cNvPr id="94294" name="Text Box 31"/>
          <p:cNvSpPr txBox="1">
            <a:spLocks noChangeArrowheads="1"/>
          </p:cNvSpPr>
          <p:nvPr/>
        </p:nvSpPr>
        <p:spPr bwMode="auto">
          <a:xfrm>
            <a:off x="7515225" y="2781300"/>
            <a:ext cx="685800" cy="379413"/>
          </a:xfrm>
          <a:prstGeom prst="rect">
            <a:avLst/>
          </a:prstGeom>
          <a:noFill/>
          <a:ln w="9525">
            <a:noFill/>
            <a:miter lim="800000"/>
            <a:headEnd/>
            <a:tailEnd/>
          </a:ln>
        </p:spPr>
        <p:txBody>
          <a:bodyPr wrap="none" lIns="0" tIns="0" rIns="0" bIns="0"/>
          <a:lstStyle/>
          <a:p>
            <a:pPr algn="ctr">
              <a:lnSpc>
                <a:spcPct val="90000"/>
              </a:lnSpc>
            </a:pPr>
            <a:r>
              <a:rPr lang="en-US" sz="1400">
                <a:latin typeface="Arial" charset="0"/>
              </a:rPr>
              <a:t>Poly-A</a:t>
            </a:r>
            <a:br>
              <a:rPr lang="en-US" sz="1400">
                <a:latin typeface="Arial" charset="0"/>
              </a:rPr>
            </a:br>
            <a:r>
              <a:rPr lang="en-US" sz="1400">
                <a:latin typeface="Arial" charset="0"/>
              </a:rPr>
              <a:t>signal</a:t>
            </a:r>
          </a:p>
        </p:txBody>
      </p:sp>
      <p:sp>
        <p:nvSpPr>
          <p:cNvPr id="94295" name="Text Box 31"/>
          <p:cNvSpPr txBox="1">
            <a:spLocks noChangeArrowheads="1"/>
          </p:cNvSpPr>
          <p:nvPr/>
        </p:nvSpPr>
        <p:spPr bwMode="auto">
          <a:xfrm>
            <a:off x="2759075" y="3178175"/>
            <a:ext cx="1009650" cy="652463"/>
          </a:xfrm>
          <a:prstGeom prst="rect">
            <a:avLst/>
          </a:prstGeom>
          <a:noFill/>
          <a:ln w="9525">
            <a:noFill/>
            <a:miter lim="800000"/>
            <a:headEnd/>
            <a:tailEnd/>
          </a:ln>
        </p:spPr>
        <p:txBody>
          <a:bodyPr wrap="none" lIns="0" tIns="0" rIns="0" bIns="0"/>
          <a:lstStyle/>
          <a:p>
            <a:pPr>
              <a:lnSpc>
                <a:spcPct val="90000"/>
              </a:lnSpc>
            </a:pPr>
            <a:r>
              <a:rPr lang="en-US" sz="1400">
                <a:latin typeface="Arial" charset="0"/>
              </a:rPr>
              <a:t>Primary RNA</a:t>
            </a:r>
            <a:br>
              <a:rPr lang="en-US" sz="1400">
                <a:latin typeface="Arial" charset="0"/>
              </a:rPr>
            </a:br>
            <a:r>
              <a:rPr lang="en-US" sz="1400">
                <a:latin typeface="Arial" charset="0"/>
              </a:rPr>
              <a:t>transcript</a:t>
            </a:r>
            <a:br>
              <a:rPr lang="en-US" sz="1400">
                <a:latin typeface="Arial" charset="0"/>
              </a:rPr>
            </a:br>
            <a:r>
              <a:rPr lang="en-US" sz="1400">
                <a:latin typeface="Arial" charset="0"/>
              </a:rPr>
              <a:t>(pre-mRNA)</a:t>
            </a:r>
          </a:p>
        </p:txBody>
      </p:sp>
      <p:sp>
        <p:nvSpPr>
          <p:cNvPr id="94296" name="Text Box 31"/>
          <p:cNvSpPr txBox="1">
            <a:spLocks noChangeArrowheads="1"/>
          </p:cNvSpPr>
          <p:nvPr/>
        </p:nvSpPr>
        <p:spPr bwMode="auto">
          <a:xfrm>
            <a:off x="3984625" y="3365500"/>
            <a:ext cx="203200" cy="182563"/>
          </a:xfrm>
          <a:prstGeom prst="rect">
            <a:avLst/>
          </a:prstGeom>
          <a:noFill/>
          <a:ln w="9525">
            <a:noFill/>
            <a:miter lim="800000"/>
            <a:headEnd/>
            <a:tailEnd/>
          </a:ln>
        </p:spPr>
        <p:txBody>
          <a:bodyPr wrap="none" lIns="0" tIns="0" rIns="0" bIns="0"/>
          <a:lstStyle/>
          <a:p>
            <a:pPr>
              <a:lnSpc>
                <a:spcPct val="90000"/>
              </a:lnSpc>
            </a:pPr>
            <a:r>
              <a:rPr lang="en-US" sz="1400">
                <a:latin typeface="Arial" charset="0"/>
              </a:rPr>
              <a:t>5</a:t>
            </a:r>
            <a:r>
              <a:rPr lang="en-US" sz="1400">
                <a:latin typeface="Arial" charset="0"/>
                <a:sym typeface="Symbol" pitchFamily="84" charset="2"/>
              </a:rPr>
              <a:t></a:t>
            </a:r>
            <a:endParaRPr lang="en-US" sz="1400">
              <a:latin typeface="Arial" charset="0"/>
            </a:endParaRPr>
          </a:p>
        </p:txBody>
      </p:sp>
      <p:sp>
        <p:nvSpPr>
          <p:cNvPr id="94297" name="Text Box 31"/>
          <p:cNvSpPr txBox="1">
            <a:spLocks noChangeArrowheads="1"/>
          </p:cNvSpPr>
          <p:nvPr/>
        </p:nvSpPr>
        <p:spPr bwMode="auto">
          <a:xfrm>
            <a:off x="7816850" y="3362325"/>
            <a:ext cx="1009650" cy="652463"/>
          </a:xfrm>
          <a:prstGeom prst="rect">
            <a:avLst/>
          </a:prstGeom>
          <a:noFill/>
          <a:ln w="9525">
            <a:noFill/>
            <a:miter lim="800000"/>
            <a:headEnd/>
            <a:tailEnd/>
          </a:ln>
        </p:spPr>
        <p:txBody>
          <a:bodyPr wrap="none" lIns="0" tIns="0" rIns="0" bIns="0"/>
          <a:lstStyle/>
          <a:p>
            <a:pPr>
              <a:lnSpc>
                <a:spcPct val="90000"/>
              </a:lnSpc>
            </a:pPr>
            <a:r>
              <a:rPr lang="en-US" sz="1400">
                <a:latin typeface="Arial" charset="0"/>
              </a:rPr>
              <a:t>Cleaved 3</a:t>
            </a:r>
            <a:r>
              <a:rPr lang="en-US" sz="1400">
                <a:latin typeface="Arial" charset="0"/>
                <a:sym typeface="Symbol" pitchFamily="84" charset="2"/>
              </a:rPr>
              <a:t></a:t>
            </a:r>
            <a:br>
              <a:rPr lang="en-US" sz="1400">
                <a:latin typeface="Arial" charset="0"/>
                <a:sym typeface="Symbol" pitchFamily="84" charset="2"/>
              </a:rPr>
            </a:br>
            <a:r>
              <a:rPr lang="en-US" sz="1400">
                <a:latin typeface="Arial" charset="0"/>
                <a:sym typeface="Symbol" pitchFamily="84" charset="2"/>
              </a:rPr>
              <a:t>end of</a:t>
            </a:r>
            <a:br>
              <a:rPr lang="en-US" sz="1400">
                <a:latin typeface="Arial" charset="0"/>
                <a:sym typeface="Symbol" pitchFamily="84" charset="2"/>
              </a:rPr>
            </a:br>
            <a:r>
              <a:rPr lang="en-US" sz="1400">
                <a:latin typeface="Arial" charset="0"/>
                <a:sym typeface="Symbol" pitchFamily="84" charset="2"/>
              </a:rPr>
              <a:t>primary</a:t>
            </a:r>
            <a:br>
              <a:rPr lang="en-US" sz="1400">
                <a:latin typeface="Arial" charset="0"/>
                <a:sym typeface="Symbol" pitchFamily="84" charset="2"/>
              </a:rPr>
            </a:br>
            <a:r>
              <a:rPr lang="en-US" sz="1400">
                <a:latin typeface="Arial" charset="0"/>
                <a:sym typeface="Symbol" pitchFamily="84" charset="2"/>
              </a:rPr>
              <a:t>transcript</a:t>
            </a:r>
            <a:endParaRPr lang="en-US" sz="1400">
              <a:latin typeface="Arial" charset="0"/>
            </a:endParaRPr>
          </a:p>
        </p:txBody>
      </p:sp>
      <p:sp>
        <p:nvSpPr>
          <p:cNvPr id="94298" name="Text Box 31"/>
          <p:cNvSpPr txBox="1">
            <a:spLocks noChangeArrowheads="1"/>
          </p:cNvSpPr>
          <p:nvPr/>
        </p:nvSpPr>
        <p:spPr bwMode="auto">
          <a:xfrm>
            <a:off x="3635375" y="4038600"/>
            <a:ext cx="1003300" cy="195263"/>
          </a:xfrm>
          <a:prstGeom prst="rect">
            <a:avLst/>
          </a:prstGeom>
          <a:noFill/>
          <a:ln w="9525">
            <a:noFill/>
            <a:miter lim="800000"/>
            <a:headEnd/>
            <a:tailEnd/>
          </a:ln>
        </p:spPr>
        <p:txBody>
          <a:bodyPr wrap="none" lIns="0" tIns="0" rIns="0" bIns="0"/>
          <a:lstStyle/>
          <a:p>
            <a:pPr>
              <a:lnSpc>
                <a:spcPct val="90000"/>
              </a:lnSpc>
            </a:pPr>
            <a:r>
              <a:rPr lang="en-US" sz="1400">
                <a:latin typeface="Arial" charset="0"/>
              </a:rPr>
              <a:t>Intron RNA</a:t>
            </a:r>
          </a:p>
        </p:txBody>
      </p:sp>
      <p:sp>
        <p:nvSpPr>
          <p:cNvPr id="94299" name="Text Box 31"/>
          <p:cNvSpPr txBox="1">
            <a:spLocks noChangeArrowheads="1"/>
          </p:cNvSpPr>
          <p:nvPr/>
        </p:nvSpPr>
        <p:spPr bwMode="auto">
          <a:xfrm>
            <a:off x="2759075" y="4781550"/>
            <a:ext cx="584200" cy="169863"/>
          </a:xfrm>
          <a:prstGeom prst="rect">
            <a:avLst/>
          </a:prstGeom>
          <a:noFill/>
          <a:ln w="9525">
            <a:noFill/>
            <a:miter lim="800000"/>
            <a:headEnd/>
            <a:tailEnd/>
          </a:ln>
        </p:spPr>
        <p:txBody>
          <a:bodyPr wrap="none" lIns="0" tIns="0" rIns="0" bIns="0"/>
          <a:lstStyle/>
          <a:p>
            <a:pPr>
              <a:lnSpc>
                <a:spcPct val="90000"/>
              </a:lnSpc>
            </a:pPr>
            <a:r>
              <a:rPr lang="en-US" sz="1400">
                <a:latin typeface="Arial" charset="0"/>
              </a:rPr>
              <a:t>mRNA</a:t>
            </a:r>
          </a:p>
        </p:txBody>
      </p:sp>
      <p:sp>
        <p:nvSpPr>
          <p:cNvPr id="94300" name="Text Box 31"/>
          <p:cNvSpPr txBox="1">
            <a:spLocks noChangeArrowheads="1"/>
          </p:cNvSpPr>
          <p:nvPr/>
        </p:nvSpPr>
        <p:spPr bwMode="auto">
          <a:xfrm>
            <a:off x="6054725" y="3879850"/>
            <a:ext cx="1003300" cy="195263"/>
          </a:xfrm>
          <a:prstGeom prst="rect">
            <a:avLst/>
          </a:prstGeom>
          <a:noFill/>
          <a:ln w="9525">
            <a:noFill/>
            <a:miter lim="800000"/>
            <a:headEnd/>
            <a:tailEnd/>
          </a:ln>
        </p:spPr>
        <p:txBody>
          <a:bodyPr wrap="none" lIns="0" tIns="0" rIns="0" bIns="0"/>
          <a:lstStyle/>
          <a:p>
            <a:pPr>
              <a:lnSpc>
                <a:spcPct val="90000"/>
              </a:lnSpc>
            </a:pPr>
            <a:r>
              <a:rPr lang="en-US" sz="1400">
                <a:latin typeface="Arial" charset="0"/>
              </a:rPr>
              <a:t>RNA processing</a:t>
            </a:r>
          </a:p>
        </p:txBody>
      </p:sp>
      <p:sp>
        <p:nvSpPr>
          <p:cNvPr id="94301" name="Text Box 31"/>
          <p:cNvSpPr txBox="1">
            <a:spLocks noChangeArrowheads="1"/>
          </p:cNvSpPr>
          <p:nvPr/>
        </p:nvSpPr>
        <p:spPr bwMode="auto">
          <a:xfrm>
            <a:off x="5102225" y="4476750"/>
            <a:ext cx="1003300" cy="195263"/>
          </a:xfrm>
          <a:prstGeom prst="rect">
            <a:avLst/>
          </a:prstGeom>
          <a:noFill/>
          <a:ln w="9525">
            <a:noFill/>
            <a:miter lim="800000"/>
            <a:headEnd/>
            <a:tailEnd/>
          </a:ln>
        </p:spPr>
        <p:txBody>
          <a:bodyPr wrap="none" lIns="0" tIns="0" rIns="0" bIns="0"/>
          <a:lstStyle/>
          <a:p>
            <a:pPr>
              <a:lnSpc>
                <a:spcPct val="90000"/>
              </a:lnSpc>
            </a:pPr>
            <a:r>
              <a:rPr lang="en-US" sz="1400">
                <a:latin typeface="Arial" charset="0"/>
              </a:rPr>
              <a:t>Coding segment</a:t>
            </a:r>
          </a:p>
        </p:txBody>
      </p:sp>
      <p:sp>
        <p:nvSpPr>
          <p:cNvPr id="94302" name="Text Box 31"/>
          <p:cNvSpPr txBox="1">
            <a:spLocks noChangeArrowheads="1"/>
          </p:cNvSpPr>
          <p:nvPr/>
        </p:nvSpPr>
        <p:spPr bwMode="auto">
          <a:xfrm>
            <a:off x="7985125" y="4800600"/>
            <a:ext cx="203200" cy="182563"/>
          </a:xfrm>
          <a:prstGeom prst="rect">
            <a:avLst/>
          </a:prstGeom>
          <a:noFill/>
          <a:ln w="9525">
            <a:noFill/>
            <a:miter lim="800000"/>
            <a:headEnd/>
            <a:tailEnd/>
          </a:ln>
        </p:spPr>
        <p:txBody>
          <a:bodyPr wrap="none" lIns="0" tIns="0" rIns="0" bIns="0"/>
          <a:lstStyle/>
          <a:p>
            <a:pPr>
              <a:lnSpc>
                <a:spcPct val="90000"/>
              </a:lnSpc>
            </a:pPr>
            <a:r>
              <a:rPr lang="en-US" sz="1400">
                <a:latin typeface="Arial" charset="0"/>
              </a:rPr>
              <a:t>3</a:t>
            </a:r>
            <a:r>
              <a:rPr lang="en-US" sz="1400">
                <a:latin typeface="Arial" charset="0"/>
                <a:sym typeface="Symbol" pitchFamily="84" charset="2"/>
              </a:rPr>
              <a:t></a:t>
            </a:r>
            <a:endParaRPr lang="en-US" sz="1400">
              <a:latin typeface="Arial" charset="0"/>
            </a:endParaRPr>
          </a:p>
        </p:txBody>
      </p:sp>
      <p:sp>
        <p:nvSpPr>
          <p:cNvPr id="94303" name="Text Box 31"/>
          <p:cNvSpPr txBox="1">
            <a:spLocks noChangeArrowheads="1"/>
          </p:cNvSpPr>
          <p:nvPr/>
        </p:nvSpPr>
        <p:spPr bwMode="auto">
          <a:xfrm>
            <a:off x="3832225" y="5143500"/>
            <a:ext cx="165100" cy="182563"/>
          </a:xfrm>
          <a:prstGeom prst="rect">
            <a:avLst/>
          </a:prstGeom>
          <a:noFill/>
          <a:ln w="9525">
            <a:noFill/>
            <a:miter lim="800000"/>
            <a:headEnd/>
            <a:tailEnd/>
          </a:ln>
        </p:spPr>
        <p:txBody>
          <a:bodyPr wrap="none" lIns="0" tIns="0" rIns="0" bIns="0"/>
          <a:lstStyle/>
          <a:p>
            <a:pPr>
              <a:lnSpc>
                <a:spcPct val="90000"/>
              </a:lnSpc>
            </a:pPr>
            <a:r>
              <a:rPr lang="en-US" sz="1400">
                <a:latin typeface="Arial" charset="0"/>
              </a:rPr>
              <a:t>5</a:t>
            </a:r>
            <a:r>
              <a:rPr lang="en-US" sz="1400">
                <a:latin typeface="Arial" charset="0"/>
                <a:sym typeface="Symbol" pitchFamily="84" charset="2"/>
              </a:rPr>
              <a:t></a:t>
            </a:r>
            <a:endParaRPr lang="en-US" sz="1400">
              <a:latin typeface="Arial" charset="0"/>
            </a:endParaRPr>
          </a:p>
        </p:txBody>
      </p:sp>
      <p:sp>
        <p:nvSpPr>
          <p:cNvPr id="94304" name="Text Box 31"/>
          <p:cNvSpPr txBox="1">
            <a:spLocks noChangeArrowheads="1"/>
          </p:cNvSpPr>
          <p:nvPr/>
        </p:nvSpPr>
        <p:spPr bwMode="auto">
          <a:xfrm>
            <a:off x="4473575" y="5143500"/>
            <a:ext cx="165100" cy="182563"/>
          </a:xfrm>
          <a:prstGeom prst="rect">
            <a:avLst/>
          </a:prstGeom>
          <a:noFill/>
          <a:ln w="9525">
            <a:noFill/>
            <a:miter lim="800000"/>
            <a:headEnd/>
            <a:tailEnd/>
          </a:ln>
        </p:spPr>
        <p:txBody>
          <a:bodyPr wrap="none" lIns="0" tIns="0" rIns="0" bIns="0"/>
          <a:lstStyle/>
          <a:p>
            <a:pPr>
              <a:lnSpc>
                <a:spcPct val="90000"/>
              </a:lnSpc>
            </a:pPr>
            <a:r>
              <a:rPr lang="en-US" sz="1400">
                <a:latin typeface="Arial" charset="0"/>
              </a:rPr>
              <a:t>5</a:t>
            </a:r>
            <a:r>
              <a:rPr lang="en-US" sz="1400">
                <a:latin typeface="Arial" charset="0"/>
                <a:sym typeface="Symbol" pitchFamily="84" charset="2"/>
              </a:rPr>
              <a:t></a:t>
            </a:r>
            <a:endParaRPr lang="en-US" sz="1400">
              <a:latin typeface="Arial" charset="0"/>
            </a:endParaRPr>
          </a:p>
        </p:txBody>
      </p:sp>
      <p:sp>
        <p:nvSpPr>
          <p:cNvPr id="94305" name="Text Box 31"/>
          <p:cNvSpPr txBox="1">
            <a:spLocks noChangeArrowheads="1"/>
          </p:cNvSpPr>
          <p:nvPr/>
        </p:nvSpPr>
        <p:spPr bwMode="auto">
          <a:xfrm>
            <a:off x="6696075" y="5149850"/>
            <a:ext cx="203200" cy="182563"/>
          </a:xfrm>
          <a:prstGeom prst="rect">
            <a:avLst/>
          </a:prstGeom>
          <a:noFill/>
          <a:ln w="9525">
            <a:noFill/>
            <a:miter lim="800000"/>
            <a:headEnd/>
            <a:tailEnd/>
          </a:ln>
        </p:spPr>
        <p:txBody>
          <a:bodyPr wrap="none" lIns="0" tIns="0" rIns="0" bIns="0"/>
          <a:lstStyle/>
          <a:p>
            <a:pPr>
              <a:lnSpc>
                <a:spcPct val="90000"/>
              </a:lnSpc>
            </a:pPr>
            <a:r>
              <a:rPr lang="en-US" sz="1400">
                <a:latin typeface="Arial" charset="0"/>
              </a:rPr>
              <a:t>3</a:t>
            </a:r>
            <a:r>
              <a:rPr lang="en-US" sz="1400">
                <a:latin typeface="Arial" charset="0"/>
                <a:sym typeface="Symbol" pitchFamily="84" charset="2"/>
              </a:rPr>
              <a:t></a:t>
            </a:r>
            <a:endParaRPr lang="en-US" sz="1400">
              <a:latin typeface="Arial" charset="0"/>
            </a:endParaRPr>
          </a:p>
        </p:txBody>
      </p:sp>
      <p:sp>
        <p:nvSpPr>
          <p:cNvPr id="94306" name="Text Box 31"/>
          <p:cNvSpPr txBox="1">
            <a:spLocks noChangeArrowheads="1"/>
          </p:cNvSpPr>
          <p:nvPr/>
        </p:nvSpPr>
        <p:spPr bwMode="auto">
          <a:xfrm>
            <a:off x="4041775" y="5143500"/>
            <a:ext cx="330200" cy="169863"/>
          </a:xfrm>
          <a:prstGeom prst="rect">
            <a:avLst/>
          </a:prstGeom>
          <a:noFill/>
          <a:ln w="9525">
            <a:noFill/>
            <a:miter lim="800000"/>
            <a:headEnd/>
            <a:tailEnd/>
          </a:ln>
        </p:spPr>
        <p:txBody>
          <a:bodyPr wrap="none" lIns="0" tIns="0" rIns="0" bIns="0"/>
          <a:lstStyle/>
          <a:p>
            <a:pPr>
              <a:lnSpc>
                <a:spcPct val="90000"/>
              </a:lnSpc>
            </a:pPr>
            <a:r>
              <a:rPr lang="en-US" sz="1400">
                <a:latin typeface="Arial" charset="0"/>
              </a:rPr>
              <a:t>Cap</a:t>
            </a:r>
          </a:p>
        </p:txBody>
      </p:sp>
      <p:sp>
        <p:nvSpPr>
          <p:cNvPr id="94307" name="Text Box 31"/>
          <p:cNvSpPr txBox="1">
            <a:spLocks noChangeArrowheads="1"/>
          </p:cNvSpPr>
          <p:nvPr/>
        </p:nvSpPr>
        <p:spPr bwMode="auto">
          <a:xfrm>
            <a:off x="4676775" y="5143500"/>
            <a:ext cx="330200" cy="169863"/>
          </a:xfrm>
          <a:prstGeom prst="rect">
            <a:avLst/>
          </a:prstGeom>
          <a:noFill/>
          <a:ln w="9525">
            <a:noFill/>
            <a:miter lim="800000"/>
            <a:headEnd/>
            <a:tailEnd/>
          </a:ln>
        </p:spPr>
        <p:txBody>
          <a:bodyPr wrap="none" lIns="0" tIns="0" rIns="0" bIns="0"/>
          <a:lstStyle/>
          <a:p>
            <a:pPr>
              <a:lnSpc>
                <a:spcPct val="90000"/>
              </a:lnSpc>
            </a:pPr>
            <a:r>
              <a:rPr lang="en-US" sz="1400">
                <a:latin typeface="Arial" charset="0"/>
              </a:rPr>
              <a:t>UTR</a:t>
            </a:r>
          </a:p>
        </p:txBody>
      </p:sp>
      <p:sp>
        <p:nvSpPr>
          <p:cNvPr id="94308" name="Text Box 31"/>
          <p:cNvSpPr txBox="1">
            <a:spLocks noChangeArrowheads="1"/>
          </p:cNvSpPr>
          <p:nvPr/>
        </p:nvSpPr>
        <p:spPr bwMode="auto">
          <a:xfrm>
            <a:off x="5343525" y="5029200"/>
            <a:ext cx="330200" cy="169863"/>
          </a:xfrm>
          <a:prstGeom prst="rect">
            <a:avLst/>
          </a:prstGeom>
          <a:noFill/>
          <a:ln w="9525">
            <a:noFill/>
            <a:miter lim="800000"/>
            <a:headEnd/>
            <a:tailEnd/>
          </a:ln>
        </p:spPr>
        <p:txBody>
          <a:bodyPr wrap="none" lIns="0" tIns="0" rIns="0" bIns="0"/>
          <a:lstStyle/>
          <a:p>
            <a:pPr algn="ctr">
              <a:lnSpc>
                <a:spcPct val="90000"/>
              </a:lnSpc>
            </a:pPr>
            <a:r>
              <a:rPr lang="en-US" sz="1400">
                <a:latin typeface="Arial" charset="0"/>
              </a:rPr>
              <a:t>Start</a:t>
            </a:r>
            <a:br>
              <a:rPr lang="en-US" sz="1400">
                <a:latin typeface="Arial" charset="0"/>
              </a:rPr>
            </a:br>
            <a:r>
              <a:rPr lang="en-US" sz="1400">
                <a:latin typeface="Arial" charset="0"/>
              </a:rPr>
              <a:t>codon</a:t>
            </a:r>
          </a:p>
        </p:txBody>
      </p:sp>
      <p:sp>
        <p:nvSpPr>
          <p:cNvPr id="94309" name="Text Box 31"/>
          <p:cNvSpPr txBox="1">
            <a:spLocks noChangeArrowheads="1"/>
          </p:cNvSpPr>
          <p:nvPr/>
        </p:nvSpPr>
        <p:spPr bwMode="auto">
          <a:xfrm>
            <a:off x="6022975" y="5024438"/>
            <a:ext cx="330200" cy="169862"/>
          </a:xfrm>
          <a:prstGeom prst="rect">
            <a:avLst/>
          </a:prstGeom>
          <a:noFill/>
          <a:ln w="9525">
            <a:noFill/>
            <a:miter lim="800000"/>
            <a:headEnd/>
            <a:tailEnd/>
          </a:ln>
        </p:spPr>
        <p:txBody>
          <a:bodyPr wrap="none" lIns="0" tIns="0" rIns="0" bIns="0"/>
          <a:lstStyle/>
          <a:p>
            <a:pPr algn="ctr">
              <a:lnSpc>
                <a:spcPct val="90000"/>
              </a:lnSpc>
            </a:pPr>
            <a:r>
              <a:rPr lang="en-US" sz="1400">
                <a:latin typeface="Arial" charset="0"/>
              </a:rPr>
              <a:t>Stop</a:t>
            </a:r>
            <a:br>
              <a:rPr lang="en-US" sz="1400">
                <a:latin typeface="Arial" charset="0"/>
              </a:rPr>
            </a:br>
            <a:r>
              <a:rPr lang="en-US" sz="1400">
                <a:latin typeface="Arial" charset="0"/>
              </a:rPr>
              <a:t>codon</a:t>
            </a:r>
          </a:p>
        </p:txBody>
      </p:sp>
      <p:sp>
        <p:nvSpPr>
          <p:cNvPr id="94310" name="Text Box 31"/>
          <p:cNvSpPr txBox="1">
            <a:spLocks noChangeArrowheads="1"/>
          </p:cNvSpPr>
          <p:nvPr/>
        </p:nvSpPr>
        <p:spPr bwMode="auto">
          <a:xfrm>
            <a:off x="6918325" y="5137150"/>
            <a:ext cx="330200" cy="169863"/>
          </a:xfrm>
          <a:prstGeom prst="rect">
            <a:avLst/>
          </a:prstGeom>
          <a:noFill/>
          <a:ln w="9525">
            <a:noFill/>
            <a:miter lim="800000"/>
            <a:headEnd/>
            <a:tailEnd/>
          </a:ln>
        </p:spPr>
        <p:txBody>
          <a:bodyPr wrap="none" lIns="0" tIns="0" rIns="0" bIns="0"/>
          <a:lstStyle/>
          <a:p>
            <a:pPr>
              <a:lnSpc>
                <a:spcPct val="90000"/>
              </a:lnSpc>
            </a:pPr>
            <a:r>
              <a:rPr lang="en-US" sz="1400">
                <a:latin typeface="Arial" charset="0"/>
              </a:rPr>
              <a:t>UTR</a:t>
            </a:r>
          </a:p>
        </p:txBody>
      </p:sp>
      <p:sp>
        <p:nvSpPr>
          <p:cNvPr id="94311" name="Text Box 31"/>
          <p:cNvSpPr txBox="1">
            <a:spLocks noChangeArrowheads="1"/>
          </p:cNvSpPr>
          <p:nvPr/>
        </p:nvSpPr>
        <p:spPr bwMode="auto">
          <a:xfrm>
            <a:off x="7591425" y="5143500"/>
            <a:ext cx="330200" cy="169863"/>
          </a:xfrm>
          <a:prstGeom prst="rect">
            <a:avLst/>
          </a:prstGeom>
          <a:noFill/>
          <a:ln w="9525">
            <a:noFill/>
            <a:miter lim="800000"/>
            <a:headEnd/>
            <a:tailEnd/>
          </a:ln>
        </p:spPr>
        <p:txBody>
          <a:bodyPr wrap="none" lIns="0" tIns="0" rIns="0" bIns="0"/>
          <a:lstStyle/>
          <a:p>
            <a:pPr algn="ctr">
              <a:lnSpc>
                <a:spcPct val="90000"/>
              </a:lnSpc>
            </a:pPr>
            <a:r>
              <a:rPr lang="en-US" sz="1400">
                <a:latin typeface="Arial" charset="0"/>
              </a:rPr>
              <a:t>Poly-A</a:t>
            </a:r>
            <a:br>
              <a:rPr lang="en-US" sz="1400">
                <a:latin typeface="Arial" charset="0"/>
              </a:rPr>
            </a:br>
            <a:r>
              <a:rPr lang="en-US" sz="1400">
                <a:latin typeface="Arial" charset="0"/>
              </a:rPr>
              <a:t>tail</a:t>
            </a:r>
          </a:p>
        </p:txBody>
      </p:sp>
      <p:sp>
        <p:nvSpPr>
          <p:cNvPr id="94312" name="Text Box 31"/>
          <p:cNvSpPr txBox="1">
            <a:spLocks noChangeArrowheads="1"/>
          </p:cNvSpPr>
          <p:nvPr/>
        </p:nvSpPr>
        <p:spPr bwMode="auto">
          <a:xfrm>
            <a:off x="3714750" y="4826000"/>
            <a:ext cx="111125" cy="96838"/>
          </a:xfrm>
          <a:prstGeom prst="rect">
            <a:avLst/>
          </a:prstGeom>
          <a:noFill/>
          <a:ln w="9525">
            <a:noFill/>
            <a:miter lim="800000"/>
            <a:headEnd/>
            <a:tailEnd/>
          </a:ln>
        </p:spPr>
        <p:txBody>
          <a:bodyPr wrap="none" lIns="0" tIns="0" rIns="0" bIns="0"/>
          <a:lstStyle/>
          <a:p>
            <a:pPr>
              <a:lnSpc>
                <a:spcPct val="90000"/>
              </a:lnSpc>
            </a:pPr>
            <a:r>
              <a:rPr lang="en-US" sz="1000">
                <a:latin typeface="Arial" charset="0"/>
              </a:rPr>
              <a:t>G</a:t>
            </a:r>
          </a:p>
        </p:txBody>
      </p:sp>
      <p:sp>
        <p:nvSpPr>
          <p:cNvPr id="94313" name="Text Box 31"/>
          <p:cNvSpPr txBox="1">
            <a:spLocks noChangeArrowheads="1"/>
          </p:cNvSpPr>
          <p:nvPr/>
        </p:nvSpPr>
        <p:spPr bwMode="auto">
          <a:xfrm>
            <a:off x="3949700" y="4829175"/>
            <a:ext cx="111125" cy="96838"/>
          </a:xfrm>
          <a:prstGeom prst="rect">
            <a:avLst/>
          </a:prstGeom>
          <a:noFill/>
          <a:ln w="9525">
            <a:noFill/>
            <a:miter lim="800000"/>
            <a:headEnd/>
            <a:tailEnd/>
          </a:ln>
        </p:spPr>
        <p:txBody>
          <a:bodyPr wrap="none" lIns="0" tIns="0" rIns="0" bIns="0"/>
          <a:lstStyle/>
          <a:p>
            <a:pPr>
              <a:lnSpc>
                <a:spcPct val="90000"/>
              </a:lnSpc>
            </a:pPr>
            <a:r>
              <a:rPr lang="en-US" sz="1000">
                <a:latin typeface="Arial" charset="0"/>
              </a:rPr>
              <a:t>P</a:t>
            </a:r>
          </a:p>
        </p:txBody>
      </p:sp>
      <p:sp>
        <p:nvSpPr>
          <p:cNvPr id="94314" name="Text Box 31"/>
          <p:cNvSpPr txBox="1">
            <a:spLocks noChangeArrowheads="1"/>
          </p:cNvSpPr>
          <p:nvPr/>
        </p:nvSpPr>
        <p:spPr bwMode="auto">
          <a:xfrm>
            <a:off x="4162425" y="4829175"/>
            <a:ext cx="111125" cy="96838"/>
          </a:xfrm>
          <a:prstGeom prst="rect">
            <a:avLst/>
          </a:prstGeom>
          <a:noFill/>
          <a:ln w="9525">
            <a:noFill/>
            <a:miter lim="800000"/>
            <a:headEnd/>
            <a:tailEnd/>
          </a:ln>
        </p:spPr>
        <p:txBody>
          <a:bodyPr wrap="none" lIns="0" tIns="0" rIns="0" bIns="0"/>
          <a:lstStyle/>
          <a:p>
            <a:pPr>
              <a:lnSpc>
                <a:spcPct val="90000"/>
              </a:lnSpc>
            </a:pPr>
            <a:r>
              <a:rPr lang="en-US" sz="1000">
                <a:latin typeface="Arial" charset="0"/>
              </a:rPr>
              <a:t>P</a:t>
            </a:r>
          </a:p>
        </p:txBody>
      </p:sp>
      <p:sp>
        <p:nvSpPr>
          <p:cNvPr id="94315" name="Text Box 31"/>
          <p:cNvSpPr txBox="1">
            <a:spLocks noChangeArrowheads="1"/>
          </p:cNvSpPr>
          <p:nvPr/>
        </p:nvSpPr>
        <p:spPr bwMode="auto">
          <a:xfrm>
            <a:off x="4375150" y="4826000"/>
            <a:ext cx="111125" cy="96838"/>
          </a:xfrm>
          <a:prstGeom prst="rect">
            <a:avLst/>
          </a:prstGeom>
          <a:noFill/>
          <a:ln w="9525">
            <a:noFill/>
            <a:miter lim="800000"/>
            <a:headEnd/>
            <a:tailEnd/>
          </a:ln>
        </p:spPr>
        <p:txBody>
          <a:bodyPr wrap="none" lIns="0" tIns="0" rIns="0" bIns="0"/>
          <a:lstStyle/>
          <a:p>
            <a:pPr>
              <a:lnSpc>
                <a:spcPct val="90000"/>
              </a:lnSpc>
            </a:pPr>
            <a:r>
              <a:rPr lang="en-US" sz="1000">
                <a:latin typeface="Arial" charset="0"/>
              </a:rPr>
              <a:t>P</a:t>
            </a:r>
          </a:p>
        </p:txBody>
      </p:sp>
      <p:sp>
        <p:nvSpPr>
          <p:cNvPr id="94316" name="Text Box 31"/>
          <p:cNvSpPr txBox="1">
            <a:spLocks noChangeArrowheads="1"/>
          </p:cNvSpPr>
          <p:nvPr/>
        </p:nvSpPr>
        <p:spPr bwMode="auto">
          <a:xfrm>
            <a:off x="7353300" y="4851400"/>
            <a:ext cx="485775" cy="80963"/>
          </a:xfrm>
          <a:prstGeom prst="rect">
            <a:avLst/>
          </a:prstGeom>
          <a:noFill/>
          <a:ln w="9525">
            <a:noFill/>
            <a:miter lim="800000"/>
            <a:headEnd/>
            <a:tailEnd/>
          </a:ln>
        </p:spPr>
        <p:txBody>
          <a:bodyPr wrap="none" lIns="0" tIns="0" rIns="0" bIns="0"/>
          <a:lstStyle/>
          <a:p>
            <a:pPr>
              <a:lnSpc>
                <a:spcPct val="90000"/>
              </a:lnSpc>
            </a:pPr>
            <a:r>
              <a:rPr lang="en-US" sz="800">
                <a:latin typeface="Arial" charset="0"/>
              </a:rPr>
              <a:t>AAA</a:t>
            </a:r>
            <a:r>
              <a:rPr lang="en-US" sz="800" baseline="30000">
                <a:latin typeface="Arial" charset="0"/>
                <a:sym typeface="Symbol" pitchFamily="84" charset="2"/>
              </a:rPr>
              <a:t></a:t>
            </a:r>
            <a:r>
              <a:rPr lang="en-US" sz="800">
                <a:latin typeface="Arial" charset="0"/>
                <a:sym typeface="Symbol" pitchFamily="84" charset="2"/>
              </a:rPr>
              <a:t>AAA</a:t>
            </a:r>
            <a:endParaRPr lang="en-US" sz="800">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68" name="Picture 16" descr="15_09MyoDStructure-U"/>
          <p:cNvPicPr>
            <a:picLocks noChangeAspect="1" noChangeArrowheads="1"/>
          </p:cNvPicPr>
          <p:nvPr/>
        </p:nvPicPr>
        <p:blipFill>
          <a:blip r:embed="rId3" cstate="print"/>
          <a:srcRect b="3522"/>
          <a:stretch>
            <a:fillRect/>
          </a:stretch>
        </p:blipFill>
        <p:spPr bwMode="auto">
          <a:xfrm>
            <a:off x="1230313" y="1084263"/>
            <a:ext cx="6681787" cy="4522787"/>
          </a:xfrm>
          <a:prstGeom prst="rect">
            <a:avLst/>
          </a:prstGeom>
          <a:noFill/>
        </p:spPr>
      </p:pic>
      <p:sp>
        <p:nvSpPr>
          <p:cNvPr id="100361" name="Text Box 31"/>
          <p:cNvSpPr txBox="1">
            <a:spLocks noChangeArrowheads="1"/>
          </p:cNvSpPr>
          <p:nvPr/>
        </p:nvSpPr>
        <p:spPr bwMode="auto">
          <a:xfrm>
            <a:off x="1449388" y="2314575"/>
            <a:ext cx="1244600" cy="481013"/>
          </a:xfrm>
          <a:prstGeom prst="rect">
            <a:avLst/>
          </a:prstGeom>
          <a:noFill/>
          <a:ln w="9525">
            <a:noFill/>
            <a:miter lim="800000"/>
            <a:headEnd/>
            <a:tailEnd/>
          </a:ln>
        </p:spPr>
        <p:txBody>
          <a:bodyPr wrap="none" lIns="0" tIns="0" rIns="0" bIns="0"/>
          <a:lstStyle/>
          <a:p>
            <a:pPr>
              <a:lnSpc>
                <a:spcPct val="90000"/>
              </a:lnSpc>
            </a:pPr>
            <a:r>
              <a:rPr lang="en-US" sz="2000">
                <a:solidFill>
                  <a:schemeClr val="bg1"/>
                </a:solidFill>
                <a:latin typeface="Arial" charset="0"/>
              </a:rPr>
              <a:t>Activation</a:t>
            </a:r>
            <a:br>
              <a:rPr lang="en-US" sz="2000">
                <a:solidFill>
                  <a:schemeClr val="bg1"/>
                </a:solidFill>
                <a:latin typeface="Arial" charset="0"/>
              </a:rPr>
            </a:br>
            <a:r>
              <a:rPr lang="en-US" sz="2000">
                <a:solidFill>
                  <a:schemeClr val="bg1"/>
                </a:solidFill>
                <a:latin typeface="Arial" charset="0"/>
              </a:rPr>
              <a:t>domain</a:t>
            </a:r>
          </a:p>
        </p:txBody>
      </p:sp>
      <p:sp>
        <p:nvSpPr>
          <p:cNvPr id="100362" name="Line 10"/>
          <p:cNvSpPr>
            <a:spLocks noChangeShapeType="1"/>
          </p:cNvSpPr>
          <p:nvPr/>
        </p:nvSpPr>
        <p:spPr bwMode="auto">
          <a:xfrm>
            <a:off x="2743200" y="2459038"/>
            <a:ext cx="500063" cy="0"/>
          </a:xfrm>
          <a:prstGeom prst="line">
            <a:avLst/>
          </a:prstGeom>
          <a:noFill/>
          <a:ln w="12700">
            <a:solidFill>
              <a:schemeClr val="bg1"/>
            </a:solidFill>
            <a:round/>
            <a:headEnd/>
            <a:tailEnd/>
          </a:ln>
          <a:effectLst/>
        </p:spPr>
        <p:txBody>
          <a:bodyPr wrap="none" anchor="ctr"/>
          <a:lstStyle/>
          <a:p>
            <a:endParaRPr lang="en-US"/>
          </a:p>
        </p:txBody>
      </p:sp>
      <p:sp>
        <p:nvSpPr>
          <p:cNvPr id="100363" name="AutoShape 11"/>
          <p:cNvSpPr>
            <a:spLocks/>
          </p:cNvSpPr>
          <p:nvPr/>
        </p:nvSpPr>
        <p:spPr bwMode="auto">
          <a:xfrm>
            <a:off x="3194050" y="1279525"/>
            <a:ext cx="255588" cy="2362200"/>
          </a:xfrm>
          <a:prstGeom prst="leftBrace">
            <a:avLst>
              <a:gd name="adj1" fmla="val 32562"/>
              <a:gd name="adj2" fmla="val 50000"/>
            </a:avLst>
          </a:prstGeom>
          <a:noFill/>
          <a:ln w="12700">
            <a:solidFill>
              <a:schemeClr val="bg1"/>
            </a:solidFill>
            <a:round/>
            <a:headEnd/>
            <a:tailEnd/>
          </a:ln>
          <a:effectLst/>
        </p:spPr>
        <p:txBody>
          <a:bodyPr wrap="none" anchor="ctr"/>
          <a:lstStyle/>
          <a:p>
            <a:endParaRPr lang="en-US"/>
          </a:p>
        </p:txBody>
      </p:sp>
      <p:sp>
        <p:nvSpPr>
          <p:cNvPr id="100364" name="Text Box 31"/>
          <p:cNvSpPr txBox="1">
            <a:spLocks noChangeArrowheads="1"/>
          </p:cNvSpPr>
          <p:nvPr/>
        </p:nvSpPr>
        <p:spPr bwMode="auto">
          <a:xfrm>
            <a:off x="2247900" y="3659188"/>
            <a:ext cx="639763" cy="261937"/>
          </a:xfrm>
          <a:prstGeom prst="rect">
            <a:avLst/>
          </a:prstGeom>
          <a:noFill/>
          <a:ln w="9525">
            <a:noFill/>
            <a:miter lim="800000"/>
            <a:headEnd/>
            <a:tailEnd/>
          </a:ln>
        </p:spPr>
        <p:txBody>
          <a:bodyPr wrap="none" lIns="0" tIns="0" rIns="0" bIns="0"/>
          <a:lstStyle/>
          <a:p>
            <a:pPr>
              <a:lnSpc>
                <a:spcPct val="90000"/>
              </a:lnSpc>
            </a:pPr>
            <a:r>
              <a:rPr lang="en-US" sz="2000">
                <a:solidFill>
                  <a:schemeClr val="bg1"/>
                </a:solidFill>
                <a:latin typeface="Arial" charset="0"/>
              </a:rPr>
              <a:t>DNA</a:t>
            </a:r>
          </a:p>
        </p:txBody>
      </p:sp>
      <p:sp>
        <p:nvSpPr>
          <p:cNvPr id="100365" name="Text Box 31"/>
          <p:cNvSpPr txBox="1">
            <a:spLocks noChangeArrowheads="1"/>
          </p:cNvSpPr>
          <p:nvPr/>
        </p:nvSpPr>
        <p:spPr bwMode="auto">
          <a:xfrm>
            <a:off x="6149975" y="2593975"/>
            <a:ext cx="1614488" cy="533400"/>
          </a:xfrm>
          <a:prstGeom prst="rect">
            <a:avLst/>
          </a:prstGeom>
          <a:noFill/>
          <a:ln w="9525">
            <a:noFill/>
            <a:miter lim="800000"/>
            <a:headEnd/>
            <a:tailEnd/>
          </a:ln>
        </p:spPr>
        <p:txBody>
          <a:bodyPr wrap="none" lIns="0" tIns="0" rIns="0" bIns="0"/>
          <a:lstStyle/>
          <a:p>
            <a:pPr>
              <a:lnSpc>
                <a:spcPct val="90000"/>
              </a:lnSpc>
            </a:pPr>
            <a:r>
              <a:rPr lang="en-US" sz="2000">
                <a:solidFill>
                  <a:schemeClr val="bg1"/>
                </a:solidFill>
                <a:latin typeface="Arial" charset="0"/>
              </a:rPr>
              <a:t>DNA-binding</a:t>
            </a:r>
            <a:br>
              <a:rPr lang="en-US" sz="2000">
                <a:solidFill>
                  <a:schemeClr val="bg1"/>
                </a:solidFill>
                <a:latin typeface="Arial" charset="0"/>
              </a:rPr>
            </a:br>
            <a:r>
              <a:rPr lang="en-US" sz="2000">
                <a:solidFill>
                  <a:schemeClr val="bg1"/>
                </a:solidFill>
                <a:latin typeface="Arial" charset="0"/>
              </a:rPr>
              <a:t>domain</a:t>
            </a:r>
          </a:p>
        </p:txBody>
      </p:sp>
      <p:sp>
        <p:nvSpPr>
          <p:cNvPr id="100366" name="Line 14"/>
          <p:cNvSpPr>
            <a:spLocks noChangeShapeType="1"/>
          </p:cNvSpPr>
          <p:nvPr/>
        </p:nvSpPr>
        <p:spPr bwMode="auto">
          <a:xfrm flipH="1">
            <a:off x="5592763" y="3144838"/>
            <a:ext cx="777875" cy="1047750"/>
          </a:xfrm>
          <a:prstGeom prst="line">
            <a:avLst/>
          </a:prstGeom>
          <a:noFill/>
          <a:ln w="12700">
            <a:solidFill>
              <a:schemeClr val="bg1"/>
            </a:solidFill>
            <a:round/>
            <a:headEnd/>
            <a:tailEnd/>
          </a:ln>
          <a:effectLst/>
        </p:spPr>
        <p:txBody>
          <a:bodyPr wrap="none" anchor="ctr"/>
          <a:lstStyle/>
          <a:p>
            <a:endParaRPr lang="en-US"/>
          </a:p>
        </p:txBody>
      </p:sp>
      <p:sp>
        <p:nvSpPr>
          <p:cNvPr id="100367" name="AutoShape 15"/>
          <p:cNvSpPr>
            <a:spLocks/>
          </p:cNvSpPr>
          <p:nvPr/>
        </p:nvSpPr>
        <p:spPr bwMode="auto">
          <a:xfrm rot="-1546100">
            <a:off x="5383213" y="3397250"/>
            <a:ext cx="231775" cy="1676400"/>
          </a:xfrm>
          <a:prstGeom prst="rightBrace">
            <a:avLst>
              <a:gd name="adj1" fmla="val 28396"/>
              <a:gd name="adj2" fmla="val 50000"/>
            </a:avLst>
          </a:prstGeom>
          <a:noFill/>
          <a:ln w="12700">
            <a:solidFill>
              <a:schemeClr val="bg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5" name="Picture 55" descr="15_10ActivatorAction_1-U"/>
          <p:cNvPicPr>
            <a:picLocks noChangeAspect="1" noChangeArrowheads="1"/>
          </p:cNvPicPr>
          <p:nvPr/>
        </p:nvPicPr>
        <p:blipFill>
          <a:blip r:embed="rId3" cstate="print"/>
          <a:srcRect b="3857"/>
          <a:stretch>
            <a:fillRect/>
          </a:stretch>
        </p:blipFill>
        <p:spPr bwMode="auto">
          <a:xfrm>
            <a:off x="550863" y="136525"/>
            <a:ext cx="8042275" cy="6330950"/>
          </a:xfrm>
          <a:prstGeom prst="rect">
            <a:avLst/>
          </a:prstGeom>
          <a:noFill/>
        </p:spPr>
      </p:pic>
      <p:sp>
        <p:nvSpPr>
          <p:cNvPr id="10280" name="Text Box 31"/>
          <p:cNvSpPr txBox="1">
            <a:spLocks noChangeArrowheads="1"/>
          </p:cNvSpPr>
          <p:nvPr/>
        </p:nvSpPr>
        <p:spPr bwMode="auto">
          <a:xfrm>
            <a:off x="614363" y="639763"/>
            <a:ext cx="457200" cy="176212"/>
          </a:xfrm>
          <a:prstGeom prst="rect">
            <a:avLst/>
          </a:prstGeom>
          <a:noFill/>
          <a:ln w="9525">
            <a:noFill/>
            <a:miter lim="800000"/>
            <a:headEnd/>
            <a:tailEnd/>
          </a:ln>
        </p:spPr>
        <p:txBody>
          <a:bodyPr wrap="none" lIns="0" tIns="0" rIns="0" bIns="0"/>
          <a:lstStyle/>
          <a:p>
            <a:pPr algn="ctr">
              <a:lnSpc>
                <a:spcPct val="90000"/>
              </a:lnSpc>
            </a:pPr>
            <a:r>
              <a:rPr lang="en-US" sz="1800">
                <a:latin typeface="Arial" charset="0"/>
              </a:rPr>
              <a:t>DNA</a:t>
            </a:r>
          </a:p>
        </p:txBody>
      </p:sp>
      <p:sp>
        <p:nvSpPr>
          <p:cNvPr id="10281" name="Text Box 31"/>
          <p:cNvSpPr txBox="1">
            <a:spLocks noChangeArrowheads="1"/>
          </p:cNvSpPr>
          <p:nvPr/>
        </p:nvSpPr>
        <p:spPr bwMode="auto">
          <a:xfrm>
            <a:off x="1365250" y="1042988"/>
            <a:ext cx="1122363" cy="176212"/>
          </a:xfrm>
          <a:prstGeom prst="rect">
            <a:avLst/>
          </a:prstGeom>
          <a:noFill/>
          <a:ln w="9525">
            <a:noFill/>
            <a:miter lim="800000"/>
            <a:headEnd/>
            <a:tailEnd/>
          </a:ln>
        </p:spPr>
        <p:txBody>
          <a:bodyPr wrap="none" lIns="0" tIns="0" rIns="0" bIns="0"/>
          <a:lstStyle/>
          <a:p>
            <a:pPr>
              <a:lnSpc>
                <a:spcPct val="90000"/>
              </a:lnSpc>
            </a:pPr>
            <a:r>
              <a:rPr lang="en-US" sz="1800">
                <a:latin typeface="Arial" charset="0"/>
              </a:rPr>
              <a:t>Enhancer</a:t>
            </a:r>
          </a:p>
        </p:txBody>
      </p:sp>
      <p:sp>
        <p:nvSpPr>
          <p:cNvPr id="10282" name="Line 42"/>
          <p:cNvSpPr>
            <a:spLocks noChangeShapeType="1"/>
          </p:cNvSpPr>
          <p:nvPr/>
        </p:nvSpPr>
        <p:spPr bwMode="auto">
          <a:xfrm>
            <a:off x="2112963" y="266700"/>
            <a:ext cx="153987" cy="190500"/>
          </a:xfrm>
          <a:prstGeom prst="line">
            <a:avLst/>
          </a:prstGeom>
          <a:noFill/>
          <a:ln w="12700">
            <a:solidFill>
              <a:schemeClr val="tx1"/>
            </a:solidFill>
            <a:round/>
            <a:headEnd/>
            <a:tailEnd/>
          </a:ln>
          <a:effectLst/>
        </p:spPr>
        <p:txBody>
          <a:bodyPr wrap="none" anchor="ctr"/>
          <a:lstStyle/>
          <a:p>
            <a:endParaRPr lang="en-US"/>
          </a:p>
        </p:txBody>
      </p:sp>
      <p:sp>
        <p:nvSpPr>
          <p:cNvPr id="10285" name="Line 45"/>
          <p:cNvSpPr>
            <a:spLocks noChangeShapeType="1"/>
          </p:cNvSpPr>
          <p:nvPr/>
        </p:nvSpPr>
        <p:spPr bwMode="auto">
          <a:xfrm flipH="1">
            <a:off x="1884363" y="452438"/>
            <a:ext cx="388937" cy="220662"/>
          </a:xfrm>
          <a:prstGeom prst="line">
            <a:avLst/>
          </a:prstGeom>
          <a:noFill/>
          <a:ln w="12700">
            <a:solidFill>
              <a:schemeClr val="tx1"/>
            </a:solidFill>
            <a:round/>
            <a:headEnd/>
            <a:tailEnd/>
          </a:ln>
          <a:effectLst/>
        </p:spPr>
        <p:txBody>
          <a:bodyPr wrap="none" anchor="ctr"/>
          <a:lstStyle/>
          <a:p>
            <a:endParaRPr lang="en-US"/>
          </a:p>
        </p:txBody>
      </p:sp>
      <p:sp>
        <p:nvSpPr>
          <p:cNvPr id="10286" name="Line 46"/>
          <p:cNvSpPr>
            <a:spLocks noChangeShapeType="1"/>
          </p:cNvSpPr>
          <p:nvPr/>
        </p:nvSpPr>
        <p:spPr bwMode="auto">
          <a:xfrm>
            <a:off x="2133600" y="744538"/>
            <a:ext cx="508000" cy="271462"/>
          </a:xfrm>
          <a:prstGeom prst="line">
            <a:avLst/>
          </a:prstGeom>
          <a:noFill/>
          <a:ln w="12700">
            <a:solidFill>
              <a:schemeClr val="tx1"/>
            </a:solidFill>
            <a:round/>
            <a:headEnd/>
            <a:tailEnd/>
          </a:ln>
          <a:effectLst/>
        </p:spPr>
        <p:txBody>
          <a:bodyPr wrap="none" anchor="ctr"/>
          <a:lstStyle/>
          <a:p>
            <a:endParaRPr lang="en-US"/>
          </a:p>
        </p:txBody>
      </p:sp>
      <p:sp>
        <p:nvSpPr>
          <p:cNvPr id="10287" name="AutoShape 47"/>
          <p:cNvSpPr>
            <a:spLocks/>
          </p:cNvSpPr>
          <p:nvPr/>
        </p:nvSpPr>
        <p:spPr bwMode="auto">
          <a:xfrm rot="5400000">
            <a:off x="1835944" y="721519"/>
            <a:ext cx="139700" cy="528638"/>
          </a:xfrm>
          <a:prstGeom prst="rightBrace">
            <a:avLst>
              <a:gd name="adj1" fmla="val 31534"/>
              <a:gd name="adj2" fmla="val 50000"/>
            </a:avLst>
          </a:prstGeom>
          <a:noFill/>
          <a:ln w="12700">
            <a:solidFill>
              <a:schemeClr val="tx1"/>
            </a:solidFill>
            <a:round/>
            <a:headEnd/>
            <a:tailEnd/>
          </a:ln>
          <a:effectLst/>
        </p:spPr>
        <p:txBody>
          <a:bodyPr wrap="none" anchor="ctr"/>
          <a:lstStyle/>
          <a:p>
            <a:endParaRPr lang="en-US"/>
          </a:p>
        </p:txBody>
      </p:sp>
      <p:sp>
        <p:nvSpPr>
          <p:cNvPr id="10288" name="Text Box 31"/>
          <p:cNvSpPr txBox="1">
            <a:spLocks noChangeArrowheads="1"/>
          </p:cNvSpPr>
          <p:nvPr/>
        </p:nvSpPr>
        <p:spPr bwMode="auto">
          <a:xfrm>
            <a:off x="2686050" y="911225"/>
            <a:ext cx="1647825" cy="465138"/>
          </a:xfrm>
          <a:prstGeom prst="rect">
            <a:avLst/>
          </a:prstGeom>
          <a:noFill/>
          <a:ln w="9525">
            <a:noFill/>
            <a:miter lim="800000"/>
            <a:headEnd/>
            <a:tailEnd/>
          </a:ln>
        </p:spPr>
        <p:txBody>
          <a:bodyPr wrap="none" lIns="0" tIns="0" rIns="0" bIns="0"/>
          <a:lstStyle/>
          <a:p>
            <a:pPr>
              <a:lnSpc>
                <a:spcPct val="90000"/>
              </a:lnSpc>
            </a:pPr>
            <a:r>
              <a:rPr lang="en-US" sz="1800">
                <a:latin typeface="Arial" charset="0"/>
              </a:rPr>
              <a:t>Distal control</a:t>
            </a:r>
            <a:br>
              <a:rPr lang="en-US" sz="1800">
                <a:latin typeface="Arial" charset="0"/>
              </a:rPr>
            </a:br>
            <a:r>
              <a:rPr lang="en-US" sz="1800">
                <a:latin typeface="Arial" charset="0"/>
              </a:rPr>
              <a:t>element</a:t>
            </a:r>
          </a:p>
        </p:txBody>
      </p:sp>
      <p:sp>
        <p:nvSpPr>
          <p:cNvPr id="10289" name="Text Box 31"/>
          <p:cNvSpPr txBox="1">
            <a:spLocks noChangeArrowheads="1"/>
          </p:cNvSpPr>
          <p:nvPr/>
        </p:nvSpPr>
        <p:spPr bwMode="auto">
          <a:xfrm>
            <a:off x="2328863" y="354013"/>
            <a:ext cx="1122362" cy="176212"/>
          </a:xfrm>
          <a:prstGeom prst="rect">
            <a:avLst/>
          </a:prstGeom>
          <a:noFill/>
          <a:ln w="9525">
            <a:noFill/>
            <a:miter lim="800000"/>
            <a:headEnd/>
            <a:tailEnd/>
          </a:ln>
        </p:spPr>
        <p:txBody>
          <a:bodyPr wrap="none" lIns="0" tIns="0" rIns="0" bIns="0"/>
          <a:lstStyle/>
          <a:p>
            <a:pPr>
              <a:lnSpc>
                <a:spcPct val="90000"/>
              </a:lnSpc>
            </a:pPr>
            <a:r>
              <a:rPr lang="en-US" sz="1800">
                <a:latin typeface="Arial" charset="0"/>
              </a:rPr>
              <a:t>Activators</a:t>
            </a:r>
          </a:p>
        </p:txBody>
      </p:sp>
      <p:sp>
        <p:nvSpPr>
          <p:cNvPr id="10290" name="Text Box 31"/>
          <p:cNvSpPr txBox="1">
            <a:spLocks noChangeArrowheads="1"/>
          </p:cNvSpPr>
          <p:nvPr/>
        </p:nvSpPr>
        <p:spPr bwMode="auto">
          <a:xfrm>
            <a:off x="5576888" y="249238"/>
            <a:ext cx="1122362" cy="176212"/>
          </a:xfrm>
          <a:prstGeom prst="rect">
            <a:avLst/>
          </a:prstGeom>
          <a:noFill/>
          <a:ln w="9525">
            <a:noFill/>
            <a:miter lim="800000"/>
            <a:headEnd/>
            <a:tailEnd/>
          </a:ln>
        </p:spPr>
        <p:txBody>
          <a:bodyPr wrap="none" lIns="0" tIns="0" rIns="0" bIns="0"/>
          <a:lstStyle/>
          <a:p>
            <a:pPr>
              <a:lnSpc>
                <a:spcPct val="90000"/>
              </a:lnSpc>
            </a:pPr>
            <a:r>
              <a:rPr lang="en-US" sz="1800">
                <a:latin typeface="Arial" charset="0"/>
              </a:rPr>
              <a:t>Promoter</a:t>
            </a:r>
          </a:p>
        </p:txBody>
      </p:sp>
      <p:sp>
        <p:nvSpPr>
          <p:cNvPr id="10291" name="AutoShape 51"/>
          <p:cNvSpPr>
            <a:spLocks/>
          </p:cNvSpPr>
          <p:nvPr/>
        </p:nvSpPr>
        <p:spPr bwMode="auto">
          <a:xfrm rot="5400000">
            <a:off x="5784057" y="796131"/>
            <a:ext cx="139700" cy="287337"/>
          </a:xfrm>
          <a:prstGeom prst="rightBrace">
            <a:avLst>
              <a:gd name="adj1" fmla="val 17140"/>
              <a:gd name="adj2" fmla="val 50000"/>
            </a:avLst>
          </a:prstGeom>
          <a:noFill/>
          <a:ln w="12700">
            <a:solidFill>
              <a:schemeClr val="tx1"/>
            </a:solidFill>
            <a:round/>
            <a:headEnd/>
            <a:tailEnd/>
          </a:ln>
          <a:effectLst/>
        </p:spPr>
        <p:txBody>
          <a:bodyPr wrap="none" anchor="ctr"/>
          <a:lstStyle/>
          <a:p>
            <a:endParaRPr lang="en-US"/>
          </a:p>
        </p:txBody>
      </p:sp>
      <p:sp>
        <p:nvSpPr>
          <p:cNvPr id="10292" name="Text Box 31"/>
          <p:cNvSpPr txBox="1">
            <a:spLocks noChangeArrowheads="1"/>
          </p:cNvSpPr>
          <p:nvPr/>
        </p:nvSpPr>
        <p:spPr bwMode="auto">
          <a:xfrm>
            <a:off x="7092950" y="439738"/>
            <a:ext cx="682625" cy="201612"/>
          </a:xfrm>
          <a:prstGeom prst="rect">
            <a:avLst/>
          </a:prstGeom>
          <a:noFill/>
          <a:ln w="9525">
            <a:noFill/>
            <a:miter lim="800000"/>
            <a:headEnd/>
            <a:tailEnd/>
          </a:ln>
        </p:spPr>
        <p:txBody>
          <a:bodyPr wrap="none" lIns="0" tIns="0" rIns="0" bIns="0"/>
          <a:lstStyle/>
          <a:p>
            <a:pPr>
              <a:lnSpc>
                <a:spcPct val="90000"/>
              </a:lnSpc>
            </a:pPr>
            <a:r>
              <a:rPr lang="en-US" sz="1800">
                <a:latin typeface="Arial" charset="0"/>
              </a:rPr>
              <a:t>Gene</a:t>
            </a:r>
          </a:p>
        </p:txBody>
      </p:sp>
      <p:sp>
        <p:nvSpPr>
          <p:cNvPr id="10293" name="Text Box 31"/>
          <p:cNvSpPr txBox="1">
            <a:spLocks noChangeArrowheads="1"/>
          </p:cNvSpPr>
          <p:nvPr/>
        </p:nvSpPr>
        <p:spPr bwMode="auto">
          <a:xfrm>
            <a:off x="5305425" y="1039813"/>
            <a:ext cx="1216025" cy="239712"/>
          </a:xfrm>
          <a:prstGeom prst="rect">
            <a:avLst/>
          </a:prstGeom>
          <a:noFill/>
          <a:ln w="9525">
            <a:noFill/>
            <a:miter lim="800000"/>
            <a:headEnd/>
            <a:tailEnd/>
          </a:ln>
        </p:spPr>
        <p:txBody>
          <a:bodyPr wrap="none" lIns="0" tIns="0" rIns="0" bIns="0"/>
          <a:lstStyle/>
          <a:p>
            <a:pPr>
              <a:lnSpc>
                <a:spcPct val="90000"/>
              </a:lnSpc>
            </a:pPr>
            <a:r>
              <a:rPr lang="en-US" sz="1800">
                <a:latin typeface="Arial" charset="0"/>
              </a:rPr>
              <a:t>TATA box</a:t>
            </a:r>
          </a:p>
        </p:txBody>
      </p:sp>
      <p:sp>
        <p:nvSpPr>
          <p:cNvPr id="10294" name="AutoShape 54"/>
          <p:cNvSpPr>
            <a:spLocks/>
          </p:cNvSpPr>
          <p:nvPr/>
        </p:nvSpPr>
        <p:spPr bwMode="auto">
          <a:xfrm rot="5400000">
            <a:off x="5988050" y="207963"/>
            <a:ext cx="169863" cy="681037"/>
          </a:xfrm>
          <a:prstGeom prst="leftBrace">
            <a:avLst>
              <a:gd name="adj1" fmla="val 33411"/>
              <a:gd name="adj2" fmla="val 50000"/>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7" name="Picture 57" descr="15_10ActivatorAction_2-U"/>
          <p:cNvPicPr>
            <a:picLocks noChangeAspect="1" noChangeArrowheads="1"/>
          </p:cNvPicPr>
          <p:nvPr/>
        </p:nvPicPr>
        <p:blipFill>
          <a:blip r:embed="rId3" cstate="print"/>
          <a:srcRect b="3085"/>
          <a:stretch>
            <a:fillRect/>
          </a:stretch>
        </p:blipFill>
        <p:spPr bwMode="auto">
          <a:xfrm>
            <a:off x="550863" y="136525"/>
            <a:ext cx="8042275" cy="6381750"/>
          </a:xfrm>
          <a:prstGeom prst="rect">
            <a:avLst/>
          </a:prstGeom>
          <a:noFill/>
        </p:spPr>
      </p:pic>
      <p:sp>
        <p:nvSpPr>
          <p:cNvPr id="102437" name="Text Box 31"/>
          <p:cNvSpPr txBox="1">
            <a:spLocks noChangeArrowheads="1"/>
          </p:cNvSpPr>
          <p:nvPr/>
        </p:nvSpPr>
        <p:spPr bwMode="auto">
          <a:xfrm>
            <a:off x="614363" y="639763"/>
            <a:ext cx="457200" cy="176212"/>
          </a:xfrm>
          <a:prstGeom prst="rect">
            <a:avLst/>
          </a:prstGeom>
          <a:noFill/>
          <a:ln w="9525">
            <a:noFill/>
            <a:miter lim="800000"/>
            <a:headEnd/>
            <a:tailEnd/>
          </a:ln>
        </p:spPr>
        <p:txBody>
          <a:bodyPr wrap="none" lIns="0" tIns="0" rIns="0" bIns="0"/>
          <a:lstStyle/>
          <a:p>
            <a:pPr algn="ctr">
              <a:lnSpc>
                <a:spcPct val="90000"/>
              </a:lnSpc>
            </a:pPr>
            <a:r>
              <a:rPr lang="en-US" sz="1800">
                <a:latin typeface="Arial" charset="0"/>
              </a:rPr>
              <a:t>DNA</a:t>
            </a:r>
          </a:p>
        </p:txBody>
      </p:sp>
      <p:sp>
        <p:nvSpPr>
          <p:cNvPr id="102438" name="Text Box 31"/>
          <p:cNvSpPr txBox="1">
            <a:spLocks noChangeArrowheads="1"/>
          </p:cNvSpPr>
          <p:nvPr/>
        </p:nvSpPr>
        <p:spPr bwMode="auto">
          <a:xfrm>
            <a:off x="1365250" y="1042988"/>
            <a:ext cx="1122363" cy="176212"/>
          </a:xfrm>
          <a:prstGeom prst="rect">
            <a:avLst/>
          </a:prstGeom>
          <a:noFill/>
          <a:ln w="9525">
            <a:noFill/>
            <a:miter lim="800000"/>
            <a:headEnd/>
            <a:tailEnd/>
          </a:ln>
        </p:spPr>
        <p:txBody>
          <a:bodyPr wrap="none" lIns="0" tIns="0" rIns="0" bIns="0"/>
          <a:lstStyle/>
          <a:p>
            <a:pPr>
              <a:lnSpc>
                <a:spcPct val="90000"/>
              </a:lnSpc>
            </a:pPr>
            <a:r>
              <a:rPr lang="en-US" sz="1800">
                <a:latin typeface="Arial" charset="0"/>
              </a:rPr>
              <a:t>Enhancer</a:t>
            </a:r>
          </a:p>
        </p:txBody>
      </p:sp>
      <p:sp>
        <p:nvSpPr>
          <p:cNvPr id="102439" name="Line 39"/>
          <p:cNvSpPr>
            <a:spLocks noChangeShapeType="1"/>
          </p:cNvSpPr>
          <p:nvPr/>
        </p:nvSpPr>
        <p:spPr bwMode="auto">
          <a:xfrm>
            <a:off x="2112963" y="266700"/>
            <a:ext cx="153987" cy="190500"/>
          </a:xfrm>
          <a:prstGeom prst="line">
            <a:avLst/>
          </a:prstGeom>
          <a:noFill/>
          <a:ln w="12700">
            <a:solidFill>
              <a:schemeClr val="tx1"/>
            </a:solidFill>
            <a:round/>
            <a:headEnd/>
            <a:tailEnd/>
          </a:ln>
          <a:effectLst/>
        </p:spPr>
        <p:txBody>
          <a:bodyPr wrap="none" anchor="ctr"/>
          <a:lstStyle/>
          <a:p>
            <a:endParaRPr lang="en-US"/>
          </a:p>
        </p:txBody>
      </p:sp>
      <p:sp>
        <p:nvSpPr>
          <p:cNvPr id="102440" name="Line 40"/>
          <p:cNvSpPr>
            <a:spLocks noChangeShapeType="1"/>
          </p:cNvSpPr>
          <p:nvPr/>
        </p:nvSpPr>
        <p:spPr bwMode="auto">
          <a:xfrm flipH="1">
            <a:off x="1884363" y="452438"/>
            <a:ext cx="388937" cy="220662"/>
          </a:xfrm>
          <a:prstGeom prst="line">
            <a:avLst/>
          </a:prstGeom>
          <a:noFill/>
          <a:ln w="12700">
            <a:solidFill>
              <a:schemeClr val="tx1"/>
            </a:solidFill>
            <a:round/>
            <a:headEnd/>
            <a:tailEnd/>
          </a:ln>
          <a:effectLst/>
        </p:spPr>
        <p:txBody>
          <a:bodyPr wrap="none" anchor="ctr"/>
          <a:lstStyle/>
          <a:p>
            <a:endParaRPr lang="en-US"/>
          </a:p>
        </p:txBody>
      </p:sp>
      <p:sp>
        <p:nvSpPr>
          <p:cNvPr id="102441" name="Line 41"/>
          <p:cNvSpPr>
            <a:spLocks noChangeShapeType="1"/>
          </p:cNvSpPr>
          <p:nvPr/>
        </p:nvSpPr>
        <p:spPr bwMode="auto">
          <a:xfrm>
            <a:off x="2133600" y="744538"/>
            <a:ext cx="508000" cy="271462"/>
          </a:xfrm>
          <a:prstGeom prst="line">
            <a:avLst/>
          </a:prstGeom>
          <a:noFill/>
          <a:ln w="12700">
            <a:solidFill>
              <a:schemeClr val="tx1"/>
            </a:solidFill>
            <a:round/>
            <a:headEnd/>
            <a:tailEnd/>
          </a:ln>
          <a:effectLst/>
        </p:spPr>
        <p:txBody>
          <a:bodyPr wrap="none" anchor="ctr"/>
          <a:lstStyle/>
          <a:p>
            <a:endParaRPr lang="en-US"/>
          </a:p>
        </p:txBody>
      </p:sp>
      <p:sp>
        <p:nvSpPr>
          <p:cNvPr id="102442" name="AutoShape 42"/>
          <p:cNvSpPr>
            <a:spLocks/>
          </p:cNvSpPr>
          <p:nvPr/>
        </p:nvSpPr>
        <p:spPr bwMode="auto">
          <a:xfrm rot="5400000">
            <a:off x="1835944" y="721519"/>
            <a:ext cx="139700" cy="528638"/>
          </a:xfrm>
          <a:prstGeom prst="rightBrace">
            <a:avLst>
              <a:gd name="adj1" fmla="val 31534"/>
              <a:gd name="adj2" fmla="val 50000"/>
            </a:avLst>
          </a:prstGeom>
          <a:noFill/>
          <a:ln w="12700">
            <a:solidFill>
              <a:schemeClr val="tx1"/>
            </a:solidFill>
            <a:round/>
            <a:headEnd/>
            <a:tailEnd/>
          </a:ln>
          <a:effectLst/>
        </p:spPr>
        <p:txBody>
          <a:bodyPr wrap="none" anchor="ctr"/>
          <a:lstStyle/>
          <a:p>
            <a:endParaRPr lang="en-US"/>
          </a:p>
        </p:txBody>
      </p:sp>
      <p:sp>
        <p:nvSpPr>
          <p:cNvPr id="102443" name="Text Box 31"/>
          <p:cNvSpPr txBox="1">
            <a:spLocks noChangeArrowheads="1"/>
          </p:cNvSpPr>
          <p:nvPr/>
        </p:nvSpPr>
        <p:spPr bwMode="auto">
          <a:xfrm>
            <a:off x="2686050" y="911225"/>
            <a:ext cx="1647825" cy="465138"/>
          </a:xfrm>
          <a:prstGeom prst="rect">
            <a:avLst/>
          </a:prstGeom>
          <a:noFill/>
          <a:ln w="9525">
            <a:noFill/>
            <a:miter lim="800000"/>
            <a:headEnd/>
            <a:tailEnd/>
          </a:ln>
        </p:spPr>
        <p:txBody>
          <a:bodyPr wrap="none" lIns="0" tIns="0" rIns="0" bIns="0"/>
          <a:lstStyle/>
          <a:p>
            <a:pPr>
              <a:lnSpc>
                <a:spcPct val="90000"/>
              </a:lnSpc>
            </a:pPr>
            <a:r>
              <a:rPr lang="en-US" sz="1800">
                <a:latin typeface="Arial" charset="0"/>
              </a:rPr>
              <a:t>Distal control</a:t>
            </a:r>
            <a:br>
              <a:rPr lang="en-US" sz="1800">
                <a:latin typeface="Arial" charset="0"/>
              </a:rPr>
            </a:br>
            <a:r>
              <a:rPr lang="en-US" sz="1800">
                <a:latin typeface="Arial" charset="0"/>
              </a:rPr>
              <a:t>element</a:t>
            </a:r>
          </a:p>
        </p:txBody>
      </p:sp>
      <p:sp>
        <p:nvSpPr>
          <p:cNvPr id="102444" name="Text Box 31"/>
          <p:cNvSpPr txBox="1">
            <a:spLocks noChangeArrowheads="1"/>
          </p:cNvSpPr>
          <p:nvPr/>
        </p:nvSpPr>
        <p:spPr bwMode="auto">
          <a:xfrm>
            <a:off x="2328863" y="354013"/>
            <a:ext cx="1122362" cy="176212"/>
          </a:xfrm>
          <a:prstGeom prst="rect">
            <a:avLst/>
          </a:prstGeom>
          <a:noFill/>
          <a:ln w="9525">
            <a:noFill/>
            <a:miter lim="800000"/>
            <a:headEnd/>
            <a:tailEnd/>
          </a:ln>
        </p:spPr>
        <p:txBody>
          <a:bodyPr wrap="none" lIns="0" tIns="0" rIns="0" bIns="0"/>
          <a:lstStyle/>
          <a:p>
            <a:pPr>
              <a:lnSpc>
                <a:spcPct val="90000"/>
              </a:lnSpc>
            </a:pPr>
            <a:r>
              <a:rPr lang="en-US" sz="1800">
                <a:latin typeface="Arial" charset="0"/>
              </a:rPr>
              <a:t>Activators</a:t>
            </a:r>
          </a:p>
        </p:txBody>
      </p:sp>
      <p:sp>
        <p:nvSpPr>
          <p:cNvPr id="102445" name="Text Box 31"/>
          <p:cNvSpPr txBox="1">
            <a:spLocks noChangeArrowheads="1"/>
          </p:cNvSpPr>
          <p:nvPr/>
        </p:nvSpPr>
        <p:spPr bwMode="auto">
          <a:xfrm>
            <a:off x="5576888" y="249238"/>
            <a:ext cx="1122362" cy="176212"/>
          </a:xfrm>
          <a:prstGeom prst="rect">
            <a:avLst/>
          </a:prstGeom>
          <a:noFill/>
          <a:ln w="9525">
            <a:noFill/>
            <a:miter lim="800000"/>
            <a:headEnd/>
            <a:tailEnd/>
          </a:ln>
        </p:spPr>
        <p:txBody>
          <a:bodyPr wrap="none" lIns="0" tIns="0" rIns="0" bIns="0"/>
          <a:lstStyle/>
          <a:p>
            <a:pPr>
              <a:lnSpc>
                <a:spcPct val="90000"/>
              </a:lnSpc>
            </a:pPr>
            <a:r>
              <a:rPr lang="en-US" sz="1800">
                <a:latin typeface="Arial" charset="0"/>
              </a:rPr>
              <a:t>Promoter</a:t>
            </a:r>
          </a:p>
        </p:txBody>
      </p:sp>
      <p:sp>
        <p:nvSpPr>
          <p:cNvPr id="102446" name="AutoShape 46"/>
          <p:cNvSpPr>
            <a:spLocks/>
          </p:cNvSpPr>
          <p:nvPr/>
        </p:nvSpPr>
        <p:spPr bwMode="auto">
          <a:xfrm rot="5400000">
            <a:off x="5784057" y="796131"/>
            <a:ext cx="139700" cy="287337"/>
          </a:xfrm>
          <a:prstGeom prst="rightBrace">
            <a:avLst>
              <a:gd name="adj1" fmla="val 17140"/>
              <a:gd name="adj2" fmla="val 50000"/>
            </a:avLst>
          </a:prstGeom>
          <a:noFill/>
          <a:ln w="12700">
            <a:solidFill>
              <a:schemeClr val="tx1"/>
            </a:solidFill>
            <a:round/>
            <a:headEnd/>
            <a:tailEnd/>
          </a:ln>
          <a:effectLst/>
        </p:spPr>
        <p:txBody>
          <a:bodyPr wrap="none" anchor="ctr"/>
          <a:lstStyle/>
          <a:p>
            <a:endParaRPr lang="en-US"/>
          </a:p>
        </p:txBody>
      </p:sp>
      <p:sp>
        <p:nvSpPr>
          <p:cNvPr id="102447" name="Text Box 31"/>
          <p:cNvSpPr txBox="1">
            <a:spLocks noChangeArrowheads="1"/>
          </p:cNvSpPr>
          <p:nvPr/>
        </p:nvSpPr>
        <p:spPr bwMode="auto">
          <a:xfrm>
            <a:off x="7092950" y="439738"/>
            <a:ext cx="682625" cy="201612"/>
          </a:xfrm>
          <a:prstGeom prst="rect">
            <a:avLst/>
          </a:prstGeom>
          <a:noFill/>
          <a:ln w="9525">
            <a:noFill/>
            <a:miter lim="800000"/>
            <a:headEnd/>
            <a:tailEnd/>
          </a:ln>
        </p:spPr>
        <p:txBody>
          <a:bodyPr wrap="none" lIns="0" tIns="0" rIns="0" bIns="0"/>
          <a:lstStyle/>
          <a:p>
            <a:pPr>
              <a:lnSpc>
                <a:spcPct val="90000"/>
              </a:lnSpc>
            </a:pPr>
            <a:r>
              <a:rPr lang="en-US" sz="1800">
                <a:latin typeface="Arial" charset="0"/>
              </a:rPr>
              <a:t>Gene</a:t>
            </a:r>
          </a:p>
        </p:txBody>
      </p:sp>
      <p:sp>
        <p:nvSpPr>
          <p:cNvPr id="102448" name="Text Box 31"/>
          <p:cNvSpPr txBox="1">
            <a:spLocks noChangeArrowheads="1"/>
          </p:cNvSpPr>
          <p:nvPr/>
        </p:nvSpPr>
        <p:spPr bwMode="auto">
          <a:xfrm>
            <a:off x="5305425" y="1039813"/>
            <a:ext cx="1216025" cy="239712"/>
          </a:xfrm>
          <a:prstGeom prst="rect">
            <a:avLst/>
          </a:prstGeom>
          <a:noFill/>
          <a:ln w="9525">
            <a:noFill/>
            <a:miter lim="800000"/>
            <a:headEnd/>
            <a:tailEnd/>
          </a:ln>
        </p:spPr>
        <p:txBody>
          <a:bodyPr wrap="none" lIns="0" tIns="0" rIns="0" bIns="0"/>
          <a:lstStyle/>
          <a:p>
            <a:pPr>
              <a:lnSpc>
                <a:spcPct val="90000"/>
              </a:lnSpc>
            </a:pPr>
            <a:r>
              <a:rPr lang="en-US" sz="1800">
                <a:latin typeface="Arial" charset="0"/>
              </a:rPr>
              <a:t>TATA box</a:t>
            </a:r>
          </a:p>
        </p:txBody>
      </p:sp>
      <p:sp>
        <p:nvSpPr>
          <p:cNvPr id="102449" name="AutoShape 49"/>
          <p:cNvSpPr>
            <a:spLocks/>
          </p:cNvSpPr>
          <p:nvPr/>
        </p:nvSpPr>
        <p:spPr bwMode="auto">
          <a:xfrm rot="5400000">
            <a:off x="5988050" y="207963"/>
            <a:ext cx="169863" cy="681037"/>
          </a:xfrm>
          <a:prstGeom prst="leftBrace">
            <a:avLst>
              <a:gd name="adj1" fmla="val 33411"/>
              <a:gd name="adj2" fmla="val 50000"/>
            </a:avLst>
          </a:prstGeom>
          <a:noFill/>
          <a:ln w="12700">
            <a:solidFill>
              <a:schemeClr val="tx1"/>
            </a:solidFill>
            <a:round/>
            <a:headEnd/>
            <a:tailEnd/>
          </a:ln>
          <a:effectLst/>
        </p:spPr>
        <p:txBody>
          <a:bodyPr wrap="none" anchor="ctr"/>
          <a:lstStyle/>
          <a:p>
            <a:endParaRPr lang="en-US"/>
          </a:p>
        </p:txBody>
      </p:sp>
      <p:sp>
        <p:nvSpPr>
          <p:cNvPr id="102450" name="Line 50"/>
          <p:cNvSpPr>
            <a:spLocks noChangeShapeType="1"/>
          </p:cNvSpPr>
          <p:nvPr/>
        </p:nvSpPr>
        <p:spPr bwMode="auto">
          <a:xfrm flipV="1">
            <a:off x="3422650" y="2336800"/>
            <a:ext cx="228600" cy="190500"/>
          </a:xfrm>
          <a:prstGeom prst="line">
            <a:avLst/>
          </a:prstGeom>
          <a:noFill/>
          <a:ln w="12700">
            <a:solidFill>
              <a:schemeClr val="tx1"/>
            </a:solidFill>
            <a:round/>
            <a:headEnd/>
            <a:tailEnd/>
          </a:ln>
          <a:effectLst/>
        </p:spPr>
        <p:txBody>
          <a:bodyPr wrap="none" anchor="ctr"/>
          <a:lstStyle/>
          <a:p>
            <a:endParaRPr lang="en-US"/>
          </a:p>
        </p:txBody>
      </p:sp>
      <p:sp>
        <p:nvSpPr>
          <p:cNvPr id="102451" name="Text Box 31"/>
          <p:cNvSpPr txBox="1">
            <a:spLocks noChangeArrowheads="1"/>
          </p:cNvSpPr>
          <p:nvPr/>
        </p:nvSpPr>
        <p:spPr bwMode="auto">
          <a:xfrm>
            <a:off x="3694113" y="2208213"/>
            <a:ext cx="927100" cy="735012"/>
          </a:xfrm>
          <a:prstGeom prst="rect">
            <a:avLst/>
          </a:prstGeom>
          <a:noFill/>
          <a:ln w="9525">
            <a:noFill/>
            <a:miter lim="800000"/>
            <a:headEnd/>
            <a:tailEnd/>
          </a:ln>
        </p:spPr>
        <p:txBody>
          <a:bodyPr wrap="none" lIns="0" tIns="0" rIns="0" bIns="0"/>
          <a:lstStyle/>
          <a:p>
            <a:pPr>
              <a:lnSpc>
                <a:spcPct val="90000"/>
              </a:lnSpc>
            </a:pPr>
            <a:r>
              <a:rPr lang="en-US" sz="1800">
                <a:latin typeface="Arial" charset="0"/>
              </a:rPr>
              <a:t>DNA-</a:t>
            </a:r>
          </a:p>
          <a:p>
            <a:pPr>
              <a:lnSpc>
                <a:spcPct val="90000"/>
              </a:lnSpc>
            </a:pPr>
            <a:r>
              <a:rPr lang="en-US" sz="1800">
                <a:latin typeface="Arial" charset="0"/>
              </a:rPr>
              <a:t>bending</a:t>
            </a:r>
            <a:br>
              <a:rPr lang="en-US" sz="1800">
                <a:latin typeface="Arial" charset="0"/>
              </a:rPr>
            </a:br>
            <a:r>
              <a:rPr lang="en-US" sz="1800">
                <a:latin typeface="Arial" charset="0"/>
              </a:rPr>
              <a:t>protein</a:t>
            </a:r>
          </a:p>
        </p:txBody>
      </p:sp>
      <p:sp>
        <p:nvSpPr>
          <p:cNvPr id="102452" name="Text Box 31"/>
          <p:cNvSpPr txBox="1">
            <a:spLocks noChangeArrowheads="1"/>
          </p:cNvSpPr>
          <p:nvPr/>
        </p:nvSpPr>
        <p:spPr bwMode="auto">
          <a:xfrm>
            <a:off x="5602288" y="2978150"/>
            <a:ext cx="3009900" cy="265113"/>
          </a:xfrm>
          <a:prstGeom prst="rect">
            <a:avLst/>
          </a:prstGeom>
          <a:noFill/>
          <a:ln w="9525">
            <a:noFill/>
            <a:miter lim="800000"/>
            <a:headEnd/>
            <a:tailEnd/>
          </a:ln>
        </p:spPr>
        <p:txBody>
          <a:bodyPr wrap="none" lIns="0" tIns="0" rIns="0" bIns="0"/>
          <a:lstStyle/>
          <a:p>
            <a:pPr>
              <a:lnSpc>
                <a:spcPct val="90000"/>
              </a:lnSpc>
            </a:pPr>
            <a:r>
              <a:rPr lang="en-US" sz="1800">
                <a:latin typeface="Arial" charset="0"/>
              </a:rPr>
              <a:t>Group of mediator proteins</a:t>
            </a:r>
          </a:p>
        </p:txBody>
      </p:sp>
      <p:sp>
        <p:nvSpPr>
          <p:cNvPr id="102453" name="Line 53"/>
          <p:cNvSpPr>
            <a:spLocks noChangeShapeType="1"/>
          </p:cNvSpPr>
          <p:nvPr/>
        </p:nvSpPr>
        <p:spPr bwMode="auto">
          <a:xfrm>
            <a:off x="5340350" y="2838450"/>
            <a:ext cx="211138" cy="225425"/>
          </a:xfrm>
          <a:prstGeom prst="line">
            <a:avLst/>
          </a:prstGeom>
          <a:noFill/>
          <a:ln w="12700">
            <a:solidFill>
              <a:schemeClr val="tx1"/>
            </a:solidFill>
            <a:round/>
            <a:headEnd/>
            <a:tailEnd/>
          </a:ln>
          <a:effectLst/>
        </p:spPr>
        <p:txBody>
          <a:bodyPr wrap="none" anchor="ctr"/>
          <a:lstStyle/>
          <a:p>
            <a:endParaRPr lang="en-US"/>
          </a:p>
        </p:txBody>
      </p:sp>
      <p:sp>
        <p:nvSpPr>
          <p:cNvPr id="102454" name="Text Box 31"/>
          <p:cNvSpPr txBox="1">
            <a:spLocks noChangeArrowheads="1"/>
          </p:cNvSpPr>
          <p:nvPr/>
        </p:nvSpPr>
        <p:spPr bwMode="auto">
          <a:xfrm>
            <a:off x="5961063" y="1655763"/>
            <a:ext cx="2305050" cy="461962"/>
          </a:xfrm>
          <a:prstGeom prst="rect">
            <a:avLst/>
          </a:prstGeom>
          <a:noFill/>
          <a:ln w="9525">
            <a:noFill/>
            <a:miter lim="800000"/>
            <a:headEnd/>
            <a:tailEnd/>
          </a:ln>
        </p:spPr>
        <p:txBody>
          <a:bodyPr wrap="none" lIns="0" tIns="0" rIns="0" bIns="0"/>
          <a:lstStyle/>
          <a:p>
            <a:pPr>
              <a:lnSpc>
                <a:spcPct val="90000"/>
              </a:lnSpc>
            </a:pPr>
            <a:r>
              <a:rPr lang="en-US" sz="1800">
                <a:latin typeface="Arial" charset="0"/>
              </a:rPr>
              <a:t>General transcription</a:t>
            </a:r>
            <a:br>
              <a:rPr lang="en-US" sz="1800">
                <a:latin typeface="Arial" charset="0"/>
              </a:rPr>
            </a:br>
            <a:r>
              <a:rPr lang="en-US" sz="1800">
                <a:latin typeface="Arial" charset="0"/>
              </a:rPr>
              <a:t>factors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Several</a:t>
            </a:r>
            <a:r>
              <a:rPr lang="fr-FR" dirty="0" smtClean="0"/>
              <a:t> </a:t>
            </a:r>
            <a:r>
              <a:rPr lang="fr-FR" dirty="0" err="1" smtClean="0"/>
              <a:t>Levels</a:t>
            </a:r>
            <a:r>
              <a:rPr lang="fr-FR" dirty="0" smtClean="0"/>
              <a:t> in </a:t>
            </a:r>
            <a:r>
              <a:rPr lang="fr-FR" dirty="0" err="1" smtClean="0"/>
              <a:t>Which</a:t>
            </a:r>
            <a:r>
              <a:rPr lang="fr-FR" dirty="0" smtClean="0"/>
              <a:t> to Control Gene Expression</a:t>
            </a:r>
            <a:endParaRPr lang="en-US" dirty="0"/>
          </a:p>
        </p:txBody>
      </p:sp>
      <p:sp>
        <p:nvSpPr>
          <p:cNvPr id="3" name="Content Placeholder 2"/>
          <p:cNvSpPr>
            <a:spLocks noGrp="1"/>
          </p:cNvSpPr>
          <p:nvPr>
            <p:ph idx="1"/>
          </p:nvPr>
        </p:nvSpPr>
        <p:spPr/>
        <p:txBody>
          <a:bodyPr/>
          <a:lstStyle/>
          <a:p>
            <a:pPr marL="514350" indent="-514350">
              <a:buAutoNum type="arabicPeriod"/>
            </a:pPr>
            <a:r>
              <a:rPr lang="fr-FR" dirty="0" err="1" smtClean="0"/>
              <a:t>Pre</a:t>
            </a:r>
            <a:r>
              <a:rPr lang="fr-FR" dirty="0" smtClean="0"/>
              <a:t>-</a:t>
            </a:r>
            <a:r>
              <a:rPr lang="fr-FR" dirty="0" err="1" smtClean="0"/>
              <a:t>transcriptional</a:t>
            </a:r>
            <a:r>
              <a:rPr lang="fr-FR" dirty="0" smtClean="0"/>
              <a:t> </a:t>
            </a:r>
            <a:r>
              <a:rPr lang="fr-FR" dirty="0" err="1" smtClean="0"/>
              <a:t>level</a:t>
            </a:r>
            <a:endParaRPr lang="fr-FR" dirty="0" smtClean="0"/>
          </a:p>
          <a:p>
            <a:pPr marL="514350" indent="-514350">
              <a:buAutoNum type="arabicPeriod"/>
            </a:pPr>
            <a:r>
              <a:rPr lang="fr-FR" dirty="0" err="1" smtClean="0"/>
              <a:t>Transcriptional</a:t>
            </a:r>
            <a:r>
              <a:rPr lang="fr-FR" dirty="0" smtClean="0"/>
              <a:t> </a:t>
            </a:r>
            <a:r>
              <a:rPr lang="fr-FR" dirty="0" err="1" smtClean="0"/>
              <a:t>level</a:t>
            </a:r>
            <a:endParaRPr lang="fr-FR" dirty="0" smtClean="0"/>
          </a:p>
          <a:p>
            <a:pPr marL="514350" indent="-514350">
              <a:buAutoNum type="arabicPeriod"/>
            </a:pPr>
            <a:r>
              <a:rPr lang="fr-FR" dirty="0" smtClean="0"/>
              <a:t>Post-</a:t>
            </a:r>
            <a:r>
              <a:rPr lang="fr-FR" dirty="0" err="1" smtClean="0"/>
              <a:t>transcriptional</a:t>
            </a:r>
            <a:r>
              <a:rPr lang="fr-FR" dirty="0" smtClean="0"/>
              <a:t> </a:t>
            </a:r>
            <a:r>
              <a:rPr lang="fr-FR" dirty="0" err="1" smtClean="0"/>
              <a:t>level</a:t>
            </a:r>
            <a:endParaRPr lang="fr-FR" dirty="0" smtClean="0"/>
          </a:p>
          <a:p>
            <a:pPr marL="514350" indent="-514350">
              <a:buAutoNum type="arabicPeriod"/>
            </a:pPr>
            <a:r>
              <a:rPr lang="fr-FR" dirty="0" err="1" smtClean="0"/>
              <a:t>Translational</a:t>
            </a:r>
            <a:r>
              <a:rPr lang="fr-FR" dirty="0" smtClean="0"/>
              <a:t> </a:t>
            </a:r>
            <a:r>
              <a:rPr lang="fr-FR" dirty="0" err="1" smtClean="0"/>
              <a:t>level</a:t>
            </a:r>
            <a:endParaRPr lang="fr-FR" dirty="0" smtClean="0"/>
          </a:p>
          <a:p>
            <a:pPr marL="514350" indent="-514350">
              <a:buAutoNum type="arabicPeriod"/>
            </a:pPr>
            <a:r>
              <a:rPr lang="fr-FR" dirty="0" smtClean="0"/>
              <a:t>Post-</a:t>
            </a:r>
            <a:r>
              <a:rPr lang="fr-FR" dirty="0" err="1" smtClean="0"/>
              <a:t>translational</a:t>
            </a:r>
            <a:r>
              <a:rPr lang="fr-FR" dirty="0" smtClean="0"/>
              <a:t> </a:t>
            </a:r>
            <a:r>
              <a:rPr lang="fr-FR" dirty="0" err="1" smtClean="0"/>
              <a:t>level</a:t>
            </a:r>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508" name="Picture 60" descr="15_10ActivatorAction_3-U"/>
          <p:cNvPicPr>
            <a:picLocks noChangeAspect="1" noChangeArrowheads="1"/>
          </p:cNvPicPr>
          <p:nvPr/>
        </p:nvPicPr>
        <p:blipFill>
          <a:blip r:embed="rId3" cstate="print"/>
          <a:srcRect b="2507"/>
          <a:stretch>
            <a:fillRect/>
          </a:stretch>
        </p:blipFill>
        <p:spPr bwMode="auto">
          <a:xfrm>
            <a:off x="550863" y="136525"/>
            <a:ext cx="8042275" cy="6419850"/>
          </a:xfrm>
          <a:prstGeom prst="rect">
            <a:avLst/>
          </a:prstGeom>
          <a:noFill/>
        </p:spPr>
      </p:pic>
      <p:sp>
        <p:nvSpPr>
          <p:cNvPr id="104485" name="Text Box 31"/>
          <p:cNvSpPr txBox="1">
            <a:spLocks noChangeArrowheads="1"/>
          </p:cNvSpPr>
          <p:nvPr/>
        </p:nvSpPr>
        <p:spPr bwMode="auto">
          <a:xfrm>
            <a:off x="614363" y="639763"/>
            <a:ext cx="457200" cy="176212"/>
          </a:xfrm>
          <a:prstGeom prst="rect">
            <a:avLst/>
          </a:prstGeom>
          <a:noFill/>
          <a:ln w="9525">
            <a:noFill/>
            <a:miter lim="800000"/>
            <a:headEnd/>
            <a:tailEnd/>
          </a:ln>
        </p:spPr>
        <p:txBody>
          <a:bodyPr wrap="none" lIns="0" tIns="0" rIns="0" bIns="0"/>
          <a:lstStyle/>
          <a:p>
            <a:pPr algn="ctr">
              <a:lnSpc>
                <a:spcPct val="90000"/>
              </a:lnSpc>
            </a:pPr>
            <a:r>
              <a:rPr lang="en-US" sz="1800">
                <a:latin typeface="Arial" charset="0"/>
              </a:rPr>
              <a:t>DNA</a:t>
            </a:r>
          </a:p>
        </p:txBody>
      </p:sp>
      <p:sp>
        <p:nvSpPr>
          <p:cNvPr id="104486" name="Text Box 31"/>
          <p:cNvSpPr txBox="1">
            <a:spLocks noChangeArrowheads="1"/>
          </p:cNvSpPr>
          <p:nvPr/>
        </p:nvSpPr>
        <p:spPr bwMode="auto">
          <a:xfrm>
            <a:off x="1365250" y="1042988"/>
            <a:ext cx="1122363" cy="176212"/>
          </a:xfrm>
          <a:prstGeom prst="rect">
            <a:avLst/>
          </a:prstGeom>
          <a:noFill/>
          <a:ln w="9525">
            <a:noFill/>
            <a:miter lim="800000"/>
            <a:headEnd/>
            <a:tailEnd/>
          </a:ln>
        </p:spPr>
        <p:txBody>
          <a:bodyPr wrap="none" lIns="0" tIns="0" rIns="0" bIns="0"/>
          <a:lstStyle/>
          <a:p>
            <a:pPr>
              <a:lnSpc>
                <a:spcPct val="90000"/>
              </a:lnSpc>
            </a:pPr>
            <a:r>
              <a:rPr lang="en-US" sz="1800">
                <a:latin typeface="Arial" charset="0"/>
              </a:rPr>
              <a:t>Enhancer</a:t>
            </a:r>
          </a:p>
        </p:txBody>
      </p:sp>
      <p:sp>
        <p:nvSpPr>
          <p:cNvPr id="104487" name="Line 39"/>
          <p:cNvSpPr>
            <a:spLocks noChangeShapeType="1"/>
          </p:cNvSpPr>
          <p:nvPr/>
        </p:nvSpPr>
        <p:spPr bwMode="auto">
          <a:xfrm>
            <a:off x="2112963" y="266700"/>
            <a:ext cx="153987" cy="190500"/>
          </a:xfrm>
          <a:prstGeom prst="line">
            <a:avLst/>
          </a:prstGeom>
          <a:noFill/>
          <a:ln w="12700">
            <a:solidFill>
              <a:schemeClr val="tx1"/>
            </a:solidFill>
            <a:round/>
            <a:headEnd/>
            <a:tailEnd/>
          </a:ln>
          <a:effectLst/>
        </p:spPr>
        <p:txBody>
          <a:bodyPr wrap="none" anchor="ctr"/>
          <a:lstStyle/>
          <a:p>
            <a:endParaRPr lang="en-US"/>
          </a:p>
        </p:txBody>
      </p:sp>
      <p:sp>
        <p:nvSpPr>
          <p:cNvPr id="104488" name="Line 40"/>
          <p:cNvSpPr>
            <a:spLocks noChangeShapeType="1"/>
          </p:cNvSpPr>
          <p:nvPr/>
        </p:nvSpPr>
        <p:spPr bwMode="auto">
          <a:xfrm flipH="1">
            <a:off x="1884363" y="452438"/>
            <a:ext cx="388937" cy="220662"/>
          </a:xfrm>
          <a:prstGeom prst="line">
            <a:avLst/>
          </a:prstGeom>
          <a:noFill/>
          <a:ln w="12700">
            <a:solidFill>
              <a:schemeClr val="tx1"/>
            </a:solidFill>
            <a:round/>
            <a:headEnd/>
            <a:tailEnd/>
          </a:ln>
          <a:effectLst/>
        </p:spPr>
        <p:txBody>
          <a:bodyPr wrap="none" anchor="ctr"/>
          <a:lstStyle/>
          <a:p>
            <a:endParaRPr lang="en-US"/>
          </a:p>
        </p:txBody>
      </p:sp>
      <p:sp>
        <p:nvSpPr>
          <p:cNvPr id="104489" name="Line 41"/>
          <p:cNvSpPr>
            <a:spLocks noChangeShapeType="1"/>
          </p:cNvSpPr>
          <p:nvPr/>
        </p:nvSpPr>
        <p:spPr bwMode="auto">
          <a:xfrm>
            <a:off x="2133600" y="744538"/>
            <a:ext cx="508000" cy="271462"/>
          </a:xfrm>
          <a:prstGeom prst="line">
            <a:avLst/>
          </a:prstGeom>
          <a:noFill/>
          <a:ln w="12700">
            <a:solidFill>
              <a:schemeClr val="tx1"/>
            </a:solidFill>
            <a:round/>
            <a:headEnd/>
            <a:tailEnd/>
          </a:ln>
          <a:effectLst/>
        </p:spPr>
        <p:txBody>
          <a:bodyPr wrap="none" anchor="ctr"/>
          <a:lstStyle/>
          <a:p>
            <a:endParaRPr lang="en-US"/>
          </a:p>
        </p:txBody>
      </p:sp>
      <p:sp>
        <p:nvSpPr>
          <p:cNvPr id="104490" name="AutoShape 42"/>
          <p:cNvSpPr>
            <a:spLocks/>
          </p:cNvSpPr>
          <p:nvPr/>
        </p:nvSpPr>
        <p:spPr bwMode="auto">
          <a:xfrm rot="5400000">
            <a:off x="1835944" y="721519"/>
            <a:ext cx="139700" cy="528638"/>
          </a:xfrm>
          <a:prstGeom prst="rightBrace">
            <a:avLst>
              <a:gd name="adj1" fmla="val 31534"/>
              <a:gd name="adj2" fmla="val 50000"/>
            </a:avLst>
          </a:prstGeom>
          <a:noFill/>
          <a:ln w="12700">
            <a:solidFill>
              <a:schemeClr val="tx1"/>
            </a:solidFill>
            <a:round/>
            <a:headEnd/>
            <a:tailEnd/>
          </a:ln>
          <a:effectLst/>
        </p:spPr>
        <p:txBody>
          <a:bodyPr wrap="none" anchor="ctr"/>
          <a:lstStyle/>
          <a:p>
            <a:endParaRPr lang="en-US"/>
          </a:p>
        </p:txBody>
      </p:sp>
      <p:sp>
        <p:nvSpPr>
          <p:cNvPr id="104491" name="Text Box 31"/>
          <p:cNvSpPr txBox="1">
            <a:spLocks noChangeArrowheads="1"/>
          </p:cNvSpPr>
          <p:nvPr/>
        </p:nvSpPr>
        <p:spPr bwMode="auto">
          <a:xfrm>
            <a:off x="2686050" y="911225"/>
            <a:ext cx="1647825" cy="465138"/>
          </a:xfrm>
          <a:prstGeom prst="rect">
            <a:avLst/>
          </a:prstGeom>
          <a:noFill/>
          <a:ln w="9525">
            <a:noFill/>
            <a:miter lim="800000"/>
            <a:headEnd/>
            <a:tailEnd/>
          </a:ln>
        </p:spPr>
        <p:txBody>
          <a:bodyPr wrap="none" lIns="0" tIns="0" rIns="0" bIns="0"/>
          <a:lstStyle/>
          <a:p>
            <a:pPr>
              <a:lnSpc>
                <a:spcPct val="90000"/>
              </a:lnSpc>
            </a:pPr>
            <a:r>
              <a:rPr lang="en-US" sz="1800">
                <a:latin typeface="Arial" charset="0"/>
              </a:rPr>
              <a:t>Distal control</a:t>
            </a:r>
            <a:br>
              <a:rPr lang="en-US" sz="1800">
                <a:latin typeface="Arial" charset="0"/>
              </a:rPr>
            </a:br>
            <a:r>
              <a:rPr lang="en-US" sz="1800">
                <a:latin typeface="Arial" charset="0"/>
              </a:rPr>
              <a:t>element</a:t>
            </a:r>
          </a:p>
        </p:txBody>
      </p:sp>
      <p:sp>
        <p:nvSpPr>
          <p:cNvPr id="104492" name="Text Box 31"/>
          <p:cNvSpPr txBox="1">
            <a:spLocks noChangeArrowheads="1"/>
          </p:cNvSpPr>
          <p:nvPr/>
        </p:nvSpPr>
        <p:spPr bwMode="auto">
          <a:xfrm>
            <a:off x="2328863" y="354013"/>
            <a:ext cx="1122362" cy="176212"/>
          </a:xfrm>
          <a:prstGeom prst="rect">
            <a:avLst/>
          </a:prstGeom>
          <a:noFill/>
          <a:ln w="9525">
            <a:noFill/>
            <a:miter lim="800000"/>
            <a:headEnd/>
            <a:tailEnd/>
          </a:ln>
        </p:spPr>
        <p:txBody>
          <a:bodyPr wrap="none" lIns="0" tIns="0" rIns="0" bIns="0"/>
          <a:lstStyle/>
          <a:p>
            <a:pPr>
              <a:lnSpc>
                <a:spcPct val="90000"/>
              </a:lnSpc>
            </a:pPr>
            <a:r>
              <a:rPr lang="en-US" sz="1800">
                <a:latin typeface="Arial" charset="0"/>
              </a:rPr>
              <a:t>Activators</a:t>
            </a:r>
          </a:p>
        </p:txBody>
      </p:sp>
      <p:sp>
        <p:nvSpPr>
          <p:cNvPr id="104493" name="Text Box 31"/>
          <p:cNvSpPr txBox="1">
            <a:spLocks noChangeArrowheads="1"/>
          </p:cNvSpPr>
          <p:nvPr/>
        </p:nvSpPr>
        <p:spPr bwMode="auto">
          <a:xfrm>
            <a:off x="5576888" y="249238"/>
            <a:ext cx="1122362" cy="176212"/>
          </a:xfrm>
          <a:prstGeom prst="rect">
            <a:avLst/>
          </a:prstGeom>
          <a:noFill/>
          <a:ln w="9525">
            <a:noFill/>
            <a:miter lim="800000"/>
            <a:headEnd/>
            <a:tailEnd/>
          </a:ln>
        </p:spPr>
        <p:txBody>
          <a:bodyPr wrap="none" lIns="0" tIns="0" rIns="0" bIns="0"/>
          <a:lstStyle/>
          <a:p>
            <a:pPr>
              <a:lnSpc>
                <a:spcPct val="90000"/>
              </a:lnSpc>
            </a:pPr>
            <a:r>
              <a:rPr lang="en-US" sz="1800">
                <a:latin typeface="Arial" charset="0"/>
              </a:rPr>
              <a:t>Promoter</a:t>
            </a:r>
          </a:p>
        </p:txBody>
      </p:sp>
      <p:sp>
        <p:nvSpPr>
          <p:cNvPr id="104494" name="AutoShape 46"/>
          <p:cNvSpPr>
            <a:spLocks/>
          </p:cNvSpPr>
          <p:nvPr/>
        </p:nvSpPr>
        <p:spPr bwMode="auto">
          <a:xfrm rot="5400000">
            <a:off x="5784057" y="796131"/>
            <a:ext cx="139700" cy="287337"/>
          </a:xfrm>
          <a:prstGeom prst="rightBrace">
            <a:avLst>
              <a:gd name="adj1" fmla="val 17140"/>
              <a:gd name="adj2" fmla="val 50000"/>
            </a:avLst>
          </a:prstGeom>
          <a:noFill/>
          <a:ln w="12700">
            <a:solidFill>
              <a:schemeClr val="tx1"/>
            </a:solidFill>
            <a:round/>
            <a:headEnd/>
            <a:tailEnd/>
          </a:ln>
          <a:effectLst/>
        </p:spPr>
        <p:txBody>
          <a:bodyPr wrap="none" anchor="ctr"/>
          <a:lstStyle/>
          <a:p>
            <a:endParaRPr lang="en-US"/>
          </a:p>
        </p:txBody>
      </p:sp>
      <p:sp>
        <p:nvSpPr>
          <p:cNvPr id="104495" name="Text Box 31"/>
          <p:cNvSpPr txBox="1">
            <a:spLocks noChangeArrowheads="1"/>
          </p:cNvSpPr>
          <p:nvPr/>
        </p:nvSpPr>
        <p:spPr bwMode="auto">
          <a:xfrm>
            <a:off x="7092950" y="439738"/>
            <a:ext cx="682625" cy="201612"/>
          </a:xfrm>
          <a:prstGeom prst="rect">
            <a:avLst/>
          </a:prstGeom>
          <a:noFill/>
          <a:ln w="9525">
            <a:noFill/>
            <a:miter lim="800000"/>
            <a:headEnd/>
            <a:tailEnd/>
          </a:ln>
        </p:spPr>
        <p:txBody>
          <a:bodyPr wrap="none" lIns="0" tIns="0" rIns="0" bIns="0"/>
          <a:lstStyle/>
          <a:p>
            <a:pPr>
              <a:lnSpc>
                <a:spcPct val="90000"/>
              </a:lnSpc>
            </a:pPr>
            <a:r>
              <a:rPr lang="en-US" sz="1800">
                <a:latin typeface="Arial" charset="0"/>
              </a:rPr>
              <a:t>Gene</a:t>
            </a:r>
          </a:p>
        </p:txBody>
      </p:sp>
      <p:sp>
        <p:nvSpPr>
          <p:cNvPr id="104496" name="Text Box 31"/>
          <p:cNvSpPr txBox="1">
            <a:spLocks noChangeArrowheads="1"/>
          </p:cNvSpPr>
          <p:nvPr/>
        </p:nvSpPr>
        <p:spPr bwMode="auto">
          <a:xfrm>
            <a:off x="5305425" y="1039813"/>
            <a:ext cx="1216025" cy="239712"/>
          </a:xfrm>
          <a:prstGeom prst="rect">
            <a:avLst/>
          </a:prstGeom>
          <a:noFill/>
          <a:ln w="9525">
            <a:noFill/>
            <a:miter lim="800000"/>
            <a:headEnd/>
            <a:tailEnd/>
          </a:ln>
        </p:spPr>
        <p:txBody>
          <a:bodyPr wrap="none" lIns="0" tIns="0" rIns="0" bIns="0"/>
          <a:lstStyle/>
          <a:p>
            <a:pPr>
              <a:lnSpc>
                <a:spcPct val="90000"/>
              </a:lnSpc>
            </a:pPr>
            <a:r>
              <a:rPr lang="en-US" sz="1800">
                <a:latin typeface="Arial" charset="0"/>
              </a:rPr>
              <a:t>TATA box</a:t>
            </a:r>
          </a:p>
        </p:txBody>
      </p:sp>
      <p:sp>
        <p:nvSpPr>
          <p:cNvPr id="104497" name="AutoShape 49"/>
          <p:cNvSpPr>
            <a:spLocks/>
          </p:cNvSpPr>
          <p:nvPr/>
        </p:nvSpPr>
        <p:spPr bwMode="auto">
          <a:xfrm rot="5400000">
            <a:off x="5988050" y="207963"/>
            <a:ext cx="169863" cy="681037"/>
          </a:xfrm>
          <a:prstGeom prst="leftBrace">
            <a:avLst>
              <a:gd name="adj1" fmla="val 33411"/>
              <a:gd name="adj2" fmla="val 50000"/>
            </a:avLst>
          </a:prstGeom>
          <a:noFill/>
          <a:ln w="12700">
            <a:solidFill>
              <a:schemeClr val="tx1"/>
            </a:solidFill>
            <a:round/>
            <a:headEnd/>
            <a:tailEnd/>
          </a:ln>
          <a:effectLst/>
        </p:spPr>
        <p:txBody>
          <a:bodyPr wrap="none" anchor="ctr"/>
          <a:lstStyle/>
          <a:p>
            <a:endParaRPr lang="en-US"/>
          </a:p>
        </p:txBody>
      </p:sp>
      <p:sp>
        <p:nvSpPr>
          <p:cNvPr id="104498" name="Line 50"/>
          <p:cNvSpPr>
            <a:spLocks noChangeShapeType="1"/>
          </p:cNvSpPr>
          <p:nvPr/>
        </p:nvSpPr>
        <p:spPr bwMode="auto">
          <a:xfrm flipV="1">
            <a:off x="3422650" y="2336800"/>
            <a:ext cx="228600" cy="190500"/>
          </a:xfrm>
          <a:prstGeom prst="line">
            <a:avLst/>
          </a:prstGeom>
          <a:noFill/>
          <a:ln w="12700">
            <a:solidFill>
              <a:schemeClr val="tx1"/>
            </a:solidFill>
            <a:round/>
            <a:headEnd/>
            <a:tailEnd/>
          </a:ln>
          <a:effectLst/>
        </p:spPr>
        <p:txBody>
          <a:bodyPr wrap="none" anchor="ctr"/>
          <a:lstStyle/>
          <a:p>
            <a:endParaRPr lang="en-US"/>
          </a:p>
        </p:txBody>
      </p:sp>
      <p:sp>
        <p:nvSpPr>
          <p:cNvPr id="104499" name="Text Box 31"/>
          <p:cNvSpPr txBox="1">
            <a:spLocks noChangeArrowheads="1"/>
          </p:cNvSpPr>
          <p:nvPr/>
        </p:nvSpPr>
        <p:spPr bwMode="auto">
          <a:xfrm>
            <a:off x="3694113" y="2208213"/>
            <a:ext cx="927100" cy="735012"/>
          </a:xfrm>
          <a:prstGeom prst="rect">
            <a:avLst/>
          </a:prstGeom>
          <a:noFill/>
          <a:ln w="9525">
            <a:noFill/>
            <a:miter lim="800000"/>
            <a:headEnd/>
            <a:tailEnd/>
          </a:ln>
        </p:spPr>
        <p:txBody>
          <a:bodyPr wrap="none" lIns="0" tIns="0" rIns="0" bIns="0"/>
          <a:lstStyle/>
          <a:p>
            <a:pPr>
              <a:lnSpc>
                <a:spcPct val="90000"/>
              </a:lnSpc>
            </a:pPr>
            <a:r>
              <a:rPr lang="en-US" sz="1800">
                <a:latin typeface="Arial" charset="0"/>
              </a:rPr>
              <a:t>DNA-</a:t>
            </a:r>
          </a:p>
          <a:p>
            <a:pPr>
              <a:lnSpc>
                <a:spcPct val="90000"/>
              </a:lnSpc>
            </a:pPr>
            <a:r>
              <a:rPr lang="en-US" sz="1800">
                <a:latin typeface="Arial" charset="0"/>
              </a:rPr>
              <a:t>bending</a:t>
            </a:r>
            <a:br>
              <a:rPr lang="en-US" sz="1800">
                <a:latin typeface="Arial" charset="0"/>
              </a:rPr>
            </a:br>
            <a:r>
              <a:rPr lang="en-US" sz="1800">
                <a:latin typeface="Arial" charset="0"/>
              </a:rPr>
              <a:t>protein</a:t>
            </a:r>
          </a:p>
        </p:txBody>
      </p:sp>
      <p:sp>
        <p:nvSpPr>
          <p:cNvPr id="104500" name="Text Box 31"/>
          <p:cNvSpPr txBox="1">
            <a:spLocks noChangeArrowheads="1"/>
          </p:cNvSpPr>
          <p:nvPr/>
        </p:nvSpPr>
        <p:spPr bwMode="auto">
          <a:xfrm>
            <a:off x="5602288" y="2978150"/>
            <a:ext cx="3009900" cy="265113"/>
          </a:xfrm>
          <a:prstGeom prst="rect">
            <a:avLst/>
          </a:prstGeom>
          <a:noFill/>
          <a:ln w="9525">
            <a:noFill/>
            <a:miter lim="800000"/>
            <a:headEnd/>
            <a:tailEnd/>
          </a:ln>
        </p:spPr>
        <p:txBody>
          <a:bodyPr wrap="none" lIns="0" tIns="0" rIns="0" bIns="0"/>
          <a:lstStyle/>
          <a:p>
            <a:pPr>
              <a:lnSpc>
                <a:spcPct val="90000"/>
              </a:lnSpc>
            </a:pPr>
            <a:r>
              <a:rPr lang="en-US" sz="1800">
                <a:latin typeface="Arial" charset="0"/>
              </a:rPr>
              <a:t>Group of mediator proteins</a:t>
            </a:r>
          </a:p>
        </p:txBody>
      </p:sp>
      <p:sp>
        <p:nvSpPr>
          <p:cNvPr id="104501" name="Line 53"/>
          <p:cNvSpPr>
            <a:spLocks noChangeShapeType="1"/>
          </p:cNvSpPr>
          <p:nvPr/>
        </p:nvSpPr>
        <p:spPr bwMode="auto">
          <a:xfrm>
            <a:off x="5340350" y="2838450"/>
            <a:ext cx="211138" cy="225425"/>
          </a:xfrm>
          <a:prstGeom prst="line">
            <a:avLst/>
          </a:prstGeom>
          <a:noFill/>
          <a:ln w="12700">
            <a:solidFill>
              <a:schemeClr val="tx1"/>
            </a:solidFill>
            <a:round/>
            <a:headEnd/>
            <a:tailEnd/>
          </a:ln>
          <a:effectLst/>
        </p:spPr>
        <p:txBody>
          <a:bodyPr wrap="none" anchor="ctr"/>
          <a:lstStyle/>
          <a:p>
            <a:endParaRPr lang="en-US"/>
          </a:p>
        </p:txBody>
      </p:sp>
      <p:sp>
        <p:nvSpPr>
          <p:cNvPr id="104502" name="Text Box 31"/>
          <p:cNvSpPr txBox="1">
            <a:spLocks noChangeArrowheads="1"/>
          </p:cNvSpPr>
          <p:nvPr/>
        </p:nvSpPr>
        <p:spPr bwMode="auto">
          <a:xfrm>
            <a:off x="5961063" y="1655763"/>
            <a:ext cx="2305050" cy="461962"/>
          </a:xfrm>
          <a:prstGeom prst="rect">
            <a:avLst/>
          </a:prstGeom>
          <a:noFill/>
          <a:ln w="9525">
            <a:noFill/>
            <a:miter lim="800000"/>
            <a:headEnd/>
            <a:tailEnd/>
          </a:ln>
        </p:spPr>
        <p:txBody>
          <a:bodyPr wrap="none" lIns="0" tIns="0" rIns="0" bIns="0"/>
          <a:lstStyle/>
          <a:p>
            <a:pPr>
              <a:lnSpc>
                <a:spcPct val="90000"/>
              </a:lnSpc>
            </a:pPr>
            <a:r>
              <a:rPr lang="en-US" sz="1800">
                <a:latin typeface="Arial" charset="0"/>
              </a:rPr>
              <a:t>General transcription</a:t>
            </a:r>
            <a:br>
              <a:rPr lang="en-US" sz="1800">
                <a:latin typeface="Arial" charset="0"/>
              </a:rPr>
            </a:br>
            <a:r>
              <a:rPr lang="en-US" sz="1800">
                <a:latin typeface="Arial" charset="0"/>
              </a:rPr>
              <a:t>factors</a:t>
            </a:r>
          </a:p>
        </p:txBody>
      </p:sp>
      <p:sp>
        <p:nvSpPr>
          <p:cNvPr id="104503" name="Text Box 31"/>
          <p:cNvSpPr txBox="1">
            <a:spLocks noChangeArrowheads="1"/>
          </p:cNvSpPr>
          <p:nvPr/>
        </p:nvSpPr>
        <p:spPr bwMode="auto">
          <a:xfrm>
            <a:off x="5686425" y="3770313"/>
            <a:ext cx="1635125" cy="531812"/>
          </a:xfrm>
          <a:prstGeom prst="rect">
            <a:avLst/>
          </a:prstGeom>
          <a:noFill/>
          <a:ln w="9525">
            <a:noFill/>
            <a:miter lim="800000"/>
            <a:headEnd/>
            <a:tailEnd/>
          </a:ln>
        </p:spPr>
        <p:txBody>
          <a:bodyPr wrap="none" lIns="0" tIns="0" rIns="0" bIns="0"/>
          <a:lstStyle/>
          <a:p>
            <a:pPr>
              <a:lnSpc>
                <a:spcPct val="90000"/>
              </a:lnSpc>
            </a:pPr>
            <a:r>
              <a:rPr lang="en-US" sz="1800">
                <a:latin typeface="Arial" charset="0"/>
              </a:rPr>
              <a:t>RNA</a:t>
            </a:r>
            <a:br>
              <a:rPr lang="en-US" sz="1800">
                <a:latin typeface="Arial" charset="0"/>
              </a:rPr>
            </a:br>
            <a:r>
              <a:rPr lang="en-US" sz="1800">
                <a:latin typeface="Arial" charset="0"/>
              </a:rPr>
              <a:t>polymerase </a:t>
            </a:r>
            <a:r>
              <a:rPr lang="en-US" sz="1800">
                <a:latin typeface="Times New Roman" charset="0"/>
              </a:rPr>
              <a:t>II</a:t>
            </a:r>
            <a:endParaRPr lang="en-US" sz="1800">
              <a:latin typeface="Arial" charset="0"/>
            </a:endParaRPr>
          </a:p>
        </p:txBody>
      </p:sp>
      <p:sp>
        <p:nvSpPr>
          <p:cNvPr id="104504" name="Text Box 31"/>
          <p:cNvSpPr txBox="1">
            <a:spLocks noChangeArrowheads="1"/>
          </p:cNvSpPr>
          <p:nvPr/>
        </p:nvSpPr>
        <p:spPr bwMode="auto">
          <a:xfrm>
            <a:off x="6181725" y="5205413"/>
            <a:ext cx="1635125" cy="531812"/>
          </a:xfrm>
          <a:prstGeom prst="rect">
            <a:avLst/>
          </a:prstGeom>
          <a:noFill/>
          <a:ln w="9525">
            <a:noFill/>
            <a:miter lim="800000"/>
            <a:headEnd/>
            <a:tailEnd/>
          </a:ln>
        </p:spPr>
        <p:txBody>
          <a:bodyPr wrap="none" lIns="0" tIns="0" rIns="0" bIns="0"/>
          <a:lstStyle/>
          <a:p>
            <a:pPr>
              <a:lnSpc>
                <a:spcPct val="90000"/>
              </a:lnSpc>
            </a:pPr>
            <a:r>
              <a:rPr lang="en-US" sz="1800">
                <a:latin typeface="Arial" charset="0"/>
              </a:rPr>
              <a:t>RNA</a:t>
            </a:r>
            <a:br>
              <a:rPr lang="en-US" sz="1800">
                <a:latin typeface="Arial" charset="0"/>
              </a:rPr>
            </a:br>
            <a:r>
              <a:rPr lang="en-US" sz="1800">
                <a:latin typeface="Arial" charset="0"/>
              </a:rPr>
              <a:t>polymerase </a:t>
            </a:r>
            <a:r>
              <a:rPr lang="en-US" sz="1800">
                <a:latin typeface="Times New Roman" charset="0"/>
              </a:rPr>
              <a:t>II</a:t>
            </a:r>
            <a:endParaRPr lang="en-US" sz="1800">
              <a:latin typeface="Arial" charset="0"/>
            </a:endParaRPr>
          </a:p>
        </p:txBody>
      </p:sp>
      <p:sp>
        <p:nvSpPr>
          <p:cNvPr id="104505" name="Text Box 31"/>
          <p:cNvSpPr txBox="1">
            <a:spLocks noChangeArrowheads="1"/>
          </p:cNvSpPr>
          <p:nvPr/>
        </p:nvSpPr>
        <p:spPr bwMode="auto">
          <a:xfrm>
            <a:off x="5972175" y="6284913"/>
            <a:ext cx="1216025" cy="239712"/>
          </a:xfrm>
          <a:prstGeom prst="rect">
            <a:avLst/>
          </a:prstGeom>
          <a:noFill/>
          <a:ln w="9525">
            <a:noFill/>
            <a:miter lim="800000"/>
            <a:headEnd/>
            <a:tailEnd/>
          </a:ln>
        </p:spPr>
        <p:txBody>
          <a:bodyPr wrap="none" lIns="0" tIns="0" rIns="0" bIns="0"/>
          <a:lstStyle/>
          <a:p>
            <a:pPr>
              <a:lnSpc>
                <a:spcPct val="90000"/>
              </a:lnSpc>
            </a:pPr>
            <a:r>
              <a:rPr lang="en-US" sz="1800">
                <a:latin typeface="Arial" charset="0"/>
              </a:rPr>
              <a:t>RNA synthesis</a:t>
            </a:r>
          </a:p>
        </p:txBody>
      </p:sp>
      <p:sp>
        <p:nvSpPr>
          <p:cNvPr id="104506" name="Text Box 31"/>
          <p:cNvSpPr txBox="1">
            <a:spLocks noChangeArrowheads="1"/>
          </p:cNvSpPr>
          <p:nvPr/>
        </p:nvSpPr>
        <p:spPr bwMode="auto">
          <a:xfrm>
            <a:off x="2689225" y="6030913"/>
            <a:ext cx="2168525" cy="506412"/>
          </a:xfrm>
          <a:prstGeom prst="rect">
            <a:avLst/>
          </a:prstGeom>
          <a:noFill/>
          <a:ln w="9525">
            <a:noFill/>
            <a:miter lim="800000"/>
            <a:headEnd/>
            <a:tailEnd/>
          </a:ln>
        </p:spPr>
        <p:txBody>
          <a:bodyPr wrap="none" lIns="0" tIns="0" rIns="0" bIns="0"/>
          <a:lstStyle/>
          <a:p>
            <a:pPr>
              <a:lnSpc>
                <a:spcPct val="90000"/>
              </a:lnSpc>
            </a:pPr>
            <a:r>
              <a:rPr lang="en-US" sz="1800">
                <a:latin typeface="Arial" charset="0"/>
              </a:rPr>
              <a:t>Transcription</a:t>
            </a:r>
            <a:br>
              <a:rPr lang="en-US" sz="1800">
                <a:latin typeface="Arial" charset="0"/>
              </a:rPr>
            </a:br>
            <a:r>
              <a:rPr lang="en-US" sz="1800">
                <a:latin typeface="Arial" charset="0"/>
              </a:rPr>
              <a:t>initiation complex</a:t>
            </a:r>
          </a:p>
        </p:txBody>
      </p:sp>
      <p:sp>
        <p:nvSpPr>
          <p:cNvPr id="104507" name="Line 59"/>
          <p:cNvSpPr>
            <a:spLocks noChangeShapeType="1"/>
          </p:cNvSpPr>
          <p:nvPr/>
        </p:nvSpPr>
        <p:spPr bwMode="auto">
          <a:xfrm flipV="1">
            <a:off x="5435600" y="5595938"/>
            <a:ext cx="685800" cy="228600"/>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228600"/>
            <a:ext cx="7772400" cy="1143000"/>
          </a:xfrm>
        </p:spPr>
        <p:txBody>
          <a:bodyPr/>
          <a:lstStyle/>
          <a:p>
            <a:r>
              <a:rPr lang="fr-FR"/>
              <a:t>Differentiation</a:t>
            </a:r>
          </a:p>
        </p:txBody>
      </p:sp>
      <p:sp>
        <p:nvSpPr>
          <p:cNvPr id="35843" name="Rectangle 3"/>
          <p:cNvSpPr>
            <a:spLocks noGrp="1" noChangeArrowheads="1"/>
          </p:cNvSpPr>
          <p:nvPr>
            <p:ph type="body" idx="1"/>
          </p:nvPr>
        </p:nvSpPr>
        <p:spPr>
          <a:xfrm>
            <a:off x="685800" y="1600200"/>
            <a:ext cx="7772400" cy="4267200"/>
          </a:xfrm>
        </p:spPr>
        <p:txBody>
          <a:bodyPr/>
          <a:lstStyle/>
          <a:p>
            <a:pPr>
              <a:lnSpc>
                <a:spcPct val="90000"/>
              </a:lnSpc>
            </a:pPr>
            <a:r>
              <a:rPr lang="fr-FR" sz="2800"/>
              <a:t>Results from selective gene expression</a:t>
            </a:r>
          </a:p>
          <a:p>
            <a:pPr>
              <a:lnSpc>
                <a:spcPct val="20000"/>
              </a:lnSpc>
              <a:buFontTx/>
              <a:buNone/>
            </a:pPr>
            <a:endParaRPr lang="fr-FR" sz="2800"/>
          </a:p>
          <a:p>
            <a:pPr>
              <a:lnSpc>
                <a:spcPct val="90000"/>
              </a:lnSpc>
            </a:pPr>
            <a:r>
              <a:rPr lang="fr-FR" sz="2800"/>
              <a:t>Example</a:t>
            </a:r>
          </a:p>
          <a:p>
            <a:pPr lvl="1">
              <a:lnSpc>
                <a:spcPct val="90000"/>
              </a:lnSpc>
            </a:pPr>
            <a:r>
              <a:rPr lang="fr-FR" sz="2400"/>
              <a:t>Muscle cells – genes for creating actin and myosin are turned on to create muscle fibres</a:t>
            </a:r>
          </a:p>
          <a:p>
            <a:pPr lvl="1">
              <a:lnSpc>
                <a:spcPct val="90000"/>
              </a:lnSpc>
            </a:pPr>
            <a:r>
              <a:rPr lang="fr-FR" sz="2400"/>
              <a:t>Pancreatic cells – genes that encode glucagon and insulin are turned on</a:t>
            </a:r>
          </a:p>
          <a:p>
            <a:pPr lvl="1">
              <a:lnSpc>
                <a:spcPct val="90000"/>
              </a:lnSpc>
            </a:pPr>
            <a:r>
              <a:rPr lang="fr-FR" sz="2400"/>
              <a:t>Blood cells – genes encoding hemoglobin are turned on</a:t>
            </a:r>
          </a:p>
          <a:p>
            <a:pPr lvl="1">
              <a:lnSpc>
                <a:spcPct val="20000"/>
              </a:lnSpc>
              <a:buFontTx/>
              <a:buNone/>
            </a:pPr>
            <a:endParaRPr lang="fr-FR" sz="2400"/>
          </a:p>
          <a:p>
            <a:pPr>
              <a:lnSpc>
                <a:spcPct val="90000"/>
              </a:lnSpc>
            </a:pPr>
            <a:r>
              <a:rPr lang="fr-FR" sz="2800"/>
              <a:t>Housekeeping genes – genes that are turned on in all cells that code for processes that all cells must undergo, like enzymes involved in glycolysis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ppt_x"/>
                                          </p:val>
                                        </p:tav>
                                        <p:tav tm="100000">
                                          <p:val>
                                            <p:strVal val="#ppt_x"/>
                                          </p:val>
                                        </p:tav>
                                      </p:tavLst>
                                    </p:anim>
                                    <p:anim calcmode="lin" valueType="num">
                                      <p:cBhvr additive="base">
                                        <p:cTn id="8" dur="500" fill="hold"/>
                                        <p:tgtEl>
                                          <p:spTgt spid="3584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584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584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584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584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584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35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3" grpId="0" build="p" bldLvl="3"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56" name="Picture 60" descr="15_11_CellSpecTranscrip-U"/>
          <p:cNvPicPr>
            <a:picLocks noChangeAspect="1" noChangeArrowheads="1"/>
          </p:cNvPicPr>
          <p:nvPr/>
        </p:nvPicPr>
        <p:blipFill>
          <a:blip r:embed="rId3" cstate="print"/>
          <a:srcRect b="2507"/>
          <a:stretch>
            <a:fillRect/>
          </a:stretch>
        </p:blipFill>
        <p:spPr bwMode="auto">
          <a:xfrm>
            <a:off x="819150" y="136525"/>
            <a:ext cx="7505700" cy="6419850"/>
          </a:xfrm>
          <a:prstGeom prst="rect">
            <a:avLst/>
          </a:prstGeom>
          <a:noFill/>
        </p:spPr>
      </p:pic>
      <p:sp>
        <p:nvSpPr>
          <p:cNvPr id="106533" name="Text Box 31"/>
          <p:cNvSpPr txBox="1">
            <a:spLocks noChangeArrowheads="1"/>
          </p:cNvSpPr>
          <p:nvPr/>
        </p:nvSpPr>
        <p:spPr bwMode="auto">
          <a:xfrm>
            <a:off x="5713413" y="163513"/>
            <a:ext cx="1406525" cy="214312"/>
          </a:xfrm>
          <a:prstGeom prst="rect">
            <a:avLst/>
          </a:prstGeom>
          <a:noFill/>
          <a:ln w="9525">
            <a:noFill/>
            <a:miter lim="800000"/>
            <a:headEnd/>
            <a:tailEnd/>
          </a:ln>
        </p:spPr>
        <p:txBody>
          <a:bodyPr wrap="none" lIns="0" tIns="0" rIns="0" bIns="0"/>
          <a:lstStyle/>
          <a:p>
            <a:pPr>
              <a:lnSpc>
                <a:spcPct val="90000"/>
              </a:lnSpc>
            </a:pPr>
            <a:r>
              <a:rPr lang="en-US" sz="1600">
                <a:latin typeface="Arial" charset="0"/>
              </a:rPr>
              <a:t>Albumin gene</a:t>
            </a:r>
          </a:p>
        </p:txBody>
      </p:sp>
      <p:sp>
        <p:nvSpPr>
          <p:cNvPr id="106534" name="Line 38"/>
          <p:cNvSpPr>
            <a:spLocks noChangeShapeType="1"/>
          </p:cNvSpPr>
          <p:nvPr/>
        </p:nvSpPr>
        <p:spPr bwMode="auto">
          <a:xfrm flipV="1">
            <a:off x="5892800" y="388938"/>
            <a:ext cx="198438" cy="182562"/>
          </a:xfrm>
          <a:prstGeom prst="line">
            <a:avLst/>
          </a:prstGeom>
          <a:noFill/>
          <a:ln w="12700">
            <a:solidFill>
              <a:schemeClr val="tx1"/>
            </a:solidFill>
            <a:round/>
            <a:headEnd/>
            <a:tailEnd/>
          </a:ln>
          <a:effectLst/>
        </p:spPr>
        <p:txBody>
          <a:bodyPr wrap="none" anchor="ctr"/>
          <a:lstStyle/>
          <a:p>
            <a:endParaRPr lang="en-US"/>
          </a:p>
        </p:txBody>
      </p:sp>
      <p:sp>
        <p:nvSpPr>
          <p:cNvPr id="106535" name="Line 39"/>
          <p:cNvSpPr>
            <a:spLocks noChangeShapeType="1"/>
          </p:cNvSpPr>
          <p:nvPr/>
        </p:nvSpPr>
        <p:spPr bwMode="auto">
          <a:xfrm flipV="1">
            <a:off x="5888038" y="1371600"/>
            <a:ext cx="190500" cy="203200"/>
          </a:xfrm>
          <a:prstGeom prst="line">
            <a:avLst/>
          </a:prstGeom>
          <a:noFill/>
          <a:ln w="12700">
            <a:solidFill>
              <a:schemeClr val="tx1"/>
            </a:solidFill>
            <a:round/>
            <a:headEnd/>
            <a:tailEnd/>
          </a:ln>
          <a:effectLst/>
        </p:spPr>
        <p:txBody>
          <a:bodyPr wrap="none" anchor="ctr"/>
          <a:lstStyle/>
          <a:p>
            <a:endParaRPr lang="en-US"/>
          </a:p>
        </p:txBody>
      </p:sp>
      <p:sp>
        <p:nvSpPr>
          <p:cNvPr id="106536" name="Text Box 31"/>
          <p:cNvSpPr txBox="1">
            <a:spLocks noChangeArrowheads="1"/>
          </p:cNvSpPr>
          <p:nvPr/>
        </p:nvSpPr>
        <p:spPr bwMode="auto">
          <a:xfrm>
            <a:off x="5713413" y="1160463"/>
            <a:ext cx="1406525" cy="214312"/>
          </a:xfrm>
          <a:prstGeom prst="rect">
            <a:avLst/>
          </a:prstGeom>
          <a:noFill/>
          <a:ln w="9525">
            <a:noFill/>
            <a:miter lim="800000"/>
            <a:headEnd/>
            <a:tailEnd/>
          </a:ln>
        </p:spPr>
        <p:txBody>
          <a:bodyPr wrap="none" lIns="0" tIns="0" rIns="0" bIns="0"/>
          <a:lstStyle/>
          <a:p>
            <a:pPr>
              <a:lnSpc>
                <a:spcPct val="90000"/>
              </a:lnSpc>
            </a:pPr>
            <a:r>
              <a:rPr lang="en-US" sz="1600">
                <a:latin typeface="Arial" charset="0"/>
              </a:rPr>
              <a:t>Crystallin gene</a:t>
            </a:r>
          </a:p>
        </p:txBody>
      </p:sp>
      <p:sp>
        <p:nvSpPr>
          <p:cNvPr id="106537" name="Text Box 31"/>
          <p:cNvSpPr txBox="1">
            <a:spLocks noChangeArrowheads="1"/>
          </p:cNvSpPr>
          <p:nvPr/>
        </p:nvSpPr>
        <p:spPr bwMode="auto">
          <a:xfrm>
            <a:off x="4687888" y="161925"/>
            <a:ext cx="928687" cy="209550"/>
          </a:xfrm>
          <a:prstGeom prst="rect">
            <a:avLst/>
          </a:prstGeom>
          <a:noFill/>
          <a:ln w="9525">
            <a:noFill/>
            <a:miter lim="800000"/>
            <a:headEnd/>
            <a:tailEnd/>
          </a:ln>
        </p:spPr>
        <p:txBody>
          <a:bodyPr wrap="none" lIns="0" tIns="0" rIns="0" bIns="0"/>
          <a:lstStyle/>
          <a:p>
            <a:pPr>
              <a:lnSpc>
                <a:spcPct val="90000"/>
              </a:lnSpc>
            </a:pPr>
            <a:r>
              <a:rPr lang="en-US" sz="1600">
                <a:latin typeface="Arial" charset="0"/>
              </a:rPr>
              <a:t>Promoter</a:t>
            </a:r>
          </a:p>
        </p:txBody>
      </p:sp>
      <p:sp>
        <p:nvSpPr>
          <p:cNvPr id="106538" name="Text Box 31"/>
          <p:cNvSpPr txBox="1">
            <a:spLocks noChangeArrowheads="1"/>
          </p:cNvSpPr>
          <p:nvPr/>
        </p:nvSpPr>
        <p:spPr bwMode="auto">
          <a:xfrm>
            <a:off x="4713288" y="1158875"/>
            <a:ext cx="928687" cy="209550"/>
          </a:xfrm>
          <a:prstGeom prst="rect">
            <a:avLst/>
          </a:prstGeom>
          <a:noFill/>
          <a:ln w="9525">
            <a:noFill/>
            <a:miter lim="800000"/>
            <a:headEnd/>
            <a:tailEnd/>
          </a:ln>
        </p:spPr>
        <p:txBody>
          <a:bodyPr wrap="none" lIns="0" tIns="0" rIns="0" bIns="0"/>
          <a:lstStyle/>
          <a:p>
            <a:pPr>
              <a:lnSpc>
                <a:spcPct val="90000"/>
              </a:lnSpc>
            </a:pPr>
            <a:r>
              <a:rPr lang="en-US" sz="1600">
                <a:latin typeface="Arial" charset="0"/>
              </a:rPr>
              <a:t>Promoter</a:t>
            </a:r>
          </a:p>
        </p:txBody>
      </p:sp>
      <p:sp>
        <p:nvSpPr>
          <p:cNvPr id="106539" name="AutoShape 43"/>
          <p:cNvSpPr>
            <a:spLocks/>
          </p:cNvSpPr>
          <p:nvPr/>
        </p:nvSpPr>
        <p:spPr bwMode="auto">
          <a:xfrm rot="-5400000">
            <a:off x="5058569" y="53182"/>
            <a:ext cx="165100" cy="779462"/>
          </a:xfrm>
          <a:prstGeom prst="rightBrace">
            <a:avLst>
              <a:gd name="adj1" fmla="val 39343"/>
              <a:gd name="adj2" fmla="val 50000"/>
            </a:avLst>
          </a:prstGeom>
          <a:noFill/>
          <a:ln w="12700">
            <a:solidFill>
              <a:schemeClr val="tx1"/>
            </a:solidFill>
            <a:round/>
            <a:headEnd/>
            <a:tailEnd/>
          </a:ln>
          <a:effectLst/>
        </p:spPr>
        <p:txBody>
          <a:bodyPr wrap="none" anchor="ctr"/>
          <a:lstStyle/>
          <a:p>
            <a:endParaRPr lang="en-US"/>
          </a:p>
        </p:txBody>
      </p:sp>
      <p:sp>
        <p:nvSpPr>
          <p:cNvPr id="106540" name="AutoShape 44"/>
          <p:cNvSpPr>
            <a:spLocks/>
          </p:cNvSpPr>
          <p:nvPr/>
        </p:nvSpPr>
        <p:spPr bwMode="auto">
          <a:xfrm rot="-5400000">
            <a:off x="5071269" y="1042194"/>
            <a:ext cx="173037" cy="796925"/>
          </a:xfrm>
          <a:prstGeom prst="rightBrace">
            <a:avLst>
              <a:gd name="adj1" fmla="val 38379"/>
              <a:gd name="adj2" fmla="val 50000"/>
            </a:avLst>
          </a:prstGeom>
          <a:noFill/>
          <a:ln w="12700">
            <a:solidFill>
              <a:schemeClr val="tx1"/>
            </a:solidFill>
            <a:round/>
            <a:headEnd/>
            <a:tailEnd/>
          </a:ln>
          <a:effectLst/>
        </p:spPr>
        <p:txBody>
          <a:bodyPr wrap="none" anchor="ctr"/>
          <a:lstStyle/>
          <a:p>
            <a:endParaRPr lang="en-US"/>
          </a:p>
        </p:txBody>
      </p:sp>
      <p:sp>
        <p:nvSpPr>
          <p:cNvPr id="106541" name="Text Box 31"/>
          <p:cNvSpPr txBox="1">
            <a:spLocks noChangeArrowheads="1"/>
          </p:cNvSpPr>
          <p:nvPr/>
        </p:nvSpPr>
        <p:spPr bwMode="auto">
          <a:xfrm>
            <a:off x="4768850" y="2033588"/>
            <a:ext cx="2482850" cy="200025"/>
          </a:xfrm>
          <a:prstGeom prst="rect">
            <a:avLst/>
          </a:prstGeom>
          <a:noFill/>
          <a:ln w="9525">
            <a:noFill/>
            <a:miter lim="800000"/>
            <a:headEnd/>
            <a:tailEnd/>
          </a:ln>
        </p:spPr>
        <p:txBody>
          <a:bodyPr wrap="none" lIns="0" tIns="0" rIns="0" bIns="0"/>
          <a:lstStyle/>
          <a:p>
            <a:pPr>
              <a:lnSpc>
                <a:spcPct val="90000"/>
              </a:lnSpc>
            </a:pPr>
            <a:r>
              <a:rPr lang="en-US" sz="1600">
                <a:latin typeface="Arial" charset="0"/>
              </a:rPr>
              <a:t>(b) LENS CELL NUCLEUS</a:t>
            </a:r>
          </a:p>
        </p:txBody>
      </p:sp>
      <p:sp>
        <p:nvSpPr>
          <p:cNvPr id="106542" name="Text Box 31"/>
          <p:cNvSpPr txBox="1">
            <a:spLocks noChangeArrowheads="1"/>
          </p:cNvSpPr>
          <p:nvPr/>
        </p:nvSpPr>
        <p:spPr bwMode="auto">
          <a:xfrm>
            <a:off x="6026150" y="2408238"/>
            <a:ext cx="992188" cy="412750"/>
          </a:xfrm>
          <a:prstGeom prst="rect">
            <a:avLst/>
          </a:prstGeom>
          <a:noFill/>
          <a:ln w="9525">
            <a:noFill/>
            <a:miter lim="800000"/>
            <a:headEnd/>
            <a:tailEnd/>
          </a:ln>
        </p:spPr>
        <p:txBody>
          <a:bodyPr wrap="none" lIns="0" tIns="0" rIns="0" bIns="0"/>
          <a:lstStyle/>
          <a:p>
            <a:pPr>
              <a:lnSpc>
                <a:spcPct val="90000"/>
              </a:lnSpc>
            </a:pPr>
            <a:r>
              <a:rPr lang="en-US" sz="1600">
                <a:latin typeface="Arial" charset="0"/>
              </a:rPr>
              <a:t>Available</a:t>
            </a:r>
            <a:br>
              <a:rPr lang="en-US" sz="1600">
                <a:latin typeface="Arial" charset="0"/>
              </a:rPr>
            </a:br>
            <a:r>
              <a:rPr lang="en-US" sz="1600">
                <a:latin typeface="Arial" charset="0"/>
              </a:rPr>
              <a:t>activators</a:t>
            </a:r>
          </a:p>
        </p:txBody>
      </p:sp>
      <p:sp>
        <p:nvSpPr>
          <p:cNvPr id="106543" name="Text Box 31"/>
          <p:cNvSpPr txBox="1">
            <a:spLocks noChangeArrowheads="1"/>
          </p:cNvSpPr>
          <p:nvPr/>
        </p:nvSpPr>
        <p:spPr bwMode="auto">
          <a:xfrm>
            <a:off x="6821488" y="4122738"/>
            <a:ext cx="992187" cy="412750"/>
          </a:xfrm>
          <a:prstGeom prst="rect">
            <a:avLst/>
          </a:prstGeom>
          <a:noFill/>
          <a:ln w="9525">
            <a:noFill/>
            <a:miter lim="800000"/>
            <a:headEnd/>
            <a:tailEnd/>
          </a:ln>
        </p:spPr>
        <p:txBody>
          <a:bodyPr wrap="none" lIns="0" tIns="0" rIns="0" bIns="0"/>
          <a:lstStyle/>
          <a:p>
            <a:pPr>
              <a:lnSpc>
                <a:spcPct val="90000"/>
              </a:lnSpc>
            </a:pPr>
            <a:r>
              <a:rPr lang="en-US" sz="1600">
                <a:latin typeface="Arial" charset="0"/>
              </a:rPr>
              <a:t>Albumin gene</a:t>
            </a:r>
            <a:br>
              <a:rPr lang="en-US" sz="1600">
                <a:latin typeface="Arial" charset="0"/>
              </a:rPr>
            </a:br>
            <a:r>
              <a:rPr lang="en-US" sz="1600">
                <a:latin typeface="Arial" charset="0"/>
              </a:rPr>
              <a:t>not expressed</a:t>
            </a:r>
          </a:p>
        </p:txBody>
      </p:sp>
      <p:sp>
        <p:nvSpPr>
          <p:cNvPr id="106544" name="Text Box 31"/>
          <p:cNvSpPr txBox="1">
            <a:spLocks noChangeArrowheads="1"/>
          </p:cNvSpPr>
          <p:nvPr/>
        </p:nvSpPr>
        <p:spPr bwMode="auto">
          <a:xfrm>
            <a:off x="6699250" y="5984875"/>
            <a:ext cx="992188" cy="412750"/>
          </a:xfrm>
          <a:prstGeom prst="rect">
            <a:avLst/>
          </a:prstGeom>
          <a:noFill/>
          <a:ln w="9525">
            <a:noFill/>
            <a:miter lim="800000"/>
            <a:headEnd/>
            <a:tailEnd/>
          </a:ln>
        </p:spPr>
        <p:txBody>
          <a:bodyPr wrap="none" lIns="0" tIns="0" rIns="0" bIns="0"/>
          <a:lstStyle/>
          <a:p>
            <a:pPr>
              <a:lnSpc>
                <a:spcPct val="90000"/>
              </a:lnSpc>
            </a:pPr>
            <a:r>
              <a:rPr lang="en-US" sz="1600">
                <a:latin typeface="Arial" charset="0"/>
              </a:rPr>
              <a:t>Crystallin gene</a:t>
            </a:r>
            <a:br>
              <a:rPr lang="en-US" sz="1600">
                <a:latin typeface="Arial" charset="0"/>
              </a:rPr>
            </a:br>
            <a:r>
              <a:rPr lang="en-US" sz="1600">
                <a:latin typeface="Arial" charset="0"/>
              </a:rPr>
              <a:t>expressed</a:t>
            </a:r>
          </a:p>
        </p:txBody>
      </p:sp>
      <p:sp>
        <p:nvSpPr>
          <p:cNvPr id="106545" name="Text Box 31"/>
          <p:cNvSpPr txBox="1">
            <a:spLocks noChangeArrowheads="1"/>
          </p:cNvSpPr>
          <p:nvPr/>
        </p:nvSpPr>
        <p:spPr bwMode="auto">
          <a:xfrm>
            <a:off x="2836863" y="5800725"/>
            <a:ext cx="992187" cy="412750"/>
          </a:xfrm>
          <a:prstGeom prst="rect">
            <a:avLst/>
          </a:prstGeom>
          <a:noFill/>
          <a:ln w="9525">
            <a:noFill/>
            <a:miter lim="800000"/>
            <a:headEnd/>
            <a:tailEnd/>
          </a:ln>
        </p:spPr>
        <p:txBody>
          <a:bodyPr wrap="none" lIns="0" tIns="0" rIns="0" bIns="0"/>
          <a:lstStyle/>
          <a:p>
            <a:pPr>
              <a:lnSpc>
                <a:spcPct val="90000"/>
              </a:lnSpc>
            </a:pPr>
            <a:r>
              <a:rPr lang="en-US" sz="1600">
                <a:latin typeface="Arial" charset="0"/>
              </a:rPr>
              <a:t>Crystallin gene</a:t>
            </a:r>
            <a:br>
              <a:rPr lang="en-US" sz="1600">
                <a:latin typeface="Arial" charset="0"/>
              </a:rPr>
            </a:br>
            <a:r>
              <a:rPr lang="en-US" sz="1600">
                <a:latin typeface="Arial" charset="0"/>
              </a:rPr>
              <a:t>not expressed</a:t>
            </a:r>
          </a:p>
        </p:txBody>
      </p:sp>
      <p:sp>
        <p:nvSpPr>
          <p:cNvPr id="106546" name="Text Box 31"/>
          <p:cNvSpPr txBox="1">
            <a:spLocks noChangeArrowheads="1"/>
          </p:cNvSpPr>
          <p:nvPr/>
        </p:nvSpPr>
        <p:spPr bwMode="auto">
          <a:xfrm>
            <a:off x="2962275" y="4297363"/>
            <a:ext cx="992188" cy="412750"/>
          </a:xfrm>
          <a:prstGeom prst="rect">
            <a:avLst/>
          </a:prstGeom>
          <a:noFill/>
          <a:ln w="9525">
            <a:noFill/>
            <a:miter lim="800000"/>
            <a:headEnd/>
            <a:tailEnd/>
          </a:ln>
        </p:spPr>
        <p:txBody>
          <a:bodyPr wrap="none" lIns="0" tIns="0" rIns="0" bIns="0"/>
          <a:lstStyle/>
          <a:p>
            <a:pPr>
              <a:lnSpc>
                <a:spcPct val="90000"/>
              </a:lnSpc>
            </a:pPr>
            <a:r>
              <a:rPr lang="en-US" sz="1600">
                <a:latin typeface="Arial" charset="0"/>
              </a:rPr>
              <a:t>Albumin gene</a:t>
            </a:r>
            <a:br>
              <a:rPr lang="en-US" sz="1600">
                <a:latin typeface="Arial" charset="0"/>
              </a:rPr>
            </a:br>
            <a:r>
              <a:rPr lang="en-US" sz="1600">
                <a:latin typeface="Arial" charset="0"/>
              </a:rPr>
              <a:t>expressed</a:t>
            </a:r>
          </a:p>
        </p:txBody>
      </p:sp>
      <p:sp>
        <p:nvSpPr>
          <p:cNvPr id="106547" name="Text Box 31"/>
          <p:cNvSpPr txBox="1">
            <a:spLocks noChangeArrowheads="1"/>
          </p:cNvSpPr>
          <p:nvPr/>
        </p:nvSpPr>
        <p:spPr bwMode="auto">
          <a:xfrm>
            <a:off x="2133600" y="2339975"/>
            <a:ext cx="992188" cy="412750"/>
          </a:xfrm>
          <a:prstGeom prst="rect">
            <a:avLst/>
          </a:prstGeom>
          <a:noFill/>
          <a:ln w="9525">
            <a:noFill/>
            <a:miter lim="800000"/>
            <a:headEnd/>
            <a:tailEnd/>
          </a:ln>
        </p:spPr>
        <p:txBody>
          <a:bodyPr wrap="none" lIns="0" tIns="0" rIns="0" bIns="0"/>
          <a:lstStyle/>
          <a:p>
            <a:pPr>
              <a:lnSpc>
                <a:spcPct val="90000"/>
              </a:lnSpc>
            </a:pPr>
            <a:r>
              <a:rPr lang="en-US" sz="1600">
                <a:latin typeface="Arial" charset="0"/>
              </a:rPr>
              <a:t>Available</a:t>
            </a:r>
            <a:br>
              <a:rPr lang="en-US" sz="1600">
                <a:latin typeface="Arial" charset="0"/>
              </a:rPr>
            </a:br>
            <a:r>
              <a:rPr lang="en-US" sz="1600">
                <a:latin typeface="Arial" charset="0"/>
              </a:rPr>
              <a:t>activators</a:t>
            </a:r>
          </a:p>
        </p:txBody>
      </p:sp>
      <p:sp>
        <p:nvSpPr>
          <p:cNvPr id="106548" name="Text Box 31"/>
          <p:cNvSpPr txBox="1">
            <a:spLocks noChangeArrowheads="1"/>
          </p:cNvSpPr>
          <p:nvPr/>
        </p:nvSpPr>
        <p:spPr bwMode="auto">
          <a:xfrm>
            <a:off x="936625" y="2032000"/>
            <a:ext cx="2541588" cy="201613"/>
          </a:xfrm>
          <a:prstGeom prst="rect">
            <a:avLst/>
          </a:prstGeom>
          <a:noFill/>
          <a:ln w="9525">
            <a:noFill/>
            <a:miter lim="800000"/>
            <a:headEnd/>
            <a:tailEnd/>
          </a:ln>
        </p:spPr>
        <p:txBody>
          <a:bodyPr wrap="none" lIns="0" tIns="0" rIns="0" bIns="0"/>
          <a:lstStyle/>
          <a:p>
            <a:pPr>
              <a:lnSpc>
                <a:spcPct val="90000"/>
              </a:lnSpc>
            </a:pPr>
            <a:r>
              <a:rPr lang="en-US" sz="1600">
                <a:latin typeface="Arial" charset="0"/>
              </a:rPr>
              <a:t>(a) LIVER CELL NUCLEUS</a:t>
            </a:r>
          </a:p>
        </p:txBody>
      </p:sp>
      <p:sp>
        <p:nvSpPr>
          <p:cNvPr id="106549" name="Text Box 31"/>
          <p:cNvSpPr txBox="1">
            <a:spLocks noChangeArrowheads="1"/>
          </p:cNvSpPr>
          <p:nvPr/>
        </p:nvSpPr>
        <p:spPr bwMode="auto">
          <a:xfrm>
            <a:off x="1970088" y="777875"/>
            <a:ext cx="873125" cy="400050"/>
          </a:xfrm>
          <a:prstGeom prst="rect">
            <a:avLst/>
          </a:prstGeom>
          <a:noFill/>
          <a:ln w="9525">
            <a:noFill/>
            <a:miter lim="800000"/>
            <a:headEnd/>
            <a:tailEnd/>
          </a:ln>
        </p:spPr>
        <p:txBody>
          <a:bodyPr wrap="none" lIns="0" tIns="0" rIns="0" bIns="0"/>
          <a:lstStyle/>
          <a:p>
            <a:pPr>
              <a:lnSpc>
                <a:spcPct val="90000"/>
              </a:lnSpc>
            </a:pPr>
            <a:r>
              <a:rPr lang="en-US" sz="1600">
                <a:latin typeface="Arial" charset="0"/>
              </a:rPr>
              <a:t>Control</a:t>
            </a:r>
            <a:br>
              <a:rPr lang="en-US" sz="1600">
                <a:latin typeface="Arial" charset="0"/>
              </a:rPr>
            </a:br>
            <a:r>
              <a:rPr lang="en-US" sz="1600">
                <a:latin typeface="Arial" charset="0"/>
              </a:rPr>
              <a:t>elements</a:t>
            </a:r>
          </a:p>
        </p:txBody>
      </p:sp>
      <p:sp>
        <p:nvSpPr>
          <p:cNvPr id="106550" name="Text Box 31"/>
          <p:cNvSpPr txBox="1">
            <a:spLocks noChangeArrowheads="1"/>
          </p:cNvSpPr>
          <p:nvPr/>
        </p:nvSpPr>
        <p:spPr bwMode="auto">
          <a:xfrm>
            <a:off x="3308350" y="1173163"/>
            <a:ext cx="962025" cy="176212"/>
          </a:xfrm>
          <a:prstGeom prst="rect">
            <a:avLst/>
          </a:prstGeom>
          <a:noFill/>
          <a:ln w="9525">
            <a:noFill/>
            <a:miter lim="800000"/>
            <a:headEnd/>
            <a:tailEnd/>
          </a:ln>
        </p:spPr>
        <p:txBody>
          <a:bodyPr wrap="none" lIns="0" tIns="0" rIns="0" bIns="0"/>
          <a:lstStyle/>
          <a:p>
            <a:pPr>
              <a:lnSpc>
                <a:spcPct val="90000"/>
              </a:lnSpc>
            </a:pPr>
            <a:r>
              <a:rPr lang="en-US" sz="1600">
                <a:latin typeface="Arial" charset="0"/>
              </a:rPr>
              <a:t>Enhancer</a:t>
            </a:r>
          </a:p>
        </p:txBody>
      </p:sp>
      <p:sp>
        <p:nvSpPr>
          <p:cNvPr id="106551" name="Text Box 31"/>
          <p:cNvSpPr txBox="1">
            <a:spLocks noChangeArrowheads="1"/>
          </p:cNvSpPr>
          <p:nvPr/>
        </p:nvSpPr>
        <p:spPr bwMode="auto">
          <a:xfrm>
            <a:off x="3414713" y="165100"/>
            <a:ext cx="962025" cy="176213"/>
          </a:xfrm>
          <a:prstGeom prst="rect">
            <a:avLst/>
          </a:prstGeom>
          <a:noFill/>
          <a:ln w="9525">
            <a:noFill/>
            <a:miter lim="800000"/>
            <a:headEnd/>
            <a:tailEnd/>
          </a:ln>
        </p:spPr>
        <p:txBody>
          <a:bodyPr wrap="none" lIns="0" tIns="0" rIns="0" bIns="0"/>
          <a:lstStyle/>
          <a:p>
            <a:pPr>
              <a:lnSpc>
                <a:spcPct val="90000"/>
              </a:lnSpc>
            </a:pPr>
            <a:r>
              <a:rPr lang="en-US" sz="1600">
                <a:latin typeface="Arial" charset="0"/>
              </a:rPr>
              <a:t>Enhancer</a:t>
            </a:r>
          </a:p>
        </p:txBody>
      </p:sp>
      <p:sp>
        <p:nvSpPr>
          <p:cNvPr id="106552" name="Line 56"/>
          <p:cNvSpPr>
            <a:spLocks noChangeShapeType="1"/>
          </p:cNvSpPr>
          <p:nvPr/>
        </p:nvSpPr>
        <p:spPr bwMode="auto">
          <a:xfrm flipH="1">
            <a:off x="2900363" y="596900"/>
            <a:ext cx="587375" cy="520700"/>
          </a:xfrm>
          <a:prstGeom prst="line">
            <a:avLst/>
          </a:prstGeom>
          <a:noFill/>
          <a:ln w="12700">
            <a:solidFill>
              <a:schemeClr val="tx1"/>
            </a:solidFill>
            <a:round/>
            <a:headEnd/>
            <a:tailEnd/>
          </a:ln>
          <a:effectLst/>
        </p:spPr>
        <p:txBody>
          <a:bodyPr wrap="none" anchor="ctr"/>
          <a:lstStyle/>
          <a:p>
            <a:endParaRPr lang="en-US"/>
          </a:p>
        </p:txBody>
      </p:sp>
      <p:sp>
        <p:nvSpPr>
          <p:cNvPr id="106553" name="Line 57"/>
          <p:cNvSpPr>
            <a:spLocks noChangeShapeType="1"/>
          </p:cNvSpPr>
          <p:nvPr/>
        </p:nvSpPr>
        <p:spPr bwMode="auto">
          <a:xfrm>
            <a:off x="2895600" y="1122363"/>
            <a:ext cx="588963" cy="495300"/>
          </a:xfrm>
          <a:prstGeom prst="line">
            <a:avLst/>
          </a:prstGeom>
          <a:noFill/>
          <a:ln w="12700">
            <a:solidFill>
              <a:schemeClr val="tx1"/>
            </a:solidFill>
            <a:round/>
            <a:headEnd/>
            <a:tailEnd/>
          </a:ln>
          <a:effectLst/>
        </p:spPr>
        <p:txBody>
          <a:bodyPr wrap="none" anchor="ctr"/>
          <a:lstStyle/>
          <a:p>
            <a:endParaRPr lang="en-US"/>
          </a:p>
        </p:txBody>
      </p:sp>
      <p:sp>
        <p:nvSpPr>
          <p:cNvPr id="106554" name="AutoShape 58"/>
          <p:cNvSpPr>
            <a:spLocks/>
          </p:cNvSpPr>
          <p:nvPr/>
        </p:nvSpPr>
        <p:spPr bwMode="auto">
          <a:xfrm rot="-5400000">
            <a:off x="3806826" y="-30163"/>
            <a:ext cx="165100" cy="936625"/>
          </a:xfrm>
          <a:prstGeom prst="rightBrace">
            <a:avLst>
              <a:gd name="adj1" fmla="val 47276"/>
              <a:gd name="adj2" fmla="val 50000"/>
            </a:avLst>
          </a:prstGeom>
          <a:noFill/>
          <a:ln w="12700">
            <a:solidFill>
              <a:schemeClr val="tx1"/>
            </a:solidFill>
            <a:round/>
            <a:headEnd/>
            <a:tailEnd/>
          </a:ln>
          <a:effectLst/>
        </p:spPr>
        <p:txBody>
          <a:bodyPr wrap="none" anchor="ctr"/>
          <a:lstStyle/>
          <a:p>
            <a:endParaRPr lang="en-US"/>
          </a:p>
        </p:txBody>
      </p:sp>
      <p:sp>
        <p:nvSpPr>
          <p:cNvPr id="106555" name="AutoShape 59"/>
          <p:cNvSpPr>
            <a:spLocks/>
          </p:cNvSpPr>
          <p:nvPr/>
        </p:nvSpPr>
        <p:spPr bwMode="auto">
          <a:xfrm rot="-5400000">
            <a:off x="3672681" y="1105694"/>
            <a:ext cx="173038" cy="660400"/>
          </a:xfrm>
          <a:prstGeom prst="rightBrace">
            <a:avLst>
              <a:gd name="adj1" fmla="val 31804"/>
              <a:gd name="adj2" fmla="val 50000"/>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11_03CarrotCellPotential_L.jpg"/>
          <p:cNvPicPr>
            <a:picLocks noChangeAspect="1" noChangeArrowheads="1"/>
          </p:cNvPicPr>
          <p:nvPr/>
        </p:nvPicPr>
        <p:blipFill>
          <a:blip r:embed="rId2" cstate="print"/>
          <a:srcRect/>
          <a:stretch>
            <a:fillRect/>
          </a:stretch>
        </p:blipFill>
        <p:spPr bwMode="auto">
          <a:xfrm>
            <a:off x="0" y="377825"/>
            <a:ext cx="9144000" cy="6103938"/>
          </a:xfrm>
          <a:prstGeom prst="rect">
            <a:avLst/>
          </a:prstGeom>
          <a:noFill/>
        </p:spPr>
      </p:pic>
      <p:sp>
        <p:nvSpPr>
          <p:cNvPr id="5122" name="Rectangle 2"/>
          <p:cNvSpPr>
            <a:spLocks noGrp="1" noChangeArrowheads="1"/>
          </p:cNvSpPr>
          <p:nvPr>
            <p:ph type="title"/>
          </p:nvPr>
        </p:nvSpPr>
        <p:spPr>
          <a:xfrm>
            <a:off x="-152400" y="152400"/>
            <a:ext cx="7772400" cy="1143000"/>
          </a:xfrm>
        </p:spPr>
        <p:txBody>
          <a:bodyPr/>
          <a:lstStyle/>
          <a:p>
            <a:r>
              <a:rPr lang="fr-FR"/>
              <a:t>Dedifferentiation in Plants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fr-FR" sz="3600"/>
              <a:t>How do eukaryotic cells turn on or off the genes of related functions located on different chromosomes?</a:t>
            </a:r>
          </a:p>
        </p:txBody>
      </p:sp>
      <p:sp>
        <p:nvSpPr>
          <p:cNvPr id="40963" name="Rectangle 3"/>
          <p:cNvSpPr>
            <a:spLocks noGrp="1" noChangeArrowheads="1"/>
          </p:cNvSpPr>
          <p:nvPr>
            <p:ph type="body" idx="1"/>
          </p:nvPr>
        </p:nvSpPr>
        <p:spPr>
          <a:xfrm>
            <a:off x="685800" y="2514600"/>
            <a:ext cx="7772400" cy="3581400"/>
          </a:xfrm>
        </p:spPr>
        <p:txBody>
          <a:bodyPr/>
          <a:lstStyle/>
          <a:p>
            <a:r>
              <a:rPr lang="fr-FR" sz="2800" dirty="0" err="1"/>
              <a:t>They</a:t>
            </a:r>
            <a:r>
              <a:rPr lang="fr-FR" sz="2800" dirty="0"/>
              <a:t> all use the </a:t>
            </a:r>
            <a:r>
              <a:rPr lang="fr-FR" sz="2800" dirty="0" err="1"/>
              <a:t>same</a:t>
            </a:r>
            <a:r>
              <a:rPr lang="fr-FR" sz="2800" dirty="0"/>
              <a:t> group of transcription </a:t>
            </a:r>
            <a:r>
              <a:rPr lang="fr-FR" sz="2800" dirty="0" err="1"/>
              <a:t>factors</a:t>
            </a:r>
            <a:r>
              <a:rPr lang="fr-FR" sz="2800" dirty="0"/>
              <a:t> &amp; </a:t>
            </a:r>
            <a:r>
              <a:rPr lang="fr-FR" sz="2800" dirty="0" err="1"/>
              <a:t>enhancers</a:t>
            </a:r>
            <a:r>
              <a:rPr lang="fr-FR" sz="2800" dirty="0"/>
              <a:t> &amp; </a:t>
            </a:r>
            <a:r>
              <a:rPr lang="fr-FR" sz="2800" dirty="0" err="1"/>
              <a:t>silencers</a:t>
            </a:r>
            <a:endParaRPr lang="fr-FR" sz="2800" dirty="0"/>
          </a:p>
          <a:p>
            <a:pPr>
              <a:lnSpc>
                <a:spcPct val="60000"/>
              </a:lnSpc>
              <a:buFontTx/>
              <a:buNone/>
            </a:pPr>
            <a:endParaRPr lang="fr-FR" sz="2800" dirty="0"/>
          </a:p>
          <a:p>
            <a:r>
              <a:rPr lang="fr-FR" sz="2800" dirty="0"/>
              <a:t>This </a:t>
            </a:r>
            <a:r>
              <a:rPr lang="fr-FR" sz="2800" dirty="0" err="1"/>
              <a:t>way</a:t>
            </a:r>
            <a:r>
              <a:rPr lang="fr-FR" sz="2800" dirty="0"/>
              <a:t> the transcription </a:t>
            </a:r>
            <a:r>
              <a:rPr lang="fr-FR" sz="2800" dirty="0" err="1"/>
              <a:t>factors</a:t>
            </a:r>
            <a:r>
              <a:rPr lang="fr-FR" sz="2800" dirty="0"/>
              <a:t> </a:t>
            </a:r>
            <a:r>
              <a:rPr lang="fr-FR" sz="2800" dirty="0" err="1"/>
              <a:t>will</a:t>
            </a:r>
            <a:r>
              <a:rPr lang="fr-FR" sz="2800" dirty="0"/>
              <a:t> all </a:t>
            </a:r>
            <a:r>
              <a:rPr lang="fr-FR" sz="2800" dirty="0" err="1"/>
              <a:t>bind</a:t>
            </a:r>
            <a:r>
              <a:rPr lang="fr-FR" sz="2800" dirty="0"/>
              <a:t> </a:t>
            </a:r>
            <a:r>
              <a:rPr lang="fr-FR" sz="2800" dirty="0" err="1"/>
              <a:t>at</a:t>
            </a:r>
            <a:r>
              <a:rPr lang="fr-FR" sz="2800" dirty="0"/>
              <a:t> the </a:t>
            </a:r>
            <a:r>
              <a:rPr lang="fr-FR" sz="2800" dirty="0" err="1"/>
              <a:t>same</a:t>
            </a:r>
            <a:r>
              <a:rPr lang="fr-FR" sz="2800" dirty="0"/>
              <a:t> time and </a:t>
            </a:r>
            <a:r>
              <a:rPr lang="fr-FR" sz="2800" dirty="0" err="1"/>
              <a:t>genes</a:t>
            </a:r>
            <a:r>
              <a:rPr lang="fr-FR" sz="2800" dirty="0"/>
              <a:t> </a:t>
            </a:r>
            <a:r>
              <a:rPr lang="fr-FR" sz="2800" dirty="0" err="1"/>
              <a:t>located</a:t>
            </a:r>
            <a:r>
              <a:rPr lang="fr-FR" sz="2800" dirty="0"/>
              <a:t> in </a:t>
            </a:r>
            <a:r>
              <a:rPr lang="fr-FR" sz="2800" dirty="0" err="1"/>
              <a:t>very</a:t>
            </a:r>
            <a:r>
              <a:rPr lang="fr-FR" sz="2800" dirty="0"/>
              <a:t> </a:t>
            </a:r>
            <a:r>
              <a:rPr lang="fr-FR" sz="2800" dirty="0" err="1"/>
              <a:t>different</a:t>
            </a:r>
            <a:r>
              <a:rPr lang="fr-FR" sz="2800" dirty="0"/>
              <a:t> locations </a:t>
            </a:r>
            <a:r>
              <a:rPr lang="fr-FR" sz="2800" dirty="0" err="1"/>
              <a:t>can</a:t>
            </a:r>
            <a:r>
              <a:rPr lang="fr-FR" sz="2800" dirty="0"/>
              <a:t> </a:t>
            </a:r>
            <a:r>
              <a:rPr lang="fr-FR" sz="2800" dirty="0" err="1"/>
              <a:t>be</a:t>
            </a:r>
            <a:r>
              <a:rPr lang="fr-FR" sz="2800" dirty="0"/>
              <a:t> </a:t>
            </a:r>
            <a:r>
              <a:rPr lang="fr-FR" sz="2800" dirty="0" err="1"/>
              <a:t>turned</a:t>
            </a:r>
            <a:r>
              <a:rPr lang="fr-FR" sz="2800" dirty="0"/>
              <a:t> on or off </a:t>
            </a:r>
            <a:r>
              <a:rPr lang="fr-FR" sz="2800" dirty="0" err="1"/>
              <a:t>simultaneously</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ppt_x"/>
                                          </p:val>
                                        </p:tav>
                                        <p:tav tm="100000">
                                          <p:val>
                                            <p:strVal val="#ppt_x"/>
                                          </p:val>
                                        </p:tav>
                                      </p:tavLst>
                                    </p:anim>
                                    <p:anim calcmode="lin" valueType="num">
                                      <p:cBhvr additive="base">
                                        <p:cTn id="8" dur="500" fill="hold"/>
                                        <p:tgtEl>
                                          <p:spTgt spid="4096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09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6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25" name="Picture 25" descr="15_UN04SkillsExercise-U"/>
          <p:cNvPicPr>
            <a:picLocks noChangeAspect="1" noChangeArrowheads="1"/>
          </p:cNvPicPr>
          <p:nvPr/>
        </p:nvPicPr>
        <p:blipFill>
          <a:blip r:embed="rId3" cstate="print"/>
          <a:srcRect b="3146"/>
          <a:stretch>
            <a:fillRect/>
          </a:stretch>
        </p:blipFill>
        <p:spPr bwMode="auto">
          <a:xfrm>
            <a:off x="296863" y="603250"/>
            <a:ext cx="8548687" cy="5473700"/>
          </a:xfrm>
          <a:prstGeom prst="rect">
            <a:avLst/>
          </a:prstGeom>
          <a:noFill/>
        </p:spPr>
      </p:pic>
      <p:sp>
        <p:nvSpPr>
          <p:cNvPr id="25613" name="Text Box 31"/>
          <p:cNvSpPr txBox="1">
            <a:spLocks noChangeArrowheads="1"/>
          </p:cNvSpPr>
          <p:nvPr/>
        </p:nvSpPr>
        <p:spPr bwMode="auto">
          <a:xfrm>
            <a:off x="2441575" y="1295400"/>
            <a:ext cx="1220788" cy="222250"/>
          </a:xfrm>
          <a:prstGeom prst="rect">
            <a:avLst/>
          </a:prstGeom>
          <a:noFill/>
          <a:ln w="9525">
            <a:noFill/>
            <a:miter lim="800000"/>
            <a:headEnd/>
            <a:tailEnd/>
          </a:ln>
        </p:spPr>
        <p:txBody>
          <a:bodyPr wrap="none" lIns="0" tIns="0" rIns="0" bIns="0"/>
          <a:lstStyle/>
          <a:p>
            <a:pPr>
              <a:lnSpc>
                <a:spcPct val="90000"/>
              </a:lnSpc>
            </a:pPr>
            <a:r>
              <a:rPr lang="en-US" sz="2100">
                <a:latin typeface="Arial" charset="0"/>
              </a:rPr>
              <a:t>Promoter</a:t>
            </a:r>
          </a:p>
        </p:txBody>
      </p:sp>
      <p:sp>
        <p:nvSpPr>
          <p:cNvPr id="25614" name="Text Box 31"/>
          <p:cNvSpPr txBox="1">
            <a:spLocks noChangeArrowheads="1"/>
          </p:cNvSpPr>
          <p:nvPr/>
        </p:nvSpPr>
        <p:spPr bwMode="auto">
          <a:xfrm>
            <a:off x="3800475" y="1016000"/>
            <a:ext cx="1220788" cy="222250"/>
          </a:xfrm>
          <a:prstGeom prst="rect">
            <a:avLst/>
          </a:prstGeom>
          <a:noFill/>
          <a:ln w="9525">
            <a:noFill/>
            <a:miter lim="800000"/>
            <a:headEnd/>
            <a:tailEnd/>
          </a:ln>
        </p:spPr>
        <p:txBody>
          <a:bodyPr wrap="none" lIns="0" tIns="0" rIns="0" bIns="0"/>
          <a:lstStyle/>
          <a:p>
            <a:pPr>
              <a:lnSpc>
                <a:spcPct val="90000"/>
              </a:lnSpc>
            </a:pPr>
            <a:r>
              <a:rPr lang="en-US" sz="2100">
                <a:latin typeface="Arial" charset="0"/>
              </a:rPr>
              <a:t>Reporter</a:t>
            </a:r>
            <a:br>
              <a:rPr lang="en-US" sz="2100">
                <a:latin typeface="Arial" charset="0"/>
              </a:rPr>
            </a:br>
            <a:r>
              <a:rPr lang="en-US" sz="2100">
                <a:latin typeface="Arial" charset="0"/>
              </a:rPr>
              <a:t>gene</a:t>
            </a:r>
          </a:p>
        </p:txBody>
      </p:sp>
      <p:sp>
        <p:nvSpPr>
          <p:cNvPr id="25615" name="Text Box 31"/>
          <p:cNvSpPr txBox="1">
            <a:spLocks noChangeArrowheads="1"/>
          </p:cNvSpPr>
          <p:nvPr/>
        </p:nvSpPr>
        <p:spPr bwMode="auto">
          <a:xfrm>
            <a:off x="320675" y="635000"/>
            <a:ext cx="3100388" cy="527050"/>
          </a:xfrm>
          <a:prstGeom prst="rect">
            <a:avLst/>
          </a:prstGeom>
          <a:noFill/>
          <a:ln w="9525">
            <a:noFill/>
            <a:miter lim="800000"/>
            <a:headEnd/>
            <a:tailEnd/>
          </a:ln>
        </p:spPr>
        <p:txBody>
          <a:bodyPr wrap="none" lIns="0" tIns="0" rIns="0" bIns="0"/>
          <a:lstStyle/>
          <a:p>
            <a:pPr>
              <a:lnSpc>
                <a:spcPct val="90000"/>
              </a:lnSpc>
            </a:pPr>
            <a:r>
              <a:rPr lang="en-US" sz="2100">
                <a:latin typeface="Arial" charset="0"/>
              </a:rPr>
              <a:t>Enhancer with possible</a:t>
            </a:r>
            <a:br>
              <a:rPr lang="en-US" sz="2100">
                <a:latin typeface="Arial" charset="0"/>
              </a:rPr>
            </a:br>
            <a:r>
              <a:rPr lang="en-US" sz="2100">
                <a:latin typeface="Arial" charset="0"/>
              </a:rPr>
              <a:t>control elements</a:t>
            </a:r>
          </a:p>
        </p:txBody>
      </p:sp>
      <p:sp>
        <p:nvSpPr>
          <p:cNvPr id="25616" name="Text Box 31"/>
          <p:cNvSpPr txBox="1">
            <a:spLocks noChangeArrowheads="1"/>
          </p:cNvSpPr>
          <p:nvPr/>
        </p:nvSpPr>
        <p:spPr bwMode="auto">
          <a:xfrm>
            <a:off x="5210175" y="5321300"/>
            <a:ext cx="3100388" cy="527050"/>
          </a:xfrm>
          <a:prstGeom prst="rect">
            <a:avLst/>
          </a:prstGeom>
          <a:noFill/>
          <a:ln w="9525">
            <a:noFill/>
            <a:miter lim="800000"/>
            <a:headEnd/>
            <a:tailEnd/>
          </a:ln>
        </p:spPr>
        <p:txBody>
          <a:bodyPr wrap="none" lIns="0" tIns="0" rIns="0" bIns="0"/>
          <a:lstStyle/>
          <a:p>
            <a:pPr algn="ctr">
              <a:lnSpc>
                <a:spcPct val="90000"/>
              </a:lnSpc>
            </a:pPr>
            <a:r>
              <a:rPr lang="en-US" sz="2100">
                <a:latin typeface="Arial" charset="0"/>
              </a:rPr>
              <a:t>Relative level of reporter</a:t>
            </a:r>
            <a:br>
              <a:rPr lang="en-US" sz="2100">
                <a:latin typeface="Arial" charset="0"/>
              </a:rPr>
            </a:br>
            <a:r>
              <a:rPr lang="en-US" sz="2100">
                <a:latin typeface="Arial" charset="0"/>
              </a:rPr>
              <a:t>mRNA (% of control)</a:t>
            </a:r>
          </a:p>
        </p:txBody>
      </p:sp>
      <p:sp>
        <p:nvSpPr>
          <p:cNvPr id="25617" name="Text Box 31"/>
          <p:cNvSpPr txBox="1">
            <a:spLocks noChangeArrowheads="1"/>
          </p:cNvSpPr>
          <p:nvPr/>
        </p:nvSpPr>
        <p:spPr bwMode="auto">
          <a:xfrm>
            <a:off x="955675" y="1455738"/>
            <a:ext cx="196850" cy="282575"/>
          </a:xfrm>
          <a:prstGeom prst="rect">
            <a:avLst/>
          </a:prstGeom>
          <a:noFill/>
          <a:ln w="9525">
            <a:noFill/>
            <a:miter lim="800000"/>
            <a:headEnd/>
            <a:tailEnd/>
          </a:ln>
        </p:spPr>
        <p:txBody>
          <a:bodyPr wrap="none" lIns="0" tIns="0" rIns="0" bIns="0"/>
          <a:lstStyle/>
          <a:p>
            <a:pPr>
              <a:lnSpc>
                <a:spcPct val="90000"/>
              </a:lnSpc>
            </a:pPr>
            <a:r>
              <a:rPr lang="en-US" sz="2100">
                <a:latin typeface="Arial" charset="0"/>
              </a:rPr>
              <a:t>1</a:t>
            </a:r>
          </a:p>
        </p:txBody>
      </p:sp>
      <p:sp>
        <p:nvSpPr>
          <p:cNvPr id="25618" name="AutoShape 18"/>
          <p:cNvSpPr>
            <a:spLocks/>
          </p:cNvSpPr>
          <p:nvPr/>
        </p:nvSpPr>
        <p:spPr bwMode="auto">
          <a:xfrm rot="5400000">
            <a:off x="1323976" y="777875"/>
            <a:ext cx="233362" cy="1112837"/>
          </a:xfrm>
          <a:prstGeom prst="leftBrace">
            <a:avLst>
              <a:gd name="adj1" fmla="val 39739"/>
              <a:gd name="adj2" fmla="val 50000"/>
            </a:avLst>
          </a:prstGeom>
          <a:noFill/>
          <a:ln w="12700">
            <a:solidFill>
              <a:schemeClr val="tx1"/>
            </a:solidFill>
            <a:round/>
            <a:headEnd/>
            <a:tailEnd/>
          </a:ln>
          <a:effectLst/>
        </p:spPr>
        <p:txBody>
          <a:bodyPr wrap="none" anchor="ctr"/>
          <a:lstStyle/>
          <a:p>
            <a:endParaRPr lang="en-US"/>
          </a:p>
        </p:txBody>
      </p:sp>
      <p:sp>
        <p:nvSpPr>
          <p:cNvPr id="25619" name="Line 19"/>
          <p:cNvSpPr>
            <a:spLocks noChangeShapeType="1"/>
          </p:cNvSpPr>
          <p:nvPr/>
        </p:nvSpPr>
        <p:spPr bwMode="auto">
          <a:xfrm>
            <a:off x="3030538" y="1582738"/>
            <a:ext cx="0" cy="288925"/>
          </a:xfrm>
          <a:prstGeom prst="line">
            <a:avLst/>
          </a:prstGeom>
          <a:noFill/>
          <a:ln w="12700">
            <a:solidFill>
              <a:schemeClr val="tx1"/>
            </a:solidFill>
            <a:round/>
            <a:headEnd/>
            <a:tailEnd/>
          </a:ln>
          <a:effectLst/>
        </p:spPr>
        <p:txBody>
          <a:bodyPr wrap="none" anchor="ctr"/>
          <a:lstStyle/>
          <a:p>
            <a:endParaRPr lang="en-US"/>
          </a:p>
        </p:txBody>
      </p:sp>
      <p:sp>
        <p:nvSpPr>
          <p:cNvPr id="25620" name="Line 20"/>
          <p:cNvSpPr>
            <a:spLocks noChangeShapeType="1"/>
          </p:cNvSpPr>
          <p:nvPr/>
        </p:nvSpPr>
        <p:spPr bwMode="auto">
          <a:xfrm>
            <a:off x="4194175" y="1579563"/>
            <a:ext cx="0" cy="288925"/>
          </a:xfrm>
          <a:prstGeom prst="line">
            <a:avLst/>
          </a:prstGeom>
          <a:noFill/>
          <a:ln w="12700">
            <a:solidFill>
              <a:schemeClr val="tx1"/>
            </a:solidFill>
            <a:round/>
            <a:headEnd/>
            <a:tailEnd/>
          </a:ln>
          <a:effectLst/>
        </p:spPr>
        <p:txBody>
          <a:bodyPr wrap="none" anchor="ctr"/>
          <a:lstStyle/>
          <a:p>
            <a:endParaRPr lang="en-US"/>
          </a:p>
        </p:txBody>
      </p:sp>
      <p:sp>
        <p:nvSpPr>
          <p:cNvPr id="25621" name="Text Box 31"/>
          <p:cNvSpPr txBox="1">
            <a:spLocks noChangeArrowheads="1"/>
          </p:cNvSpPr>
          <p:nvPr/>
        </p:nvSpPr>
        <p:spPr bwMode="auto">
          <a:xfrm>
            <a:off x="4970463" y="4959350"/>
            <a:ext cx="290512" cy="239713"/>
          </a:xfrm>
          <a:prstGeom prst="rect">
            <a:avLst/>
          </a:prstGeom>
          <a:noFill/>
          <a:ln w="9525">
            <a:noFill/>
            <a:miter lim="800000"/>
            <a:headEnd/>
            <a:tailEnd/>
          </a:ln>
        </p:spPr>
        <p:txBody>
          <a:bodyPr wrap="none" lIns="0" tIns="0" rIns="0" bIns="0"/>
          <a:lstStyle/>
          <a:p>
            <a:pPr>
              <a:lnSpc>
                <a:spcPct val="90000"/>
              </a:lnSpc>
            </a:pPr>
            <a:r>
              <a:rPr lang="en-US" sz="2100">
                <a:latin typeface="Arial" charset="0"/>
              </a:rPr>
              <a:t>0</a:t>
            </a:r>
          </a:p>
        </p:txBody>
      </p:sp>
      <p:sp>
        <p:nvSpPr>
          <p:cNvPr id="25622" name="Text Box 31"/>
          <p:cNvSpPr txBox="1">
            <a:spLocks noChangeArrowheads="1"/>
          </p:cNvSpPr>
          <p:nvPr/>
        </p:nvSpPr>
        <p:spPr bwMode="auto">
          <a:xfrm>
            <a:off x="5748338" y="4956175"/>
            <a:ext cx="290512" cy="239713"/>
          </a:xfrm>
          <a:prstGeom prst="rect">
            <a:avLst/>
          </a:prstGeom>
          <a:noFill/>
          <a:ln w="9525">
            <a:noFill/>
            <a:miter lim="800000"/>
            <a:headEnd/>
            <a:tailEnd/>
          </a:ln>
        </p:spPr>
        <p:txBody>
          <a:bodyPr wrap="none" lIns="0" tIns="0" rIns="0" bIns="0"/>
          <a:lstStyle/>
          <a:p>
            <a:pPr>
              <a:lnSpc>
                <a:spcPct val="90000"/>
              </a:lnSpc>
            </a:pPr>
            <a:r>
              <a:rPr lang="en-US" sz="2100">
                <a:latin typeface="Arial" charset="0"/>
              </a:rPr>
              <a:t>50</a:t>
            </a:r>
          </a:p>
        </p:txBody>
      </p:sp>
      <p:sp>
        <p:nvSpPr>
          <p:cNvPr id="25623" name="Text Box 31"/>
          <p:cNvSpPr txBox="1">
            <a:spLocks noChangeArrowheads="1"/>
          </p:cNvSpPr>
          <p:nvPr/>
        </p:nvSpPr>
        <p:spPr bwMode="auto">
          <a:xfrm>
            <a:off x="7394575" y="4956175"/>
            <a:ext cx="290513" cy="239713"/>
          </a:xfrm>
          <a:prstGeom prst="rect">
            <a:avLst/>
          </a:prstGeom>
          <a:noFill/>
          <a:ln w="9525">
            <a:noFill/>
            <a:miter lim="800000"/>
            <a:headEnd/>
            <a:tailEnd/>
          </a:ln>
        </p:spPr>
        <p:txBody>
          <a:bodyPr wrap="none" lIns="0" tIns="0" rIns="0" bIns="0"/>
          <a:lstStyle/>
          <a:p>
            <a:pPr>
              <a:lnSpc>
                <a:spcPct val="90000"/>
              </a:lnSpc>
            </a:pPr>
            <a:r>
              <a:rPr lang="en-US" sz="2100">
                <a:latin typeface="Arial" charset="0"/>
              </a:rPr>
              <a:t>150</a:t>
            </a:r>
          </a:p>
        </p:txBody>
      </p:sp>
      <p:sp>
        <p:nvSpPr>
          <p:cNvPr id="25624" name="Text Box 31"/>
          <p:cNvSpPr txBox="1">
            <a:spLocks noChangeArrowheads="1"/>
          </p:cNvSpPr>
          <p:nvPr/>
        </p:nvSpPr>
        <p:spPr bwMode="auto">
          <a:xfrm>
            <a:off x="8255000" y="4957763"/>
            <a:ext cx="290513" cy="239712"/>
          </a:xfrm>
          <a:prstGeom prst="rect">
            <a:avLst/>
          </a:prstGeom>
          <a:noFill/>
          <a:ln w="9525">
            <a:noFill/>
            <a:miter lim="800000"/>
            <a:headEnd/>
            <a:tailEnd/>
          </a:ln>
        </p:spPr>
        <p:txBody>
          <a:bodyPr wrap="none" lIns="0" tIns="0" rIns="0" bIns="0"/>
          <a:lstStyle/>
          <a:p>
            <a:pPr>
              <a:lnSpc>
                <a:spcPct val="90000"/>
              </a:lnSpc>
            </a:pPr>
            <a:r>
              <a:rPr lang="en-US" sz="2100">
                <a:latin typeface="Arial" charset="0"/>
              </a:rPr>
              <a:t>200</a:t>
            </a:r>
          </a:p>
        </p:txBody>
      </p:sp>
      <p:sp>
        <p:nvSpPr>
          <p:cNvPr id="25626" name="Text Box 31"/>
          <p:cNvSpPr txBox="1">
            <a:spLocks noChangeArrowheads="1"/>
          </p:cNvSpPr>
          <p:nvPr/>
        </p:nvSpPr>
        <p:spPr bwMode="auto">
          <a:xfrm>
            <a:off x="6573838" y="4956175"/>
            <a:ext cx="290512" cy="239713"/>
          </a:xfrm>
          <a:prstGeom prst="rect">
            <a:avLst/>
          </a:prstGeom>
          <a:noFill/>
          <a:ln w="9525">
            <a:noFill/>
            <a:miter lim="800000"/>
            <a:headEnd/>
            <a:tailEnd/>
          </a:ln>
        </p:spPr>
        <p:txBody>
          <a:bodyPr wrap="none" lIns="0" tIns="0" rIns="0" bIns="0"/>
          <a:lstStyle/>
          <a:p>
            <a:pPr>
              <a:lnSpc>
                <a:spcPct val="90000"/>
              </a:lnSpc>
            </a:pPr>
            <a:r>
              <a:rPr lang="en-US" sz="2100">
                <a:latin typeface="Arial" charset="0"/>
              </a:rPr>
              <a:t>100</a:t>
            </a:r>
          </a:p>
        </p:txBody>
      </p:sp>
      <p:sp>
        <p:nvSpPr>
          <p:cNvPr id="25627" name="Text Box 31"/>
          <p:cNvSpPr txBox="1">
            <a:spLocks noChangeArrowheads="1"/>
          </p:cNvSpPr>
          <p:nvPr/>
        </p:nvSpPr>
        <p:spPr bwMode="auto">
          <a:xfrm>
            <a:off x="1350963" y="1455738"/>
            <a:ext cx="196850" cy="282575"/>
          </a:xfrm>
          <a:prstGeom prst="rect">
            <a:avLst/>
          </a:prstGeom>
          <a:noFill/>
          <a:ln w="9525">
            <a:noFill/>
            <a:miter lim="800000"/>
            <a:headEnd/>
            <a:tailEnd/>
          </a:ln>
        </p:spPr>
        <p:txBody>
          <a:bodyPr wrap="none" lIns="0" tIns="0" rIns="0" bIns="0"/>
          <a:lstStyle/>
          <a:p>
            <a:pPr>
              <a:lnSpc>
                <a:spcPct val="90000"/>
              </a:lnSpc>
            </a:pPr>
            <a:r>
              <a:rPr lang="en-US" sz="2100">
                <a:latin typeface="Arial" charset="0"/>
              </a:rPr>
              <a:t>2</a:t>
            </a:r>
          </a:p>
        </p:txBody>
      </p:sp>
      <p:sp>
        <p:nvSpPr>
          <p:cNvPr id="25630" name="Text Box 31"/>
          <p:cNvSpPr txBox="1">
            <a:spLocks noChangeArrowheads="1"/>
          </p:cNvSpPr>
          <p:nvPr/>
        </p:nvSpPr>
        <p:spPr bwMode="auto">
          <a:xfrm>
            <a:off x="1809750" y="1455738"/>
            <a:ext cx="196850" cy="282575"/>
          </a:xfrm>
          <a:prstGeom prst="rect">
            <a:avLst/>
          </a:prstGeom>
          <a:noFill/>
          <a:ln w="9525">
            <a:noFill/>
            <a:miter lim="800000"/>
            <a:headEnd/>
            <a:tailEnd/>
          </a:ln>
        </p:spPr>
        <p:txBody>
          <a:bodyPr wrap="none" lIns="0" tIns="0" rIns="0" bIns="0"/>
          <a:lstStyle/>
          <a:p>
            <a:pPr>
              <a:lnSpc>
                <a:spcPct val="90000"/>
              </a:lnSpc>
            </a:pPr>
            <a:r>
              <a:rPr lang="en-US" sz="2100">
                <a:latin typeface="Arial" charset="0"/>
              </a:rPr>
              <a:t>3</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p:txBody>
          <a:bodyPr/>
          <a:lstStyle/>
          <a:p>
            <a:r>
              <a:rPr lang="fr-FR" dirty="0" err="1"/>
              <a:t>Regulation</a:t>
            </a:r>
            <a:r>
              <a:rPr lang="fr-FR" dirty="0"/>
              <a:t> </a:t>
            </a:r>
            <a:r>
              <a:rPr lang="fr-FR" dirty="0" err="1"/>
              <a:t>through</a:t>
            </a:r>
            <a:r>
              <a:rPr lang="fr-FR" dirty="0"/>
              <a:t> RNA </a:t>
            </a:r>
            <a:r>
              <a:rPr lang="fr-FR" dirty="0" err="1" smtClean="0"/>
              <a:t>Splicing</a:t>
            </a:r>
            <a:r>
              <a:rPr lang="fr-FR" dirty="0" smtClean="0"/>
              <a:t> – </a:t>
            </a:r>
            <a:r>
              <a:rPr lang="fr-FR" dirty="0" smtClean="0">
                <a:solidFill>
                  <a:srgbClr val="C00000"/>
                </a:solidFill>
              </a:rPr>
              <a:t>Post-</a:t>
            </a:r>
            <a:r>
              <a:rPr lang="fr-FR" dirty="0" err="1" smtClean="0">
                <a:solidFill>
                  <a:srgbClr val="C00000"/>
                </a:solidFill>
              </a:rPr>
              <a:t>transcriptional</a:t>
            </a:r>
            <a:r>
              <a:rPr lang="fr-FR" dirty="0" smtClean="0">
                <a:solidFill>
                  <a:srgbClr val="C00000"/>
                </a:solidFill>
              </a:rPr>
              <a:t> </a:t>
            </a:r>
            <a:r>
              <a:rPr lang="fr-FR" dirty="0" err="1" smtClean="0">
                <a:solidFill>
                  <a:srgbClr val="C00000"/>
                </a:solidFill>
              </a:rPr>
              <a:t>Regulation</a:t>
            </a:r>
            <a:endParaRPr lang="en-CA" dirty="0">
              <a:solidFill>
                <a:srgbClr val="C00000"/>
              </a:solidFill>
            </a:endParaRPr>
          </a:p>
        </p:txBody>
      </p:sp>
      <p:sp>
        <p:nvSpPr>
          <p:cNvPr id="44035" name="Rectangle 1027"/>
          <p:cNvSpPr>
            <a:spLocks noGrp="1" noChangeArrowheads="1"/>
          </p:cNvSpPr>
          <p:nvPr>
            <p:ph type="body" idx="1"/>
          </p:nvPr>
        </p:nvSpPr>
        <p:spPr>
          <a:xfrm>
            <a:off x="683568" y="2492896"/>
            <a:ext cx="7772400" cy="4114800"/>
          </a:xfrm>
        </p:spPr>
        <p:txBody>
          <a:bodyPr/>
          <a:lstStyle/>
          <a:p>
            <a:r>
              <a:rPr lang="fr-FR" sz="2800" dirty="0" err="1"/>
              <a:t>mRNA</a:t>
            </a:r>
            <a:r>
              <a:rPr lang="fr-FR" sz="2800" dirty="0"/>
              <a:t> </a:t>
            </a:r>
            <a:r>
              <a:rPr lang="fr-FR" sz="2800" dirty="0" err="1"/>
              <a:t>cannot</a:t>
            </a:r>
            <a:r>
              <a:rPr lang="fr-FR" sz="2800" dirty="0"/>
              <a:t> </a:t>
            </a:r>
            <a:r>
              <a:rPr lang="fr-FR" sz="2800" dirty="0" err="1"/>
              <a:t>leave</a:t>
            </a:r>
            <a:r>
              <a:rPr lang="fr-FR" sz="2800" dirty="0"/>
              <a:t> the nucleus </a:t>
            </a:r>
            <a:r>
              <a:rPr lang="fr-FR" sz="2800" dirty="0" err="1"/>
              <a:t>until</a:t>
            </a:r>
            <a:r>
              <a:rPr lang="fr-FR" sz="2800" dirty="0"/>
              <a:t> </a:t>
            </a:r>
            <a:r>
              <a:rPr lang="fr-FR" sz="2800" dirty="0" err="1"/>
              <a:t>splicing</a:t>
            </a:r>
            <a:r>
              <a:rPr lang="fr-FR" sz="2800" dirty="0"/>
              <a:t> </a:t>
            </a:r>
            <a:r>
              <a:rPr lang="fr-FR" sz="2800" dirty="0" err="1"/>
              <a:t>occurs</a:t>
            </a:r>
            <a:r>
              <a:rPr lang="fr-FR" sz="2800" dirty="0"/>
              <a:t> </a:t>
            </a:r>
            <a:r>
              <a:rPr lang="fr-FR" sz="2800" dirty="0" err="1"/>
              <a:t>since</a:t>
            </a:r>
            <a:r>
              <a:rPr lang="fr-FR" sz="2800" dirty="0"/>
              <a:t> </a:t>
            </a:r>
            <a:r>
              <a:rPr lang="fr-FR" sz="2800" dirty="0" err="1"/>
              <a:t>it</a:t>
            </a:r>
            <a:r>
              <a:rPr lang="fr-FR" sz="2800" dirty="0"/>
              <a:t> has all of the </a:t>
            </a:r>
            <a:r>
              <a:rPr lang="fr-FR" sz="2800" dirty="0" err="1"/>
              <a:t>splicing</a:t>
            </a:r>
            <a:r>
              <a:rPr lang="fr-FR" sz="2800" dirty="0"/>
              <a:t> </a:t>
            </a:r>
            <a:r>
              <a:rPr lang="fr-FR" sz="2800" dirty="0" err="1"/>
              <a:t>machinery</a:t>
            </a:r>
            <a:r>
              <a:rPr lang="fr-FR" sz="2800" dirty="0"/>
              <a:t> </a:t>
            </a:r>
            <a:r>
              <a:rPr lang="fr-FR" sz="2800" dirty="0" err="1"/>
              <a:t>attached</a:t>
            </a:r>
            <a:r>
              <a:rPr lang="fr-FR" sz="2800" dirty="0"/>
              <a:t> to </a:t>
            </a:r>
            <a:r>
              <a:rPr lang="fr-FR" sz="2800" dirty="0" err="1"/>
              <a:t>it</a:t>
            </a:r>
            <a:r>
              <a:rPr lang="fr-FR" sz="2800" dirty="0"/>
              <a:t> and </a:t>
            </a:r>
            <a:r>
              <a:rPr lang="fr-FR" sz="2800" dirty="0" err="1"/>
              <a:t>therefore</a:t>
            </a:r>
            <a:r>
              <a:rPr lang="fr-FR" sz="2800" dirty="0"/>
              <a:t> </a:t>
            </a:r>
            <a:r>
              <a:rPr lang="fr-FR" sz="2800" dirty="0" err="1"/>
              <a:t>cannot</a:t>
            </a:r>
            <a:r>
              <a:rPr lang="fr-FR" sz="2800" dirty="0"/>
              <a:t> fit </a:t>
            </a:r>
            <a:r>
              <a:rPr lang="fr-FR" sz="2800" dirty="0" err="1"/>
              <a:t>through</a:t>
            </a:r>
            <a:r>
              <a:rPr lang="fr-FR" sz="2800" dirty="0"/>
              <a:t> the </a:t>
            </a:r>
            <a:r>
              <a:rPr lang="fr-FR" sz="2800" dirty="0" err="1"/>
              <a:t>nuclear</a:t>
            </a:r>
            <a:r>
              <a:rPr lang="fr-FR" sz="2800" dirty="0"/>
              <a:t> pores</a:t>
            </a:r>
          </a:p>
          <a:p>
            <a:pPr>
              <a:buFontTx/>
              <a:buNone/>
            </a:pPr>
            <a:endParaRPr lang="fr-FR" sz="1200" dirty="0"/>
          </a:p>
          <a:p>
            <a:r>
              <a:rPr lang="fr-FR" sz="2800" dirty="0"/>
              <a:t>Alternative </a:t>
            </a:r>
            <a:r>
              <a:rPr lang="fr-FR" sz="2800" dirty="0" err="1"/>
              <a:t>splicing</a:t>
            </a:r>
            <a:r>
              <a:rPr lang="fr-FR" sz="2800" dirty="0"/>
              <a:t> </a:t>
            </a:r>
            <a:r>
              <a:rPr lang="fr-FR" sz="2800" dirty="0" err="1"/>
              <a:t>leads</a:t>
            </a:r>
            <a:r>
              <a:rPr lang="fr-FR" sz="2800" dirty="0"/>
              <a:t> to the </a:t>
            </a:r>
            <a:r>
              <a:rPr lang="fr-FR" sz="2800" dirty="0" err="1"/>
              <a:t>creation</a:t>
            </a:r>
            <a:r>
              <a:rPr lang="fr-FR" sz="2800" dirty="0"/>
              <a:t> of </a:t>
            </a:r>
            <a:r>
              <a:rPr lang="fr-FR" sz="2800" dirty="0" err="1"/>
              <a:t>two</a:t>
            </a:r>
            <a:r>
              <a:rPr lang="fr-FR" sz="2800" dirty="0"/>
              <a:t> or more </a:t>
            </a:r>
            <a:r>
              <a:rPr lang="fr-FR" sz="2800" dirty="0" err="1"/>
              <a:t>proteins</a:t>
            </a:r>
            <a:r>
              <a:rPr lang="fr-FR" sz="2800" dirty="0"/>
              <a:t> </a:t>
            </a:r>
            <a:r>
              <a:rPr lang="fr-FR" sz="2800" dirty="0" err="1"/>
              <a:t>from</a:t>
            </a:r>
            <a:r>
              <a:rPr lang="fr-FR" sz="2800" dirty="0"/>
              <a:t> </a:t>
            </a:r>
            <a:r>
              <a:rPr lang="fr-FR" sz="2800" dirty="0" err="1"/>
              <a:t>just</a:t>
            </a:r>
            <a:r>
              <a:rPr lang="fr-FR" sz="2800" dirty="0"/>
              <a:t> one </a:t>
            </a:r>
            <a:r>
              <a:rPr lang="fr-FR" sz="2800" dirty="0" err="1"/>
              <a:t>gene</a:t>
            </a:r>
            <a:endParaRPr lang="en-C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ppt_x"/>
                                          </p:val>
                                        </p:tav>
                                        <p:tav tm="100000">
                                          <p:val>
                                            <p:strVal val="#ppt_x"/>
                                          </p:val>
                                        </p:tav>
                                      </p:tavLst>
                                    </p:anim>
                                    <p:anim calcmode="lin" valueType="num">
                                      <p:cBhvr additive="base">
                                        <p:cTn id="8" dur="500" fill="hold"/>
                                        <p:tgtEl>
                                          <p:spTgt spid="4403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P spid="4403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CA"/>
          </a:p>
        </p:txBody>
      </p:sp>
      <p:pic>
        <p:nvPicPr>
          <p:cNvPr id="7172" name="Picture 4" descr="11_07AlternativeRNAsplice_L.jpg"/>
          <p:cNvPicPr>
            <a:picLocks noChangeAspect="1" noChangeArrowheads="1"/>
          </p:cNvPicPr>
          <p:nvPr/>
        </p:nvPicPr>
        <p:blipFill>
          <a:blip r:embed="rId2" cstate="print"/>
          <a:srcRect/>
          <a:stretch>
            <a:fillRect/>
          </a:stretch>
        </p:blipFill>
        <p:spPr bwMode="auto">
          <a:xfrm>
            <a:off x="0" y="588963"/>
            <a:ext cx="9144000" cy="568007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p:txBody>
          <a:bodyPr/>
          <a:lstStyle/>
          <a:p>
            <a:r>
              <a:rPr lang="fr-FR"/>
              <a:t>Other Regulators of Gene Expression</a:t>
            </a:r>
            <a:endParaRPr lang="en-CA"/>
          </a:p>
        </p:txBody>
      </p:sp>
      <p:sp>
        <p:nvSpPr>
          <p:cNvPr id="45059" name="Rectangle 1027"/>
          <p:cNvSpPr>
            <a:spLocks noGrp="1" noChangeArrowheads="1"/>
          </p:cNvSpPr>
          <p:nvPr>
            <p:ph type="body" idx="1"/>
          </p:nvPr>
        </p:nvSpPr>
        <p:spPr/>
        <p:txBody>
          <a:bodyPr/>
          <a:lstStyle/>
          <a:p>
            <a:pPr>
              <a:lnSpc>
                <a:spcPct val="90000"/>
              </a:lnSpc>
            </a:pPr>
            <a:r>
              <a:rPr lang="fr-FR" sz="2800"/>
              <a:t>Breakdown of mRNA</a:t>
            </a:r>
          </a:p>
          <a:p>
            <a:pPr lvl="2">
              <a:lnSpc>
                <a:spcPct val="90000"/>
              </a:lnSpc>
            </a:pPr>
            <a:r>
              <a:rPr lang="fr-FR" sz="2000"/>
              <a:t>Minutes after transcription in prokaryotes and hours to weeks in eukaryotes</a:t>
            </a:r>
          </a:p>
          <a:p>
            <a:pPr>
              <a:lnSpc>
                <a:spcPct val="90000"/>
              </a:lnSpc>
            </a:pPr>
            <a:r>
              <a:rPr lang="fr-FR" sz="2800"/>
              <a:t>Initiation of Translation</a:t>
            </a:r>
          </a:p>
          <a:p>
            <a:pPr>
              <a:lnSpc>
                <a:spcPct val="90000"/>
              </a:lnSpc>
            </a:pPr>
            <a:r>
              <a:rPr lang="fr-FR" sz="2800"/>
              <a:t>Protein Activation</a:t>
            </a:r>
          </a:p>
          <a:p>
            <a:pPr lvl="2">
              <a:lnSpc>
                <a:spcPct val="90000"/>
              </a:lnSpc>
            </a:pPr>
            <a:r>
              <a:rPr lang="fr-FR" sz="2000"/>
              <a:t>Post-translational folding and cleavage</a:t>
            </a:r>
          </a:p>
          <a:p>
            <a:pPr>
              <a:lnSpc>
                <a:spcPct val="90000"/>
              </a:lnSpc>
            </a:pPr>
            <a:r>
              <a:rPr lang="fr-FR" sz="2800"/>
              <a:t>Protein Breakdown</a:t>
            </a:r>
          </a:p>
          <a:p>
            <a:pPr lvl="2">
              <a:lnSpc>
                <a:spcPct val="90000"/>
              </a:lnSpc>
            </a:pPr>
            <a:r>
              <a:rPr lang="fr-FR" sz="2000"/>
              <a:t>Damaged proteins break down to form new ones</a:t>
            </a:r>
          </a:p>
          <a:p>
            <a:pPr lvl="2">
              <a:lnSpc>
                <a:spcPct val="90000"/>
              </a:lnSpc>
            </a:pPr>
            <a:r>
              <a:rPr lang="fr-FR" sz="2000"/>
              <a:t>The breakdown of proteins allows the cell to quickly adapt to the change environment</a:t>
            </a:r>
          </a:p>
          <a:p>
            <a:pPr lvl="2">
              <a:lnSpc>
                <a:spcPct val="90000"/>
              </a:lnSpc>
            </a:pPr>
            <a:endParaRPr lang="en-CA"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ppt_x"/>
                                          </p:val>
                                        </p:tav>
                                        <p:tav tm="100000">
                                          <p:val>
                                            <p:strVal val="#ppt_x"/>
                                          </p:val>
                                        </p:tav>
                                      </p:tavLst>
                                    </p:anim>
                                    <p:anim calcmode="lin" valueType="num">
                                      <p:cBhvr additive="base">
                                        <p:cTn id="8" dur="500" fill="hold"/>
                                        <p:tgtEl>
                                          <p:spTgt spid="4505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505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505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505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45059">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45059">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45059">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45059">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450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59" grpId="0" build="p" bldLvl="3"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CA"/>
          </a:p>
        </p:txBody>
      </p:sp>
      <p:pic>
        <p:nvPicPr>
          <p:cNvPr id="8196" name="Picture 4" descr="11_08ProteinActivation_L.jpg"/>
          <p:cNvPicPr>
            <a:picLocks noChangeAspect="1" noChangeArrowheads="1"/>
          </p:cNvPicPr>
          <p:nvPr/>
        </p:nvPicPr>
        <p:blipFill>
          <a:blip r:embed="rId2" cstate="print"/>
          <a:srcRect/>
          <a:stretch>
            <a:fillRect/>
          </a:stretch>
        </p:blipFill>
        <p:spPr bwMode="auto">
          <a:xfrm>
            <a:off x="0" y="2120900"/>
            <a:ext cx="9144000" cy="261778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140" name="Picture 76" descr="15_06aEukRegNucleus-U"/>
          <p:cNvPicPr>
            <a:picLocks noChangeAspect="1" noChangeArrowheads="1"/>
          </p:cNvPicPr>
          <p:nvPr/>
        </p:nvPicPr>
        <p:blipFill>
          <a:blip r:embed="rId3" cstate="print"/>
          <a:srcRect b="2701"/>
          <a:stretch>
            <a:fillRect/>
          </a:stretch>
        </p:blipFill>
        <p:spPr bwMode="auto">
          <a:xfrm>
            <a:off x="1825625" y="136525"/>
            <a:ext cx="5492750" cy="6407150"/>
          </a:xfrm>
          <a:prstGeom prst="rect">
            <a:avLst/>
          </a:prstGeom>
          <a:noFill/>
        </p:spPr>
      </p:pic>
      <p:sp>
        <p:nvSpPr>
          <p:cNvPr id="88113" name="Text Box 31"/>
          <p:cNvSpPr txBox="1">
            <a:spLocks noChangeArrowheads="1"/>
          </p:cNvSpPr>
          <p:nvPr/>
        </p:nvSpPr>
        <p:spPr bwMode="auto">
          <a:xfrm>
            <a:off x="2620963" y="128588"/>
            <a:ext cx="342900" cy="163512"/>
          </a:xfrm>
          <a:prstGeom prst="rect">
            <a:avLst/>
          </a:prstGeom>
          <a:noFill/>
          <a:ln w="9525">
            <a:noFill/>
            <a:miter lim="800000"/>
            <a:headEnd/>
            <a:tailEnd/>
          </a:ln>
        </p:spPr>
        <p:txBody>
          <a:bodyPr wrap="none" lIns="0" tIns="0" rIns="0" bIns="0"/>
          <a:lstStyle/>
          <a:p>
            <a:r>
              <a:rPr lang="en-US" sz="1800">
                <a:latin typeface="Arial" charset="0"/>
              </a:rPr>
              <a:t>Signal</a:t>
            </a:r>
          </a:p>
        </p:txBody>
      </p:sp>
      <p:sp>
        <p:nvSpPr>
          <p:cNvPr id="88114" name="Text Box 31"/>
          <p:cNvSpPr txBox="1">
            <a:spLocks noChangeArrowheads="1"/>
          </p:cNvSpPr>
          <p:nvPr/>
        </p:nvSpPr>
        <p:spPr bwMode="auto">
          <a:xfrm>
            <a:off x="5480050" y="887413"/>
            <a:ext cx="590550" cy="106362"/>
          </a:xfrm>
          <a:prstGeom prst="rect">
            <a:avLst/>
          </a:prstGeom>
          <a:noFill/>
          <a:ln w="9525">
            <a:noFill/>
            <a:miter lim="800000"/>
            <a:headEnd/>
            <a:tailEnd/>
          </a:ln>
        </p:spPr>
        <p:txBody>
          <a:bodyPr wrap="none" lIns="0" tIns="0" rIns="0" bIns="0"/>
          <a:lstStyle/>
          <a:p>
            <a:r>
              <a:rPr lang="en-US" sz="1700">
                <a:latin typeface="Arial" charset="0"/>
              </a:rPr>
              <a:t>NUCLEUS</a:t>
            </a:r>
          </a:p>
        </p:txBody>
      </p:sp>
      <p:sp>
        <p:nvSpPr>
          <p:cNvPr id="88115" name="Text Box 31"/>
          <p:cNvSpPr txBox="1">
            <a:spLocks noChangeArrowheads="1"/>
          </p:cNvSpPr>
          <p:nvPr/>
        </p:nvSpPr>
        <p:spPr bwMode="auto">
          <a:xfrm>
            <a:off x="4767263" y="1117600"/>
            <a:ext cx="590550" cy="106363"/>
          </a:xfrm>
          <a:prstGeom prst="rect">
            <a:avLst/>
          </a:prstGeom>
          <a:noFill/>
          <a:ln w="9525">
            <a:noFill/>
            <a:miter lim="800000"/>
            <a:headEnd/>
            <a:tailEnd/>
          </a:ln>
        </p:spPr>
        <p:txBody>
          <a:bodyPr wrap="none" lIns="0" tIns="0" rIns="0" bIns="0"/>
          <a:lstStyle/>
          <a:p>
            <a:r>
              <a:rPr lang="en-US" sz="1700">
                <a:latin typeface="Arial" charset="0"/>
              </a:rPr>
              <a:t>Chromatin</a:t>
            </a:r>
          </a:p>
        </p:txBody>
      </p:sp>
      <p:sp>
        <p:nvSpPr>
          <p:cNvPr id="88116" name="Text Box 31"/>
          <p:cNvSpPr txBox="1">
            <a:spLocks noChangeArrowheads="1"/>
          </p:cNvSpPr>
          <p:nvPr/>
        </p:nvSpPr>
        <p:spPr bwMode="auto">
          <a:xfrm>
            <a:off x="4718050" y="1449388"/>
            <a:ext cx="1295400" cy="531812"/>
          </a:xfrm>
          <a:prstGeom prst="rect">
            <a:avLst/>
          </a:prstGeom>
          <a:noFill/>
          <a:ln w="9525">
            <a:noFill/>
            <a:miter lim="800000"/>
            <a:headEnd/>
            <a:tailEnd/>
          </a:ln>
        </p:spPr>
        <p:txBody>
          <a:bodyPr wrap="none" lIns="0" tIns="0" rIns="0" bIns="0"/>
          <a:lstStyle/>
          <a:p>
            <a:pPr algn="ctr"/>
            <a:r>
              <a:rPr lang="en-US" sz="1700">
                <a:latin typeface="Arial" charset="0"/>
              </a:rPr>
              <a:t>Chromatin modification:</a:t>
            </a:r>
            <a:br>
              <a:rPr lang="en-US" sz="1700">
                <a:latin typeface="Arial" charset="0"/>
              </a:rPr>
            </a:br>
            <a:r>
              <a:rPr lang="en-US" sz="1700">
                <a:latin typeface="Arial" charset="0"/>
              </a:rPr>
              <a:t>DNA unpacking involving</a:t>
            </a:r>
            <a:br>
              <a:rPr lang="en-US" sz="1700">
                <a:latin typeface="Arial" charset="0"/>
              </a:rPr>
            </a:br>
            <a:r>
              <a:rPr lang="en-US" sz="1700">
                <a:latin typeface="Arial" charset="0"/>
              </a:rPr>
              <a:t>histone acetylation and</a:t>
            </a:r>
            <a:br>
              <a:rPr lang="en-US" sz="1700">
                <a:latin typeface="Arial" charset="0"/>
              </a:rPr>
            </a:br>
            <a:r>
              <a:rPr lang="en-US" sz="1700">
                <a:latin typeface="Arial" charset="0"/>
              </a:rPr>
              <a:t>DNA demethylation</a:t>
            </a:r>
          </a:p>
        </p:txBody>
      </p:sp>
      <p:sp>
        <p:nvSpPr>
          <p:cNvPr id="88117" name="Text Box 31"/>
          <p:cNvSpPr txBox="1">
            <a:spLocks noChangeArrowheads="1"/>
          </p:cNvSpPr>
          <p:nvPr/>
        </p:nvSpPr>
        <p:spPr bwMode="auto">
          <a:xfrm>
            <a:off x="2732088" y="2341563"/>
            <a:ext cx="254000" cy="106362"/>
          </a:xfrm>
          <a:prstGeom prst="rect">
            <a:avLst/>
          </a:prstGeom>
          <a:noFill/>
          <a:ln w="9525">
            <a:noFill/>
            <a:miter lim="800000"/>
            <a:headEnd/>
            <a:tailEnd/>
          </a:ln>
        </p:spPr>
        <p:txBody>
          <a:bodyPr wrap="none" lIns="0" tIns="0" rIns="0" bIns="0"/>
          <a:lstStyle/>
          <a:p>
            <a:r>
              <a:rPr lang="en-US" sz="1700">
                <a:latin typeface="Arial" charset="0"/>
              </a:rPr>
              <a:t>DNA</a:t>
            </a:r>
          </a:p>
        </p:txBody>
      </p:sp>
      <p:sp>
        <p:nvSpPr>
          <p:cNvPr id="88118" name="Text Box 31"/>
          <p:cNvSpPr txBox="1">
            <a:spLocks noChangeArrowheads="1"/>
          </p:cNvSpPr>
          <p:nvPr/>
        </p:nvSpPr>
        <p:spPr bwMode="auto">
          <a:xfrm>
            <a:off x="3589338" y="3035300"/>
            <a:ext cx="254000" cy="106363"/>
          </a:xfrm>
          <a:prstGeom prst="rect">
            <a:avLst/>
          </a:prstGeom>
          <a:noFill/>
          <a:ln w="9525">
            <a:noFill/>
            <a:miter lim="800000"/>
            <a:headEnd/>
            <a:tailEnd/>
          </a:ln>
        </p:spPr>
        <p:txBody>
          <a:bodyPr wrap="none" lIns="0" tIns="0" rIns="0" bIns="0"/>
          <a:lstStyle/>
          <a:p>
            <a:r>
              <a:rPr lang="en-US" sz="1700">
                <a:latin typeface="Arial" charset="0"/>
              </a:rPr>
              <a:t>Gene</a:t>
            </a:r>
          </a:p>
        </p:txBody>
      </p:sp>
      <p:sp>
        <p:nvSpPr>
          <p:cNvPr id="88119" name="Text Box 31"/>
          <p:cNvSpPr txBox="1">
            <a:spLocks noChangeArrowheads="1"/>
          </p:cNvSpPr>
          <p:nvPr/>
        </p:nvSpPr>
        <p:spPr bwMode="auto">
          <a:xfrm>
            <a:off x="2943225" y="3722688"/>
            <a:ext cx="254000" cy="106362"/>
          </a:xfrm>
          <a:prstGeom prst="rect">
            <a:avLst/>
          </a:prstGeom>
          <a:noFill/>
          <a:ln w="9525">
            <a:noFill/>
            <a:miter lim="800000"/>
            <a:headEnd/>
            <a:tailEnd/>
          </a:ln>
        </p:spPr>
        <p:txBody>
          <a:bodyPr wrap="none" lIns="0" tIns="0" rIns="0" bIns="0"/>
          <a:lstStyle/>
          <a:p>
            <a:r>
              <a:rPr lang="en-US" sz="1700">
                <a:latin typeface="Arial" charset="0"/>
              </a:rPr>
              <a:t>RNA</a:t>
            </a:r>
          </a:p>
        </p:txBody>
      </p:sp>
      <p:sp>
        <p:nvSpPr>
          <p:cNvPr id="88120" name="Text Box 31"/>
          <p:cNvSpPr txBox="1">
            <a:spLocks noChangeArrowheads="1"/>
          </p:cNvSpPr>
          <p:nvPr/>
        </p:nvSpPr>
        <p:spPr bwMode="auto">
          <a:xfrm>
            <a:off x="4225925" y="3714750"/>
            <a:ext cx="254000" cy="106363"/>
          </a:xfrm>
          <a:prstGeom prst="rect">
            <a:avLst/>
          </a:prstGeom>
          <a:noFill/>
          <a:ln w="9525">
            <a:noFill/>
            <a:miter lim="800000"/>
            <a:headEnd/>
            <a:tailEnd/>
          </a:ln>
        </p:spPr>
        <p:txBody>
          <a:bodyPr wrap="none" lIns="0" tIns="0" rIns="0" bIns="0"/>
          <a:lstStyle/>
          <a:p>
            <a:r>
              <a:rPr lang="en-US" sz="1700">
                <a:latin typeface="Arial" charset="0"/>
              </a:rPr>
              <a:t>Exon</a:t>
            </a:r>
          </a:p>
        </p:txBody>
      </p:sp>
      <p:sp>
        <p:nvSpPr>
          <p:cNvPr id="88121" name="Text Box 31"/>
          <p:cNvSpPr txBox="1">
            <a:spLocks noChangeArrowheads="1"/>
          </p:cNvSpPr>
          <p:nvPr/>
        </p:nvSpPr>
        <p:spPr bwMode="auto">
          <a:xfrm>
            <a:off x="5057775" y="2547938"/>
            <a:ext cx="882650" cy="252412"/>
          </a:xfrm>
          <a:prstGeom prst="rect">
            <a:avLst/>
          </a:prstGeom>
          <a:noFill/>
          <a:ln w="9525">
            <a:noFill/>
            <a:miter lim="800000"/>
            <a:headEnd/>
            <a:tailEnd/>
          </a:ln>
        </p:spPr>
        <p:txBody>
          <a:bodyPr wrap="none" lIns="0" tIns="0" rIns="0" bIns="0"/>
          <a:lstStyle/>
          <a:p>
            <a:r>
              <a:rPr lang="en-US" sz="1700">
                <a:latin typeface="Arial" charset="0"/>
              </a:rPr>
              <a:t>Gene available</a:t>
            </a:r>
            <a:br>
              <a:rPr lang="en-US" sz="1700">
                <a:latin typeface="Arial" charset="0"/>
              </a:rPr>
            </a:br>
            <a:r>
              <a:rPr lang="en-US" sz="1700">
                <a:latin typeface="Arial" charset="0"/>
              </a:rPr>
              <a:t>for transcription</a:t>
            </a:r>
          </a:p>
        </p:txBody>
      </p:sp>
      <p:sp>
        <p:nvSpPr>
          <p:cNvPr id="88122" name="Text Box 31"/>
          <p:cNvSpPr txBox="1">
            <a:spLocks noChangeArrowheads="1"/>
          </p:cNvSpPr>
          <p:nvPr/>
        </p:nvSpPr>
        <p:spPr bwMode="auto">
          <a:xfrm>
            <a:off x="4408488" y="3363913"/>
            <a:ext cx="717550" cy="112712"/>
          </a:xfrm>
          <a:prstGeom prst="rect">
            <a:avLst/>
          </a:prstGeom>
          <a:noFill/>
          <a:ln w="9525">
            <a:noFill/>
            <a:miter lim="800000"/>
            <a:headEnd/>
            <a:tailEnd/>
          </a:ln>
        </p:spPr>
        <p:txBody>
          <a:bodyPr wrap="none" lIns="0" tIns="0" rIns="0" bIns="0"/>
          <a:lstStyle/>
          <a:p>
            <a:r>
              <a:rPr lang="en-US" sz="1700">
                <a:latin typeface="Arial" charset="0"/>
              </a:rPr>
              <a:t>Transcription</a:t>
            </a:r>
          </a:p>
        </p:txBody>
      </p:sp>
      <p:sp>
        <p:nvSpPr>
          <p:cNvPr id="88123" name="Text Box 31"/>
          <p:cNvSpPr txBox="1">
            <a:spLocks noChangeArrowheads="1"/>
          </p:cNvSpPr>
          <p:nvPr/>
        </p:nvSpPr>
        <p:spPr bwMode="auto">
          <a:xfrm>
            <a:off x="4787900" y="3994150"/>
            <a:ext cx="717550" cy="112713"/>
          </a:xfrm>
          <a:prstGeom prst="rect">
            <a:avLst/>
          </a:prstGeom>
          <a:noFill/>
          <a:ln w="9525">
            <a:noFill/>
            <a:miter lim="800000"/>
            <a:headEnd/>
            <a:tailEnd/>
          </a:ln>
        </p:spPr>
        <p:txBody>
          <a:bodyPr wrap="none" lIns="0" tIns="0" rIns="0" bIns="0"/>
          <a:lstStyle/>
          <a:p>
            <a:r>
              <a:rPr lang="en-US" sz="1700">
                <a:latin typeface="Arial" charset="0"/>
              </a:rPr>
              <a:t>Primary transcript</a:t>
            </a:r>
          </a:p>
        </p:txBody>
      </p:sp>
      <p:sp>
        <p:nvSpPr>
          <p:cNvPr id="88124" name="Text Box 31"/>
          <p:cNvSpPr txBox="1">
            <a:spLocks noChangeArrowheads="1"/>
          </p:cNvSpPr>
          <p:nvPr/>
        </p:nvSpPr>
        <p:spPr bwMode="auto">
          <a:xfrm>
            <a:off x="3994150" y="4314825"/>
            <a:ext cx="254000" cy="106363"/>
          </a:xfrm>
          <a:prstGeom prst="rect">
            <a:avLst/>
          </a:prstGeom>
          <a:noFill/>
          <a:ln w="9525">
            <a:noFill/>
            <a:miter lim="800000"/>
            <a:headEnd/>
            <a:tailEnd/>
          </a:ln>
        </p:spPr>
        <p:txBody>
          <a:bodyPr wrap="none" lIns="0" tIns="0" rIns="0" bIns="0"/>
          <a:lstStyle/>
          <a:p>
            <a:r>
              <a:rPr lang="en-US" sz="1700">
                <a:latin typeface="Arial" charset="0"/>
              </a:rPr>
              <a:t>Intron</a:t>
            </a:r>
          </a:p>
        </p:txBody>
      </p:sp>
      <p:sp>
        <p:nvSpPr>
          <p:cNvPr id="88125" name="Text Box 31"/>
          <p:cNvSpPr txBox="1">
            <a:spLocks noChangeArrowheads="1"/>
          </p:cNvSpPr>
          <p:nvPr/>
        </p:nvSpPr>
        <p:spPr bwMode="auto">
          <a:xfrm>
            <a:off x="4267200" y="4597400"/>
            <a:ext cx="977900" cy="125413"/>
          </a:xfrm>
          <a:prstGeom prst="rect">
            <a:avLst/>
          </a:prstGeom>
          <a:noFill/>
          <a:ln w="9525">
            <a:noFill/>
            <a:miter lim="800000"/>
            <a:headEnd/>
            <a:tailEnd/>
          </a:ln>
        </p:spPr>
        <p:txBody>
          <a:bodyPr wrap="none" lIns="0" tIns="0" rIns="0" bIns="0"/>
          <a:lstStyle/>
          <a:p>
            <a:r>
              <a:rPr lang="en-US" sz="1700">
                <a:latin typeface="Arial" charset="0"/>
              </a:rPr>
              <a:t>RNA processing</a:t>
            </a:r>
          </a:p>
        </p:txBody>
      </p:sp>
      <p:sp>
        <p:nvSpPr>
          <p:cNvPr id="88126" name="Text Box 31"/>
          <p:cNvSpPr txBox="1">
            <a:spLocks noChangeArrowheads="1"/>
          </p:cNvSpPr>
          <p:nvPr/>
        </p:nvSpPr>
        <p:spPr bwMode="auto">
          <a:xfrm>
            <a:off x="4032250" y="4970463"/>
            <a:ext cx="254000" cy="106362"/>
          </a:xfrm>
          <a:prstGeom prst="rect">
            <a:avLst/>
          </a:prstGeom>
          <a:noFill/>
          <a:ln w="9525">
            <a:noFill/>
            <a:miter lim="800000"/>
            <a:headEnd/>
            <a:tailEnd/>
          </a:ln>
        </p:spPr>
        <p:txBody>
          <a:bodyPr wrap="none" lIns="0" tIns="0" rIns="0" bIns="0"/>
          <a:lstStyle/>
          <a:p>
            <a:r>
              <a:rPr lang="en-US" sz="1700">
                <a:latin typeface="Arial" charset="0"/>
              </a:rPr>
              <a:t>Tail</a:t>
            </a:r>
          </a:p>
        </p:txBody>
      </p:sp>
      <p:sp>
        <p:nvSpPr>
          <p:cNvPr id="88127" name="Text Box 31"/>
          <p:cNvSpPr txBox="1">
            <a:spLocks noChangeArrowheads="1"/>
          </p:cNvSpPr>
          <p:nvPr/>
        </p:nvSpPr>
        <p:spPr bwMode="auto">
          <a:xfrm>
            <a:off x="4552950" y="5214938"/>
            <a:ext cx="1238250" cy="106362"/>
          </a:xfrm>
          <a:prstGeom prst="rect">
            <a:avLst/>
          </a:prstGeom>
          <a:noFill/>
          <a:ln w="9525">
            <a:noFill/>
            <a:miter lim="800000"/>
            <a:headEnd/>
            <a:tailEnd/>
          </a:ln>
        </p:spPr>
        <p:txBody>
          <a:bodyPr wrap="none" lIns="0" tIns="0" rIns="0" bIns="0"/>
          <a:lstStyle/>
          <a:p>
            <a:r>
              <a:rPr lang="en-US" sz="1700">
                <a:latin typeface="Arial" charset="0"/>
              </a:rPr>
              <a:t>mRNA in nucleus</a:t>
            </a:r>
          </a:p>
        </p:txBody>
      </p:sp>
      <p:sp>
        <p:nvSpPr>
          <p:cNvPr id="88128" name="Text Box 31"/>
          <p:cNvSpPr txBox="1">
            <a:spLocks noChangeArrowheads="1"/>
          </p:cNvSpPr>
          <p:nvPr/>
        </p:nvSpPr>
        <p:spPr bwMode="auto">
          <a:xfrm>
            <a:off x="4089400" y="5724525"/>
            <a:ext cx="1238250" cy="106363"/>
          </a:xfrm>
          <a:prstGeom prst="rect">
            <a:avLst/>
          </a:prstGeom>
          <a:noFill/>
          <a:ln w="9525">
            <a:noFill/>
            <a:miter lim="800000"/>
            <a:headEnd/>
            <a:tailEnd/>
          </a:ln>
        </p:spPr>
        <p:txBody>
          <a:bodyPr wrap="none" lIns="0" tIns="0" rIns="0" bIns="0"/>
          <a:lstStyle/>
          <a:p>
            <a:r>
              <a:rPr lang="en-US" sz="1700">
                <a:latin typeface="Arial" charset="0"/>
              </a:rPr>
              <a:t>Transport to cytoplasm</a:t>
            </a:r>
          </a:p>
        </p:txBody>
      </p:sp>
      <p:sp>
        <p:nvSpPr>
          <p:cNvPr id="88129" name="Text Box 31"/>
          <p:cNvSpPr txBox="1">
            <a:spLocks noChangeArrowheads="1"/>
          </p:cNvSpPr>
          <p:nvPr/>
        </p:nvSpPr>
        <p:spPr bwMode="auto">
          <a:xfrm>
            <a:off x="2574925" y="5319713"/>
            <a:ext cx="254000" cy="106362"/>
          </a:xfrm>
          <a:prstGeom prst="rect">
            <a:avLst/>
          </a:prstGeom>
          <a:noFill/>
          <a:ln w="9525">
            <a:noFill/>
            <a:miter lim="800000"/>
            <a:headEnd/>
            <a:tailEnd/>
          </a:ln>
        </p:spPr>
        <p:txBody>
          <a:bodyPr wrap="none" lIns="0" tIns="0" rIns="0" bIns="0"/>
          <a:lstStyle/>
          <a:p>
            <a:r>
              <a:rPr lang="en-US" sz="1700">
                <a:latin typeface="Arial" charset="0"/>
              </a:rPr>
              <a:t>Cap</a:t>
            </a:r>
          </a:p>
        </p:txBody>
      </p:sp>
      <p:sp>
        <p:nvSpPr>
          <p:cNvPr id="88130" name="AutoShape 66"/>
          <p:cNvSpPr>
            <a:spLocks/>
          </p:cNvSpPr>
          <p:nvPr/>
        </p:nvSpPr>
        <p:spPr bwMode="auto">
          <a:xfrm rot="5400000">
            <a:off x="3794919" y="2158206"/>
            <a:ext cx="160338" cy="1635125"/>
          </a:xfrm>
          <a:prstGeom prst="rightBrace">
            <a:avLst>
              <a:gd name="adj1" fmla="val 22190"/>
              <a:gd name="adj2" fmla="val 50000"/>
            </a:avLst>
          </a:prstGeom>
          <a:noFill/>
          <a:ln w="12700">
            <a:solidFill>
              <a:schemeClr val="tx1"/>
            </a:solidFill>
            <a:round/>
            <a:headEnd/>
            <a:tailEnd/>
          </a:ln>
          <a:effectLst/>
        </p:spPr>
        <p:txBody>
          <a:bodyPr wrap="none" anchor="ctr"/>
          <a:lstStyle/>
          <a:p>
            <a:endParaRPr lang="en-US"/>
          </a:p>
        </p:txBody>
      </p:sp>
      <p:sp>
        <p:nvSpPr>
          <p:cNvPr id="88135" name="Line 71"/>
          <p:cNvSpPr>
            <a:spLocks noChangeShapeType="1"/>
          </p:cNvSpPr>
          <p:nvPr/>
        </p:nvSpPr>
        <p:spPr bwMode="auto">
          <a:xfrm>
            <a:off x="3025775" y="5464175"/>
            <a:ext cx="161925" cy="0"/>
          </a:xfrm>
          <a:prstGeom prst="line">
            <a:avLst/>
          </a:prstGeom>
          <a:noFill/>
          <a:ln w="12700">
            <a:solidFill>
              <a:schemeClr val="tx1"/>
            </a:solidFill>
            <a:round/>
            <a:headEnd/>
            <a:tailEnd/>
          </a:ln>
          <a:effectLst/>
        </p:spPr>
        <p:txBody>
          <a:bodyPr wrap="none" anchor="ctr"/>
          <a:lstStyle/>
          <a:p>
            <a:endParaRPr lang="en-US"/>
          </a:p>
        </p:txBody>
      </p:sp>
      <p:sp>
        <p:nvSpPr>
          <p:cNvPr id="88136" name="Line 72"/>
          <p:cNvSpPr>
            <a:spLocks noChangeShapeType="1"/>
          </p:cNvSpPr>
          <p:nvPr/>
        </p:nvSpPr>
        <p:spPr bwMode="auto">
          <a:xfrm>
            <a:off x="4302125" y="4070350"/>
            <a:ext cx="0" cy="292100"/>
          </a:xfrm>
          <a:prstGeom prst="line">
            <a:avLst/>
          </a:prstGeom>
          <a:noFill/>
          <a:ln w="12700">
            <a:solidFill>
              <a:schemeClr val="tx1"/>
            </a:solidFill>
            <a:round/>
            <a:headEnd/>
            <a:tailEnd/>
          </a:ln>
          <a:effectLst/>
        </p:spPr>
        <p:txBody>
          <a:bodyPr wrap="none" anchor="ctr"/>
          <a:lstStyle/>
          <a:p>
            <a:endParaRPr lang="en-US"/>
          </a:p>
        </p:txBody>
      </p:sp>
      <p:sp>
        <p:nvSpPr>
          <p:cNvPr id="88137" name="Line 73"/>
          <p:cNvSpPr>
            <a:spLocks noChangeShapeType="1"/>
          </p:cNvSpPr>
          <p:nvPr/>
        </p:nvSpPr>
        <p:spPr bwMode="auto">
          <a:xfrm>
            <a:off x="4489450" y="3956050"/>
            <a:ext cx="0" cy="282575"/>
          </a:xfrm>
          <a:prstGeom prst="line">
            <a:avLst/>
          </a:prstGeom>
          <a:noFill/>
          <a:ln w="12700">
            <a:solidFill>
              <a:schemeClr val="tx1"/>
            </a:solidFill>
            <a:round/>
            <a:headEnd/>
            <a:tailEnd/>
          </a:ln>
          <a:effectLst/>
        </p:spPr>
        <p:txBody>
          <a:bodyPr wrap="none" anchor="ctr"/>
          <a:lstStyle/>
          <a:p>
            <a:endParaRPr lang="en-US"/>
          </a:p>
        </p:txBody>
      </p:sp>
      <p:sp>
        <p:nvSpPr>
          <p:cNvPr id="88138" name="Line 74"/>
          <p:cNvSpPr>
            <a:spLocks noChangeShapeType="1"/>
          </p:cNvSpPr>
          <p:nvPr/>
        </p:nvSpPr>
        <p:spPr bwMode="auto">
          <a:xfrm>
            <a:off x="4413250" y="5076825"/>
            <a:ext cx="76200" cy="184150"/>
          </a:xfrm>
          <a:prstGeom prst="line">
            <a:avLst/>
          </a:prstGeom>
          <a:noFill/>
          <a:ln w="12700">
            <a:solidFill>
              <a:schemeClr val="tx1"/>
            </a:solidFill>
            <a:round/>
            <a:headEnd/>
            <a:tailEnd/>
          </a:ln>
          <a:effectLst/>
        </p:spPr>
        <p:txBody>
          <a:bodyPr wrap="none" anchor="ctr"/>
          <a:lstStyle/>
          <a:p>
            <a:endParaRPr lang="en-US"/>
          </a:p>
        </p:txBody>
      </p:sp>
      <p:sp>
        <p:nvSpPr>
          <p:cNvPr id="88139" name="Text Box 31"/>
          <p:cNvSpPr txBox="1">
            <a:spLocks noChangeArrowheads="1"/>
          </p:cNvSpPr>
          <p:nvPr/>
        </p:nvSpPr>
        <p:spPr bwMode="auto">
          <a:xfrm>
            <a:off x="5564188" y="6248400"/>
            <a:ext cx="1238250" cy="106363"/>
          </a:xfrm>
          <a:prstGeom prst="rect">
            <a:avLst/>
          </a:prstGeom>
          <a:noFill/>
          <a:ln w="9525">
            <a:noFill/>
            <a:miter lim="800000"/>
            <a:headEnd/>
            <a:tailEnd/>
          </a:ln>
        </p:spPr>
        <p:txBody>
          <a:bodyPr wrap="none" lIns="0" tIns="0" rIns="0" bIns="0"/>
          <a:lstStyle/>
          <a:p>
            <a:r>
              <a:rPr lang="en-US" sz="1700">
                <a:latin typeface="Arial" charset="0"/>
              </a:rPr>
              <a:t>CYTOPLASM</a:t>
            </a:r>
          </a:p>
        </p:txBody>
      </p:sp>
      <p:sp>
        <p:nvSpPr>
          <p:cNvPr id="27" name="Title 26"/>
          <p:cNvSpPr>
            <a:spLocks noGrp="1"/>
          </p:cNvSpPr>
          <p:nvPr>
            <p:ph type="title"/>
          </p:nvPr>
        </p:nvSpPr>
        <p:spPr>
          <a:xfrm>
            <a:off x="107504" y="548680"/>
            <a:ext cx="1800200" cy="1143000"/>
          </a:xfrm>
        </p:spPr>
        <p:txBody>
          <a:bodyPr/>
          <a:lstStyle/>
          <a:p>
            <a:r>
              <a:rPr lang="fr-FR" sz="2800" dirty="0" err="1" smtClean="0">
                <a:solidFill>
                  <a:srgbClr val="C00000"/>
                </a:solidFill>
              </a:rPr>
              <a:t>Regulation</a:t>
            </a:r>
            <a:r>
              <a:rPr lang="fr-FR" sz="2800" dirty="0" smtClean="0">
                <a:solidFill>
                  <a:srgbClr val="C00000"/>
                </a:solidFill>
              </a:rPr>
              <a:t> in the Nucleus</a:t>
            </a:r>
            <a:endParaRPr lang="en-US" sz="2800" dirty="0">
              <a:solidFill>
                <a:srgbClr val="C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CA"/>
          </a:p>
        </p:txBody>
      </p:sp>
      <p:pic>
        <p:nvPicPr>
          <p:cNvPr id="9220" name="Picture 4" descr="11_09GeneExpressControl_L.jpg"/>
          <p:cNvPicPr>
            <a:picLocks noChangeAspect="1" noChangeArrowheads="1"/>
          </p:cNvPicPr>
          <p:nvPr/>
        </p:nvPicPr>
        <p:blipFill>
          <a:blip r:embed="rId2" cstate="print"/>
          <a:srcRect/>
          <a:stretch>
            <a:fillRect/>
          </a:stretch>
        </p:blipFill>
        <p:spPr bwMode="auto">
          <a:xfrm>
            <a:off x="2874963" y="0"/>
            <a:ext cx="3394075" cy="6858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ChangeArrowheads="1"/>
          </p:cNvSpPr>
          <p:nvPr>
            <p:ph type="ctrTitle"/>
          </p:nvPr>
        </p:nvSpPr>
        <p:spPr>
          <a:xfrm>
            <a:off x="685800" y="2286000"/>
            <a:ext cx="7772400" cy="1143000"/>
          </a:xfrm>
        </p:spPr>
        <p:txBody>
          <a:bodyPr/>
          <a:lstStyle/>
          <a:p>
            <a:r>
              <a:rPr lang="fr-FR"/>
              <a:t>Animal Cloning</a:t>
            </a:r>
            <a:endParaRPr lang="en-CA"/>
          </a:p>
        </p:txBody>
      </p:sp>
      <p:sp>
        <p:nvSpPr>
          <p:cNvPr id="46083" name="Rectangle 1027"/>
          <p:cNvSpPr>
            <a:spLocks noGrp="1" noChangeArrowheads="1"/>
          </p:cNvSpPr>
          <p:nvPr>
            <p:ph type="subTitle" idx="1"/>
          </p:nvPr>
        </p:nvSpPr>
        <p:spPr/>
        <p:txBody>
          <a:bodyPr/>
          <a:lstStyle/>
          <a:p>
            <a:endParaRPr lang="en-CA"/>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fr-FR"/>
              <a:t>Nuclear Transplantation</a:t>
            </a:r>
            <a:endParaRPr lang="en-CA"/>
          </a:p>
        </p:txBody>
      </p:sp>
      <p:sp>
        <p:nvSpPr>
          <p:cNvPr id="47107" name="Rectangle 3"/>
          <p:cNvSpPr>
            <a:spLocks noGrp="1" noChangeArrowheads="1"/>
          </p:cNvSpPr>
          <p:nvPr>
            <p:ph type="body" idx="1"/>
          </p:nvPr>
        </p:nvSpPr>
        <p:spPr/>
        <p:txBody>
          <a:bodyPr/>
          <a:lstStyle/>
          <a:p>
            <a:pPr marL="609600" indent="-609600">
              <a:lnSpc>
                <a:spcPct val="90000"/>
              </a:lnSpc>
            </a:pPr>
            <a:r>
              <a:rPr lang="fr-FR" sz="2800"/>
              <a:t>First performed in the 50’s with frogs</a:t>
            </a:r>
          </a:p>
          <a:p>
            <a:pPr marL="609600" indent="-609600">
              <a:lnSpc>
                <a:spcPct val="40000"/>
              </a:lnSpc>
              <a:buFontTx/>
              <a:buNone/>
            </a:pPr>
            <a:endParaRPr lang="fr-FR" sz="2800"/>
          </a:p>
          <a:p>
            <a:pPr marL="609600" indent="-609600">
              <a:lnSpc>
                <a:spcPct val="90000"/>
              </a:lnSpc>
            </a:pPr>
            <a:r>
              <a:rPr lang="fr-FR" sz="2800"/>
              <a:t>Replacement of the nucleus of an egg cell or zygote cell with the nucleus of an adult somatic cell</a:t>
            </a:r>
          </a:p>
          <a:p>
            <a:pPr marL="609600" indent="-609600">
              <a:lnSpc>
                <a:spcPct val="40000"/>
              </a:lnSpc>
              <a:buFontTx/>
              <a:buNone/>
            </a:pPr>
            <a:endParaRPr lang="fr-FR" sz="2800"/>
          </a:p>
          <a:p>
            <a:pPr marL="609600" indent="-609600">
              <a:lnSpc>
                <a:spcPct val="90000"/>
              </a:lnSpc>
            </a:pPr>
            <a:r>
              <a:rPr lang="fr-FR" sz="2800"/>
              <a:t>This process can be used for two main purposes:</a:t>
            </a:r>
          </a:p>
          <a:p>
            <a:pPr marL="1371600" lvl="2" indent="-457200">
              <a:lnSpc>
                <a:spcPct val="90000"/>
              </a:lnSpc>
              <a:buFontTx/>
              <a:buAutoNum type="arabicPeriod"/>
            </a:pPr>
            <a:r>
              <a:rPr lang="fr-FR" sz="2000"/>
              <a:t>Reproductive Cloning</a:t>
            </a:r>
          </a:p>
          <a:p>
            <a:pPr marL="1371600" lvl="2" indent="-457200">
              <a:lnSpc>
                <a:spcPct val="90000"/>
              </a:lnSpc>
              <a:buFontTx/>
              <a:buAutoNum type="arabicPeriod"/>
            </a:pPr>
            <a:r>
              <a:rPr lang="fr-FR" sz="2000"/>
              <a:t>Therapeutic Cloning with the production of ES cells (embryonic stem cells)</a:t>
            </a:r>
            <a:endParaRPr lang="en-CA"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ppt_x"/>
                                          </p:val>
                                        </p:tav>
                                        <p:tav tm="100000">
                                          <p:val>
                                            <p:strVal val="#ppt_x"/>
                                          </p:val>
                                        </p:tav>
                                      </p:tavLst>
                                    </p:anim>
                                    <p:anim calcmode="lin" valueType="num">
                                      <p:cBhvr additive="base">
                                        <p:cTn id="8" dur="500" fill="hold"/>
                                        <p:tgtEl>
                                          <p:spTgt spid="4710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710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710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710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4710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471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p:bldP spid="47107" grpId="0" build="p" bldLvl="3"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en-CA"/>
          </a:p>
        </p:txBody>
      </p:sp>
      <p:pic>
        <p:nvPicPr>
          <p:cNvPr id="10244" name="Picture 4" descr="11_10NuclearTransplant_L.jpg"/>
          <p:cNvPicPr>
            <a:picLocks noChangeAspect="1" noChangeArrowheads="1"/>
          </p:cNvPicPr>
          <p:nvPr/>
        </p:nvPicPr>
        <p:blipFill>
          <a:blip r:embed="rId2" cstate="print"/>
          <a:srcRect/>
          <a:stretch>
            <a:fillRect/>
          </a:stretch>
        </p:blipFill>
        <p:spPr bwMode="auto">
          <a:xfrm>
            <a:off x="0" y="1817688"/>
            <a:ext cx="9144000" cy="3222625"/>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0"/>
            <a:ext cx="7772400" cy="1143000"/>
          </a:xfrm>
        </p:spPr>
        <p:txBody>
          <a:bodyPr/>
          <a:lstStyle/>
          <a:p>
            <a:r>
              <a:rPr lang="fr-FR"/>
              <a:t>Reproductive Cloning</a:t>
            </a:r>
            <a:endParaRPr lang="en-CA"/>
          </a:p>
        </p:txBody>
      </p:sp>
      <p:sp>
        <p:nvSpPr>
          <p:cNvPr id="48131" name="Rectangle 3"/>
          <p:cNvSpPr>
            <a:spLocks noGrp="1" noChangeArrowheads="1"/>
          </p:cNvSpPr>
          <p:nvPr>
            <p:ph type="body" idx="1"/>
          </p:nvPr>
        </p:nvSpPr>
        <p:spPr>
          <a:xfrm>
            <a:off x="685800" y="1143000"/>
            <a:ext cx="7772400" cy="4495800"/>
          </a:xfrm>
        </p:spPr>
        <p:txBody>
          <a:bodyPr/>
          <a:lstStyle/>
          <a:p>
            <a:pPr marL="609600" indent="-609600">
              <a:lnSpc>
                <a:spcPct val="90000"/>
              </a:lnSpc>
            </a:pPr>
            <a:r>
              <a:rPr lang="fr-FR" sz="2400"/>
              <a:t>Has been done on frogs, sheep, mice, cats, cows, pigs, mules and monkeys!</a:t>
            </a:r>
          </a:p>
          <a:p>
            <a:pPr marL="609600" indent="-609600">
              <a:lnSpc>
                <a:spcPct val="90000"/>
              </a:lnSpc>
              <a:buFontTx/>
              <a:buNone/>
            </a:pPr>
            <a:endParaRPr lang="fr-FR" sz="2400"/>
          </a:p>
          <a:p>
            <a:pPr marL="609600" indent="-609600">
              <a:lnSpc>
                <a:spcPct val="90000"/>
              </a:lnSpc>
              <a:buFontTx/>
              <a:buNone/>
            </a:pPr>
            <a:r>
              <a:rPr lang="fr-FR" sz="2400"/>
              <a:t>Benefits:</a:t>
            </a:r>
            <a:r>
              <a:rPr lang="fr-FR" sz="2800"/>
              <a:t> </a:t>
            </a:r>
          </a:p>
          <a:p>
            <a:pPr marL="1371600" lvl="2" indent="-457200">
              <a:lnSpc>
                <a:spcPct val="90000"/>
              </a:lnSpc>
              <a:buFontTx/>
              <a:buAutoNum type="arabicPeriod"/>
            </a:pPr>
            <a:r>
              <a:rPr lang="fr-FR" sz="2000"/>
              <a:t>Farmers create a identical herds with desired traits</a:t>
            </a:r>
          </a:p>
          <a:p>
            <a:pPr marL="1371600" lvl="2" indent="-457200">
              <a:lnSpc>
                <a:spcPct val="90000"/>
              </a:lnSpc>
              <a:buFontTx/>
              <a:buAutoNum type="arabicPeriod"/>
            </a:pPr>
            <a:r>
              <a:rPr lang="fr-FR" sz="2000"/>
              <a:t>Pharmaceutical companies can use certain cloned mammals to produce pharmaceutical drugs</a:t>
            </a:r>
          </a:p>
          <a:p>
            <a:pPr marL="1371600" lvl="2" indent="-457200">
              <a:lnSpc>
                <a:spcPct val="90000"/>
              </a:lnSpc>
              <a:buFontTx/>
              <a:buAutoNum type="arabicPeriod"/>
            </a:pPr>
            <a:r>
              <a:rPr lang="fr-FR" sz="2000"/>
              <a:t>Cloned pigs missing one of the proteins that cause immunal rejection in human transplant patients, may one day serve as transplant donors</a:t>
            </a:r>
          </a:p>
          <a:p>
            <a:pPr marL="1371600" lvl="2" indent="-457200">
              <a:lnSpc>
                <a:spcPct val="90000"/>
              </a:lnSpc>
              <a:buFontTx/>
              <a:buAutoNum type="arabicPeriod"/>
            </a:pPr>
            <a:r>
              <a:rPr lang="fr-FR" sz="2000"/>
              <a:t>Help repopulating endangered species? </a:t>
            </a:r>
          </a:p>
          <a:p>
            <a:pPr marL="1371600" lvl="2" indent="-457200">
              <a:lnSpc>
                <a:spcPct val="90000"/>
              </a:lnSpc>
              <a:buFontTx/>
              <a:buAutoNum type="arabicPeriod"/>
            </a:pPr>
            <a:r>
              <a:rPr lang="fr-FR" sz="2000"/>
              <a:t>Genetic research? </a:t>
            </a:r>
          </a:p>
          <a:p>
            <a:pPr marL="609600" indent="-609600">
              <a:lnSpc>
                <a:spcPct val="90000"/>
              </a:lnSpc>
              <a:buFontTx/>
              <a:buNone/>
            </a:pPr>
            <a:endParaRPr lang="fr-FR" sz="2400"/>
          </a:p>
          <a:p>
            <a:pPr marL="609600" indent="-609600">
              <a:lnSpc>
                <a:spcPct val="90000"/>
              </a:lnSpc>
              <a:buFontTx/>
              <a:buNone/>
            </a:pPr>
            <a:r>
              <a:rPr lang="fr-FR" sz="2400"/>
              <a:t>Disadvantages:</a:t>
            </a:r>
          </a:p>
          <a:p>
            <a:pPr marL="1371600" lvl="2" indent="-457200">
              <a:lnSpc>
                <a:spcPct val="90000"/>
              </a:lnSpc>
              <a:buFontTx/>
              <a:buAutoNum type="arabicPeriod"/>
            </a:pPr>
            <a:r>
              <a:rPr lang="fr-FR" sz="2000"/>
              <a:t>Ethics</a:t>
            </a:r>
          </a:p>
          <a:p>
            <a:pPr marL="1371600" lvl="2" indent="-457200">
              <a:lnSpc>
                <a:spcPct val="90000"/>
              </a:lnSpc>
              <a:buFontTx/>
              <a:buAutoNum type="arabicPeriod"/>
            </a:pPr>
            <a:r>
              <a:rPr lang="fr-FR" sz="2000"/>
              <a:t>Goes against evolution (decreases variation)</a:t>
            </a:r>
            <a:endParaRPr lang="en-CA"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ppt_x"/>
                                          </p:val>
                                        </p:tav>
                                        <p:tav tm="100000">
                                          <p:val>
                                            <p:strVal val="#ppt_x"/>
                                          </p:val>
                                        </p:tav>
                                      </p:tavLst>
                                    </p:anim>
                                    <p:anim calcmode="lin" valueType="num">
                                      <p:cBhvr additive="base">
                                        <p:cTn id="8" dur="500" fill="hold"/>
                                        <p:tgtEl>
                                          <p:spTgt spid="4813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813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813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813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4813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4813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48131">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48131">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48131">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48131">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4813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P spid="48131" grpId="0" build="p" bldLvl="3"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p:txBody>
          <a:bodyPr/>
          <a:lstStyle/>
          <a:p>
            <a:r>
              <a:rPr lang="fr-FR"/>
              <a:t>Therapeutic Cloning</a:t>
            </a:r>
            <a:endParaRPr lang="en-CA"/>
          </a:p>
        </p:txBody>
      </p:sp>
      <p:sp>
        <p:nvSpPr>
          <p:cNvPr id="49155" name="Rectangle 1027"/>
          <p:cNvSpPr>
            <a:spLocks noGrp="1" noChangeArrowheads="1"/>
          </p:cNvSpPr>
          <p:nvPr>
            <p:ph type="body" idx="1"/>
          </p:nvPr>
        </p:nvSpPr>
        <p:spPr/>
        <p:txBody>
          <a:bodyPr/>
          <a:lstStyle/>
          <a:p>
            <a:r>
              <a:rPr lang="fr-FR" sz="2800"/>
              <a:t>Insert a patient’s nucleus into an enucleated ES cell so that the patient won’t reject the new cells because they will be genetically identical</a:t>
            </a:r>
          </a:p>
          <a:p>
            <a:pPr>
              <a:lnSpc>
                <a:spcPct val="10000"/>
              </a:lnSpc>
              <a:buFontTx/>
              <a:buNone/>
            </a:pPr>
            <a:endParaRPr lang="fr-FR" sz="2800"/>
          </a:p>
          <a:p>
            <a:r>
              <a:rPr lang="fr-FR" sz="2800">
                <a:solidFill>
                  <a:srgbClr val="990000"/>
                </a:solidFill>
              </a:rPr>
              <a:t>Problem</a:t>
            </a:r>
            <a:r>
              <a:rPr lang="fr-FR" sz="2800"/>
              <a:t>: ES cells come from destroying human embryos</a:t>
            </a:r>
          </a:p>
          <a:p>
            <a:pPr>
              <a:lnSpc>
                <a:spcPct val="30000"/>
              </a:lnSpc>
              <a:buFontTx/>
              <a:buNone/>
            </a:pPr>
            <a:endParaRPr lang="fr-FR" sz="2800"/>
          </a:p>
          <a:p>
            <a:r>
              <a:rPr lang="fr-FR" sz="2800">
                <a:solidFill>
                  <a:srgbClr val="006600"/>
                </a:solidFill>
              </a:rPr>
              <a:t>Alternative</a:t>
            </a:r>
            <a:r>
              <a:rPr lang="fr-FR" sz="2800"/>
              <a:t>: Use bone marrow cells, but they are not totipotent  </a:t>
            </a:r>
            <a:endParaRPr lang="en-CA"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500" fill="hold"/>
                                        <p:tgtEl>
                                          <p:spTgt spid="49154"/>
                                        </p:tgtEl>
                                        <p:attrNameLst>
                                          <p:attrName>ppt_x</p:attrName>
                                        </p:attrNameLst>
                                      </p:cBhvr>
                                      <p:tavLst>
                                        <p:tav tm="0">
                                          <p:val>
                                            <p:strVal val="#ppt_x"/>
                                          </p:val>
                                        </p:tav>
                                        <p:tav tm="100000">
                                          <p:val>
                                            <p:strVal val="#ppt_x"/>
                                          </p:val>
                                        </p:tav>
                                      </p:tavLst>
                                    </p:anim>
                                    <p:anim calcmode="lin" valueType="num">
                                      <p:cBhvr additive="base">
                                        <p:cTn id="8" dur="500" fill="hold"/>
                                        <p:tgtEl>
                                          <p:spTgt spid="4915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915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915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91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utoUpdateAnimBg="0"/>
      <p:bldP spid="49155"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en-CA"/>
          </a:p>
        </p:txBody>
      </p:sp>
      <p:pic>
        <p:nvPicPr>
          <p:cNvPr id="11268" name="Picture 4" descr="11_12StemCellDifferentiat_L.jpg"/>
          <p:cNvPicPr>
            <a:picLocks noChangeAspect="1" noChangeArrowheads="1"/>
          </p:cNvPicPr>
          <p:nvPr/>
        </p:nvPicPr>
        <p:blipFill>
          <a:blip r:embed="rId2" cstate="print"/>
          <a:srcRect/>
          <a:stretch>
            <a:fillRect/>
          </a:stretch>
        </p:blipFill>
        <p:spPr bwMode="auto">
          <a:xfrm>
            <a:off x="325438" y="0"/>
            <a:ext cx="8493125" cy="68580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ChangeArrowheads="1"/>
          </p:cNvSpPr>
          <p:nvPr>
            <p:ph type="ctrTitle"/>
          </p:nvPr>
        </p:nvSpPr>
        <p:spPr>
          <a:xfrm>
            <a:off x="685800" y="2286000"/>
            <a:ext cx="7772400" cy="1143000"/>
          </a:xfrm>
        </p:spPr>
        <p:txBody>
          <a:bodyPr/>
          <a:lstStyle/>
          <a:p>
            <a:r>
              <a:rPr lang="fr-FR"/>
              <a:t>The Genetic Control of Embryonic Development</a:t>
            </a:r>
            <a:endParaRPr lang="en-CA"/>
          </a:p>
        </p:txBody>
      </p:sp>
      <p:sp>
        <p:nvSpPr>
          <p:cNvPr id="50179" name="Rectangle 1027"/>
          <p:cNvSpPr>
            <a:spLocks noGrp="1" noChangeArrowheads="1"/>
          </p:cNvSpPr>
          <p:nvPr>
            <p:ph type="subTitle" idx="1"/>
          </p:nvPr>
        </p:nvSpPr>
        <p:spPr/>
        <p:txBody>
          <a:bodyPr/>
          <a:lstStyle/>
          <a:p>
            <a:endParaRPr lang="en-CA"/>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1026"/>
          <p:cNvSpPr>
            <a:spLocks noGrp="1" noChangeArrowheads="1"/>
          </p:cNvSpPr>
          <p:nvPr>
            <p:ph type="title"/>
          </p:nvPr>
        </p:nvSpPr>
        <p:spPr/>
        <p:txBody>
          <a:bodyPr/>
          <a:lstStyle/>
          <a:p>
            <a:r>
              <a:rPr lang="fr-FR"/>
              <a:t>Gene Expression in Embryogenesis</a:t>
            </a:r>
            <a:endParaRPr lang="en-CA"/>
          </a:p>
        </p:txBody>
      </p:sp>
      <p:sp>
        <p:nvSpPr>
          <p:cNvPr id="51203" name="Rectangle 1027"/>
          <p:cNvSpPr>
            <a:spLocks noGrp="1" noChangeArrowheads="1"/>
          </p:cNvSpPr>
          <p:nvPr>
            <p:ph type="body" idx="1"/>
          </p:nvPr>
        </p:nvSpPr>
        <p:spPr>
          <a:xfrm>
            <a:off x="685800" y="2286000"/>
            <a:ext cx="7772400" cy="4114800"/>
          </a:xfrm>
        </p:spPr>
        <p:txBody>
          <a:bodyPr/>
          <a:lstStyle/>
          <a:p>
            <a:pPr>
              <a:lnSpc>
                <a:spcPct val="90000"/>
              </a:lnSpc>
            </a:pPr>
            <a:r>
              <a:rPr lang="fr-FR" sz="2400"/>
              <a:t>Embryogenesis results from cascades of gene expression that allow for cell-to-cell signaling that direct embryonic development </a:t>
            </a:r>
          </a:p>
          <a:p>
            <a:pPr>
              <a:lnSpc>
                <a:spcPct val="20000"/>
              </a:lnSpc>
              <a:buFontTx/>
              <a:buNone/>
            </a:pPr>
            <a:endParaRPr lang="fr-FR" sz="2400"/>
          </a:p>
          <a:p>
            <a:pPr>
              <a:lnSpc>
                <a:spcPct val="90000"/>
              </a:lnSpc>
            </a:pPr>
            <a:r>
              <a:rPr lang="fr-FR" sz="2400">
                <a:solidFill>
                  <a:srgbClr val="990000"/>
                </a:solidFill>
              </a:rPr>
              <a:t>Homeotic genes</a:t>
            </a:r>
            <a:r>
              <a:rPr lang="fr-FR" sz="2400"/>
              <a:t> are master control genes that regulate batteries of other genes which will, in turn, determine the anatomy of parts of the body</a:t>
            </a:r>
          </a:p>
          <a:p>
            <a:pPr>
              <a:lnSpc>
                <a:spcPct val="20000"/>
              </a:lnSpc>
              <a:buFontTx/>
              <a:buNone/>
            </a:pPr>
            <a:endParaRPr lang="fr-FR" sz="2400"/>
          </a:p>
          <a:p>
            <a:pPr>
              <a:lnSpc>
                <a:spcPct val="90000"/>
              </a:lnSpc>
            </a:pPr>
            <a:r>
              <a:rPr lang="fr-FR" sz="2400"/>
              <a:t>This genetic approach to the study of embryogenesis has revolutionized developmental biology</a:t>
            </a:r>
          </a:p>
          <a:p>
            <a:pPr>
              <a:lnSpc>
                <a:spcPct val="20000"/>
              </a:lnSpc>
            </a:pPr>
            <a:endParaRPr lang="fr-FR" sz="2400"/>
          </a:p>
          <a:p>
            <a:pPr>
              <a:lnSpc>
                <a:spcPct val="90000"/>
              </a:lnSpc>
            </a:pPr>
            <a:r>
              <a:rPr lang="fr-FR" sz="2400"/>
              <a:t>Most of the what we know about embryogenesis comes from studies performed on fruit flies and a nematode called </a:t>
            </a:r>
            <a:r>
              <a:rPr lang="fr-FR" sz="2400" i="1"/>
              <a:t>C. elegans</a:t>
            </a:r>
          </a:p>
          <a:p>
            <a:pPr>
              <a:lnSpc>
                <a:spcPct val="90000"/>
              </a:lnSpc>
            </a:pPr>
            <a:endParaRPr lang="en-CA"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500" fill="hold"/>
                                        <p:tgtEl>
                                          <p:spTgt spid="51202"/>
                                        </p:tgtEl>
                                        <p:attrNameLst>
                                          <p:attrName>ppt_x</p:attrName>
                                        </p:attrNameLst>
                                      </p:cBhvr>
                                      <p:tavLst>
                                        <p:tav tm="0">
                                          <p:val>
                                            <p:strVal val="#ppt_x"/>
                                          </p:val>
                                        </p:tav>
                                        <p:tav tm="100000">
                                          <p:val>
                                            <p:strVal val="#ppt_x"/>
                                          </p:val>
                                        </p:tav>
                                      </p:tavLst>
                                    </p:anim>
                                    <p:anim calcmode="lin" valueType="num">
                                      <p:cBhvr additive="base">
                                        <p:cTn id="8" dur="500" fill="hold"/>
                                        <p:tgtEl>
                                          <p:spTgt spid="5120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120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120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120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12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utoUpdateAnimBg="0"/>
      <p:bldP spid="51203"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609600"/>
            <a:ext cx="3429000" cy="2743200"/>
          </a:xfrm>
        </p:spPr>
        <p:txBody>
          <a:bodyPr/>
          <a:lstStyle/>
          <a:p>
            <a:r>
              <a:rPr lang="fr-FR"/>
              <a:t>Regulation of Gene Expression in Drosophila</a:t>
            </a:r>
            <a:endParaRPr lang="en-CA"/>
          </a:p>
        </p:txBody>
      </p:sp>
      <p:pic>
        <p:nvPicPr>
          <p:cNvPr id="12292" name="Picture 4" descr="11_13bDevelopmentControl_L.jpg"/>
          <p:cNvPicPr>
            <a:picLocks noChangeAspect="1" noChangeArrowheads="1"/>
          </p:cNvPicPr>
          <p:nvPr/>
        </p:nvPicPr>
        <p:blipFill>
          <a:blip r:embed="rId2" cstate="print"/>
          <a:srcRect/>
          <a:stretch>
            <a:fillRect/>
          </a:stretch>
        </p:blipFill>
        <p:spPr bwMode="auto">
          <a:xfrm>
            <a:off x="3810000" y="0"/>
            <a:ext cx="3165475"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71" name="Picture 59" descr="15_06bEukRegCytoplasm-U"/>
          <p:cNvPicPr>
            <a:picLocks noChangeAspect="1" noChangeArrowheads="1"/>
          </p:cNvPicPr>
          <p:nvPr/>
        </p:nvPicPr>
        <p:blipFill>
          <a:blip r:embed="rId3" cstate="print"/>
          <a:srcRect b="2786"/>
          <a:stretch>
            <a:fillRect/>
          </a:stretch>
        </p:blipFill>
        <p:spPr bwMode="auto">
          <a:xfrm>
            <a:off x="1816100" y="465138"/>
            <a:ext cx="5511800" cy="5761037"/>
          </a:xfrm>
          <a:prstGeom prst="rect">
            <a:avLst/>
          </a:prstGeom>
          <a:noFill/>
        </p:spPr>
      </p:pic>
      <p:sp>
        <p:nvSpPr>
          <p:cNvPr id="90161" name="Text Box 31"/>
          <p:cNvSpPr txBox="1">
            <a:spLocks noChangeArrowheads="1"/>
          </p:cNvSpPr>
          <p:nvPr/>
        </p:nvSpPr>
        <p:spPr bwMode="auto">
          <a:xfrm>
            <a:off x="5556250" y="546100"/>
            <a:ext cx="1238250" cy="106363"/>
          </a:xfrm>
          <a:prstGeom prst="rect">
            <a:avLst/>
          </a:prstGeom>
          <a:noFill/>
          <a:ln w="9525">
            <a:noFill/>
            <a:miter lim="800000"/>
            <a:headEnd/>
            <a:tailEnd/>
          </a:ln>
        </p:spPr>
        <p:txBody>
          <a:bodyPr wrap="none" lIns="0" tIns="0" rIns="0" bIns="0"/>
          <a:lstStyle/>
          <a:p>
            <a:r>
              <a:rPr lang="en-US" sz="1700">
                <a:latin typeface="Arial" charset="0"/>
              </a:rPr>
              <a:t>CYTOPLASM</a:t>
            </a:r>
          </a:p>
        </p:txBody>
      </p:sp>
      <p:sp>
        <p:nvSpPr>
          <p:cNvPr id="90162" name="Text Box 31"/>
          <p:cNvSpPr txBox="1">
            <a:spLocks noChangeArrowheads="1"/>
          </p:cNvSpPr>
          <p:nvPr/>
        </p:nvSpPr>
        <p:spPr bwMode="auto">
          <a:xfrm>
            <a:off x="4559300" y="882650"/>
            <a:ext cx="1238250" cy="106363"/>
          </a:xfrm>
          <a:prstGeom prst="rect">
            <a:avLst/>
          </a:prstGeom>
          <a:noFill/>
          <a:ln w="9525">
            <a:noFill/>
            <a:miter lim="800000"/>
            <a:headEnd/>
            <a:tailEnd/>
          </a:ln>
        </p:spPr>
        <p:txBody>
          <a:bodyPr wrap="none" lIns="0" tIns="0" rIns="0" bIns="0"/>
          <a:lstStyle/>
          <a:p>
            <a:r>
              <a:rPr lang="en-US" sz="1700">
                <a:latin typeface="Arial" charset="0"/>
              </a:rPr>
              <a:t>mRNA in cytoplasm</a:t>
            </a:r>
          </a:p>
        </p:txBody>
      </p:sp>
      <p:sp>
        <p:nvSpPr>
          <p:cNvPr id="90163" name="Text Box 31"/>
          <p:cNvSpPr txBox="1">
            <a:spLocks noChangeArrowheads="1"/>
          </p:cNvSpPr>
          <p:nvPr/>
        </p:nvSpPr>
        <p:spPr bwMode="auto">
          <a:xfrm>
            <a:off x="4533900" y="1498600"/>
            <a:ext cx="723900" cy="119063"/>
          </a:xfrm>
          <a:prstGeom prst="rect">
            <a:avLst/>
          </a:prstGeom>
          <a:noFill/>
          <a:ln w="9525">
            <a:noFill/>
            <a:miter lim="800000"/>
            <a:headEnd/>
            <a:tailEnd/>
          </a:ln>
        </p:spPr>
        <p:txBody>
          <a:bodyPr wrap="none" lIns="0" tIns="0" rIns="0" bIns="0"/>
          <a:lstStyle/>
          <a:p>
            <a:r>
              <a:rPr lang="en-US" sz="1700">
                <a:latin typeface="Arial" charset="0"/>
              </a:rPr>
              <a:t>Translation</a:t>
            </a:r>
          </a:p>
        </p:txBody>
      </p:sp>
      <p:sp>
        <p:nvSpPr>
          <p:cNvPr id="90164" name="Text Box 31"/>
          <p:cNvSpPr txBox="1">
            <a:spLocks noChangeArrowheads="1"/>
          </p:cNvSpPr>
          <p:nvPr/>
        </p:nvSpPr>
        <p:spPr bwMode="auto">
          <a:xfrm>
            <a:off x="2438400" y="1587500"/>
            <a:ext cx="723900" cy="119063"/>
          </a:xfrm>
          <a:prstGeom prst="rect">
            <a:avLst/>
          </a:prstGeom>
          <a:noFill/>
          <a:ln w="9525">
            <a:noFill/>
            <a:miter lim="800000"/>
            <a:headEnd/>
            <a:tailEnd/>
          </a:ln>
        </p:spPr>
        <p:txBody>
          <a:bodyPr wrap="none" lIns="0" tIns="0" rIns="0" bIns="0"/>
          <a:lstStyle/>
          <a:p>
            <a:pPr algn="ctr">
              <a:lnSpc>
                <a:spcPct val="90000"/>
              </a:lnSpc>
            </a:pPr>
            <a:r>
              <a:rPr lang="en-US" sz="1700">
                <a:latin typeface="Arial" charset="0"/>
              </a:rPr>
              <a:t>Degradation</a:t>
            </a:r>
          </a:p>
          <a:p>
            <a:pPr algn="ctr">
              <a:lnSpc>
                <a:spcPct val="90000"/>
              </a:lnSpc>
            </a:pPr>
            <a:r>
              <a:rPr lang="en-US" sz="1700">
                <a:latin typeface="Arial" charset="0"/>
              </a:rPr>
              <a:t>of mRNA</a:t>
            </a:r>
          </a:p>
        </p:txBody>
      </p:sp>
      <p:sp>
        <p:nvSpPr>
          <p:cNvPr id="90165" name="Text Box 31"/>
          <p:cNvSpPr txBox="1">
            <a:spLocks noChangeArrowheads="1"/>
          </p:cNvSpPr>
          <p:nvPr/>
        </p:nvSpPr>
        <p:spPr bwMode="auto">
          <a:xfrm>
            <a:off x="4718050" y="2546350"/>
            <a:ext cx="723900" cy="119063"/>
          </a:xfrm>
          <a:prstGeom prst="rect">
            <a:avLst/>
          </a:prstGeom>
          <a:noFill/>
          <a:ln w="9525">
            <a:noFill/>
            <a:miter lim="800000"/>
            <a:headEnd/>
            <a:tailEnd/>
          </a:ln>
        </p:spPr>
        <p:txBody>
          <a:bodyPr wrap="none" lIns="0" tIns="0" rIns="0" bIns="0"/>
          <a:lstStyle/>
          <a:p>
            <a:r>
              <a:rPr lang="en-US" sz="1700">
                <a:latin typeface="Arial" charset="0"/>
              </a:rPr>
              <a:t>Polypeptide</a:t>
            </a:r>
          </a:p>
        </p:txBody>
      </p:sp>
      <p:sp>
        <p:nvSpPr>
          <p:cNvPr id="90166" name="Text Box 31"/>
          <p:cNvSpPr txBox="1">
            <a:spLocks noChangeArrowheads="1"/>
          </p:cNvSpPr>
          <p:nvPr/>
        </p:nvSpPr>
        <p:spPr bwMode="auto">
          <a:xfrm>
            <a:off x="4667250" y="2971800"/>
            <a:ext cx="1416050" cy="398463"/>
          </a:xfrm>
          <a:prstGeom prst="rect">
            <a:avLst/>
          </a:prstGeom>
          <a:noFill/>
          <a:ln w="9525">
            <a:noFill/>
            <a:miter lim="800000"/>
            <a:headEnd/>
            <a:tailEnd/>
          </a:ln>
        </p:spPr>
        <p:txBody>
          <a:bodyPr wrap="none" lIns="0" tIns="0" rIns="0" bIns="0"/>
          <a:lstStyle/>
          <a:p>
            <a:pPr algn="ctr">
              <a:lnSpc>
                <a:spcPct val="90000"/>
              </a:lnSpc>
            </a:pPr>
            <a:r>
              <a:rPr lang="en-US" sz="1700">
                <a:latin typeface="Arial" charset="0"/>
              </a:rPr>
              <a:t>Protein processing, such</a:t>
            </a:r>
            <a:br>
              <a:rPr lang="en-US" sz="1700">
                <a:latin typeface="Arial" charset="0"/>
              </a:rPr>
            </a:br>
            <a:r>
              <a:rPr lang="en-US" sz="1700">
                <a:latin typeface="Arial" charset="0"/>
              </a:rPr>
              <a:t>as cleavage and</a:t>
            </a:r>
            <a:br>
              <a:rPr lang="en-US" sz="1700">
                <a:latin typeface="Arial" charset="0"/>
              </a:rPr>
            </a:br>
            <a:r>
              <a:rPr lang="en-US" sz="1700">
                <a:latin typeface="Arial" charset="0"/>
              </a:rPr>
              <a:t>chemical modification</a:t>
            </a:r>
          </a:p>
        </p:txBody>
      </p:sp>
      <p:sp>
        <p:nvSpPr>
          <p:cNvPr id="90167" name="Text Box 31"/>
          <p:cNvSpPr txBox="1">
            <a:spLocks noChangeArrowheads="1"/>
          </p:cNvSpPr>
          <p:nvPr/>
        </p:nvSpPr>
        <p:spPr bwMode="auto">
          <a:xfrm>
            <a:off x="4279900" y="3987800"/>
            <a:ext cx="723900" cy="119063"/>
          </a:xfrm>
          <a:prstGeom prst="rect">
            <a:avLst/>
          </a:prstGeom>
          <a:noFill/>
          <a:ln w="9525">
            <a:noFill/>
            <a:miter lim="800000"/>
            <a:headEnd/>
            <a:tailEnd/>
          </a:ln>
        </p:spPr>
        <p:txBody>
          <a:bodyPr wrap="none" lIns="0" tIns="0" rIns="0" bIns="0"/>
          <a:lstStyle/>
          <a:p>
            <a:r>
              <a:rPr lang="en-US" sz="1700">
                <a:latin typeface="Arial" charset="0"/>
              </a:rPr>
              <a:t>Active protein</a:t>
            </a:r>
          </a:p>
        </p:txBody>
      </p:sp>
      <p:sp>
        <p:nvSpPr>
          <p:cNvPr id="90168" name="Text Box 31"/>
          <p:cNvSpPr txBox="1">
            <a:spLocks noChangeArrowheads="1"/>
          </p:cNvSpPr>
          <p:nvPr/>
        </p:nvSpPr>
        <p:spPr bwMode="auto">
          <a:xfrm>
            <a:off x="4679950" y="4572000"/>
            <a:ext cx="908050" cy="246063"/>
          </a:xfrm>
          <a:prstGeom prst="rect">
            <a:avLst/>
          </a:prstGeom>
          <a:noFill/>
          <a:ln w="9525">
            <a:noFill/>
            <a:miter lim="800000"/>
            <a:headEnd/>
            <a:tailEnd/>
          </a:ln>
        </p:spPr>
        <p:txBody>
          <a:bodyPr wrap="none" lIns="0" tIns="0" rIns="0" bIns="0"/>
          <a:lstStyle/>
          <a:p>
            <a:pPr algn="ctr">
              <a:lnSpc>
                <a:spcPct val="90000"/>
              </a:lnSpc>
            </a:pPr>
            <a:r>
              <a:rPr lang="en-US" sz="1700">
                <a:latin typeface="Arial" charset="0"/>
              </a:rPr>
              <a:t>Transport to cellular</a:t>
            </a:r>
            <a:br>
              <a:rPr lang="en-US" sz="1700">
                <a:latin typeface="Arial" charset="0"/>
              </a:rPr>
            </a:br>
            <a:r>
              <a:rPr lang="en-US" sz="1700">
                <a:latin typeface="Arial" charset="0"/>
              </a:rPr>
              <a:t>destination</a:t>
            </a:r>
          </a:p>
        </p:txBody>
      </p:sp>
      <p:sp>
        <p:nvSpPr>
          <p:cNvPr id="90169" name="Text Box 31"/>
          <p:cNvSpPr txBox="1">
            <a:spLocks noChangeArrowheads="1"/>
          </p:cNvSpPr>
          <p:nvPr/>
        </p:nvSpPr>
        <p:spPr bwMode="auto">
          <a:xfrm>
            <a:off x="2489200" y="4114800"/>
            <a:ext cx="622300" cy="239713"/>
          </a:xfrm>
          <a:prstGeom prst="rect">
            <a:avLst/>
          </a:prstGeom>
          <a:noFill/>
          <a:ln w="9525">
            <a:noFill/>
            <a:miter lim="800000"/>
            <a:headEnd/>
            <a:tailEnd/>
          </a:ln>
        </p:spPr>
        <p:txBody>
          <a:bodyPr wrap="none" lIns="0" tIns="0" rIns="0" bIns="0"/>
          <a:lstStyle/>
          <a:p>
            <a:pPr algn="ctr">
              <a:lnSpc>
                <a:spcPct val="90000"/>
              </a:lnSpc>
            </a:pPr>
            <a:r>
              <a:rPr lang="en-US" sz="1700">
                <a:latin typeface="Arial" charset="0"/>
              </a:rPr>
              <a:t>Degradation</a:t>
            </a:r>
            <a:br>
              <a:rPr lang="en-US" sz="1700">
                <a:latin typeface="Arial" charset="0"/>
              </a:rPr>
            </a:br>
            <a:r>
              <a:rPr lang="en-US" sz="1700">
                <a:latin typeface="Arial" charset="0"/>
              </a:rPr>
              <a:t>of protein</a:t>
            </a:r>
          </a:p>
        </p:txBody>
      </p:sp>
      <p:sp>
        <p:nvSpPr>
          <p:cNvPr id="90170" name="Text Box 31"/>
          <p:cNvSpPr txBox="1">
            <a:spLocks noChangeArrowheads="1"/>
          </p:cNvSpPr>
          <p:nvPr/>
        </p:nvSpPr>
        <p:spPr bwMode="auto">
          <a:xfrm>
            <a:off x="4248150" y="5200650"/>
            <a:ext cx="1485900" cy="430213"/>
          </a:xfrm>
          <a:prstGeom prst="rect">
            <a:avLst/>
          </a:prstGeom>
          <a:noFill/>
          <a:ln w="9525">
            <a:noFill/>
            <a:miter lim="800000"/>
            <a:headEnd/>
            <a:tailEnd/>
          </a:ln>
        </p:spPr>
        <p:txBody>
          <a:bodyPr wrap="none" lIns="0" tIns="0" rIns="0" bIns="0"/>
          <a:lstStyle/>
          <a:p>
            <a:r>
              <a:rPr lang="en-US" sz="1700">
                <a:latin typeface="Arial" charset="0"/>
              </a:rPr>
              <a:t>Cellular function</a:t>
            </a:r>
            <a:br>
              <a:rPr lang="en-US" sz="1700">
                <a:latin typeface="Arial" charset="0"/>
              </a:rPr>
            </a:br>
            <a:r>
              <a:rPr lang="en-US" sz="1700">
                <a:latin typeface="Arial" charset="0"/>
              </a:rPr>
              <a:t>(such as enzymatic</a:t>
            </a:r>
            <a:br>
              <a:rPr lang="en-US" sz="1700">
                <a:latin typeface="Arial" charset="0"/>
              </a:rPr>
            </a:br>
            <a:r>
              <a:rPr lang="en-US" sz="1700">
                <a:latin typeface="Arial" charset="0"/>
              </a:rPr>
              <a:t>activity, structural support)</a:t>
            </a:r>
          </a:p>
        </p:txBody>
      </p:sp>
      <p:sp>
        <p:nvSpPr>
          <p:cNvPr id="14" name="Title 26"/>
          <p:cNvSpPr txBox="1">
            <a:spLocks/>
          </p:cNvSpPr>
          <p:nvPr/>
        </p:nvSpPr>
        <p:spPr>
          <a:xfrm>
            <a:off x="107504" y="548680"/>
            <a:ext cx="18002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0" i="0" u="none" strike="noStrike" kern="0" cap="none" spc="0" normalizeH="0" baseline="0" noProof="0" dirty="0" err="1" smtClean="0">
                <a:ln>
                  <a:noFill/>
                </a:ln>
                <a:solidFill>
                  <a:srgbClr val="C00000"/>
                </a:solidFill>
                <a:effectLst/>
                <a:uLnTx/>
                <a:uFillTx/>
                <a:latin typeface="+mj-lt"/>
                <a:ea typeface="+mj-ea"/>
                <a:cs typeface="+mj-cs"/>
              </a:rPr>
              <a:t>Regulation</a:t>
            </a:r>
            <a:r>
              <a:rPr kumimoji="0" lang="fr-FR" sz="2800" b="0" i="0" u="none" strike="noStrike" kern="0" cap="none" spc="0" normalizeH="0" baseline="0" noProof="0" dirty="0" smtClean="0">
                <a:ln>
                  <a:noFill/>
                </a:ln>
                <a:solidFill>
                  <a:srgbClr val="C00000"/>
                </a:solidFill>
                <a:effectLst/>
                <a:uLnTx/>
                <a:uFillTx/>
                <a:latin typeface="+mj-lt"/>
                <a:ea typeface="+mj-ea"/>
                <a:cs typeface="+mj-cs"/>
              </a:rPr>
              <a:t> in the </a:t>
            </a:r>
            <a:r>
              <a:rPr kumimoji="0" lang="fr-FR" sz="2800" b="0" i="0" u="none" strike="noStrike" kern="0" cap="none" spc="0" normalizeH="0" baseline="0" noProof="0" dirty="0" err="1" smtClean="0">
                <a:ln>
                  <a:noFill/>
                </a:ln>
                <a:solidFill>
                  <a:srgbClr val="C00000"/>
                </a:solidFill>
                <a:effectLst/>
                <a:uLnTx/>
                <a:uFillTx/>
                <a:latin typeface="+mj-lt"/>
                <a:ea typeface="+mj-ea"/>
                <a:cs typeface="+mj-cs"/>
              </a:rPr>
              <a:t>Cytoplasm</a:t>
            </a:r>
            <a:endParaRPr kumimoji="0" lang="en-US" sz="2800" b="0" i="0" u="none" strike="noStrike" kern="0" cap="none" spc="0" normalizeH="0" baseline="0" noProof="0" dirty="0" smtClean="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1026"/>
          <p:cNvSpPr>
            <a:spLocks noGrp="1" noChangeArrowheads="1"/>
          </p:cNvSpPr>
          <p:nvPr>
            <p:ph type="title"/>
          </p:nvPr>
        </p:nvSpPr>
        <p:spPr/>
        <p:txBody>
          <a:bodyPr/>
          <a:lstStyle/>
          <a:p>
            <a:r>
              <a:rPr lang="fr-FR"/>
              <a:t>Signal Transduction Pathways &amp; Gene Expression</a:t>
            </a:r>
            <a:endParaRPr lang="en-CA"/>
          </a:p>
        </p:txBody>
      </p:sp>
      <p:sp>
        <p:nvSpPr>
          <p:cNvPr id="52227" name="Rectangle 1027"/>
          <p:cNvSpPr>
            <a:spLocks noGrp="1" noChangeArrowheads="1"/>
          </p:cNvSpPr>
          <p:nvPr>
            <p:ph type="body" idx="1"/>
          </p:nvPr>
        </p:nvSpPr>
        <p:spPr/>
        <p:txBody>
          <a:bodyPr/>
          <a:lstStyle/>
          <a:p>
            <a:pPr>
              <a:lnSpc>
                <a:spcPct val="90000"/>
              </a:lnSpc>
            </a:pPr>
            <a:r>
              <a:rPr lang="fr-FR" sz="2800"/>
              <a:t>How do adjacent cells communicate?</a:t>
            </a:r>
          </a:p>
          <a:p>
            <a:pPr>
              <a:lnSpc>
                <a:spcPct val="20000"/>
              </a:lnSpc>
              <a:buFontTx/>
              <a:buNone/>
            </a:pPr>
            <a:endParaRPr lang="fr-FR" sz="2800"/>
          </a:p>
          <a:p>
            <a:pPr>
              <a:lnSpc>
                <a:spcPct val="90000"/>
              </a:lnSpc>
            </a:pPr>
            <a:r>
              <a:rPr lang="fr-FR" sz="2800"/>
              <a:t>Through signal transduction pathways (« a series of molecular changes that conversts a signal on a target cell’s surface to a specific response inside the cell »)</a:t>
            </a:r>
          </a:p>
          <a:p>
            <a:pPr>
              <a:lnSpc>
                <a:spcPct val="10000"/>
              </a:lnSpc>
              <a:buFontTx/>
              <a:buNone/>
            </a:pPr>
            <a:endParaRPr lang="fr-FR" sz="2800"/>
          </a:p>
          <a:p>
            <a:pPr>
              <a:lnSpc>
                <a:spcPct val="90000"/>
              </a:lnSpc>
            </a:pPr>
            <a:r>
              <a:rPr lang="fr-FR" sz="2800"/>
              <a:t>Signal proteins from one cell will cause gene expression in adjacent cells</a:t>
            </a:r>
          </a:p>
          <a:p>
            <a:pPr>
              <a:lnSpc>
                <a:spcPct val="20000"/>
              </a:lnSpc>
              <a:buFontTx/>
              <a:buNone/>
            </a:pPr>
            <a:endParaRPr lang="fr-FR" sz="2800"/>
          </a:p>
          <a:p>
            <a:pPr>
              <a:lnSpc>
                <a:spcPct val="90000"/>
              </a:lnSpc>
            </a:pPr>
            <a:r>
              <a:rPr lang="fr-FR" sz="2800"/>
              <a:t>This type of communication is key to embryonic development and the coordination of cellular activities within a mature organism</a:t>
            </a:r>
            <a:endParaRPr lang="en-CA"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 fill="hold"/>
                                        <p:tgtEl>
                                          <p:spTgt spid="52226"/>
                                        </p:tgtEl>
                                        <p:attrNameLst>
                                          <p:attrName>ppt_x</p:attrName>
                                        </p:attrNameLst>
                                      </p:cBhvr>
                                      <p:tavLst>
                                        <p:tav tm="0">
                                          <p:val>
                                            <p:strVal val="#ppt_x"/>
                                          </p:val>
                                        </p:tav>
                                        <p:tav tm="100000">
                                          <p:val>
                                            <p:strVal val="#ppt_x"/>
                                          </p:val>
                                        </p:tav>
                                      </p:tavLst>
                                    </p:anim>
                                    <p:anim calcmode="lin" valueType="num">
                                      <p:cBhvr additive="base">
                                        <p:cTn id="8" dur="500" fill="hold"/>
                                        <p:tgtEl>
                                          <p:spTgt spid="522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222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222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222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22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utoUpdateAnimBg="0"/>
      <p:bldP spid="52227"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n-CA"/>
          </a:p>
        </p:txBody>
      </p:sp>
      <p:pic>
        <p:nvPicPr>
          <p:cNvPr id="13316" name="Picture 4" descr="11_13bDevelopmentControl_L.jpg"/>
          <p:cNvPicPr>
            <a:picLocks noChangeAspect="1" noChangeArrowheads="1"/>
          </p:cNvPicPr>
          <p:nvPr/>
        </p:nvPicPr>
        <p:blipFill>
          <a:blip r:embed="rId2" cstate="print"/>
          <a:srcRect/>
          <a:stretch>
            <a:fillRect/>
          </a:stretch>
        </p:blipFill>
        <p:spPr bwMode="auto">
          <a:xfrm>
            <a:off x="2989263" y="0"/>
            <a:ext cx="3165475" cy="6858000"/>
          </a:xfrm>
          <a:prstGeom prst="rect">
            <a:avLst/>
          </a:prstGeom>
          <a:noFill/>
        </p:spPr>
      </p:pic>
      <p:pic>
        <p:nvPicPr>
          <p:cNvPr id="13318" name="Picture 6" descr="11_14SignalTransduction_1_L.jpg"/>
          <p:cNvPicPr>
            <a:picLocks noChangeAspect="1" noChangeArrowheads="1"/>
          </p:cNvPicPr>
          <p:nvPr/>
        </p:nvPicPr>
        <p:blipFill>
          <a:blip r:embed="rId3" cstate="print"/>
          <a:srcRect/>
          <a:stretch>
            <a:fillRect/>
          </a:stretch>
        </p:blipFill>
        <p:spPr bwMode="auto">
          <a:xfrm>
            <a:off x="2178050" y="0"/>
            <a:ext cx="4789488" cy="6858000"/>
          </a:xfrm>
          <a:prstGeom prst="rect">
            <a:avLst/>
          </a:prstGeom>
          <a:noFill/>
        </p:spPr>
      </p:pic>
      <p:pic>
        <p:nvPicPr>
          <p:cNvPr id="13320" name="Picture 8" descr="11_14SignalTransduction_2_L.jpg"/>
          <p:cNvPicPr>
            <a:picLocks noChangeAspect="1" noChangeArrowheads="1"/>
          </p:cNvPicPr>
          <p:nvPr/>
        </p:nvPicPr>
        <p:blipFill>
          <a:blip r:embed="rId4" cstate="print"/>
          <a:srcRect/>
          <a:stretch>
            <a:fillRect/>
          </a:stretch>
        </p:blipFill>
        <p:spPr bwMode="auto">
          <a:xfrm>
            <a:off x="2362200" y="0"/>
            <a:ext cx="4683125" cy="6705600"/>
          </a:xfrm>
          <a:prstGeom prst="rect">
            <a:avLst/>
          </a:prstGeom>
          <a:noFill/>
        </p:spPr>
      </p:pic>
      <p:pic>
        <p:nvPicPr>
          <p:cNvPr id="13321" name="Picture 9" descr="11_14SignalTransduction_3_L.jpg"/>
          <p:cNvPicPr>
            <a:picLocks noChangeAspect="1" noChangeArrowheads="1"/>
          </p:cNvPicPr>
          <p:nvPr/>
        </p:nvPicPr>
        <p:blipFill>
          <a:blip r:embed="rId5" cstate="print"/>
          <a:srcRect/>
          <a:stretch>
            <a:fillRect/>
          </a:stretch>
        </p:blipFill>
        <p:spPr bwMode="auto">
          <a:xfrm>
            <a:off x="2436813" y="0"/>
            <a:ext cx="4683125" cy="6705600"/>
          </a:xfrm>
          <a:prstGeom prst="rect">
            <a:avLst/>
          </a:prstGeom>
          <a:noFill/>
        </p:spPr>
      </p:pic>
      <p:pic>
        <p:nvPicPr>
          <p:cNvPr id="13322" name="Picture 10" descr="11_14SignalTransduction_4_L.jpg"/>
          <p:cNvPicPr>
            <a:picLocks noChangeAspect="1" noChangeArrowheads="1"/>
          </p:cNvPicPr>
          <p:nvPr/>
        </p:nvPicPr>
        <p:blipFill>
          <a:blip r:embed="rId6" cstate="print"/>
          <a:srcRect/>
          <a:stretch>
            <a:fillRect/>
          </a:stretch>
        </p:blipFill>
        <p:spPr bwMode="auto">
          <a:xfrm>
            <a:off x="2436813" y="0"/>
            <a:ext cx="4683125" cy="670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0-#ppt_w/2"/>
                                          </p:val>
                                        </p:tav>
                                        <p:tav tm="100000">
                                          <p:val>
                                            <p:strVal val="#ppt_x"/>
                                          </p:val>
                                        </p:tav>
                                      </p:tavLst>
                                    </p:anim>
                                    <p:anim calcmode="lin" valueType="num">
                                      <p:cBhvr additive="base">
                                        <p:cTn id="8" dur="500" fill="hold"/>
                                        <p:tgtEl>
                                          <p:spTgt spid="133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133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33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133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133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13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p:txBody>
          <a:bodyPr/>
          <a:lstStyle/>
          <a:p>
            <a:r>
              <a:rPr lang="fr-FR"/>
              <a:t>Homeotic Genes are Ancient</a:t>
            </a:r>
            <a:endParaRPr lang="en-CA"/>
          </a:p>
        </p:txBody>
      </p:sp>
      <p:sp>
        <p:nvSpPr>
          <p:cNvPr id="53251" name="Rectangle 1027"/>
          <p:cNvSpPr>
            <a:spLocks noGrp="1" noChangeArrowheads="1"/>
          </p:cNvSpPr>
          <p:nvPr>
            <p:ph type="body" idx="1"/>
          </p:nvPr>
        </p:nvSpPr>
        <p:spPr>
          <a:xfrm>
            <a:off x="685800" y="1981200"/>
            <a:ext cx="8153400" cy="4114800"/>
          </a:xfrm>
        </p:spPr>
        <p:txBody>
          <a:bodyPr/>
          <a:lstStyle/>
          <a:p>
            <a:pPr>
              <a:lnSpc>
                <a:spcPct val="90000"/>
              </a:lnSpc>
            </a:pPr>
            <a:r>
              <a:rPr lang="fr-FR" sz="2000"/>
              <a:t>All homeotic genes contain a common sequence of 180 nucleotides called </a:t>
            </a:r>
            <a:r>
              <a:rPr lang="fr-FR" sz="2000">
                <a:solidFill>
                  <a:srgbClr val="990000"/>
                </a:solidFill>
              </a:rPr>
              <a:t>homeoboxes</a:t>
            </a:r>
          </a:p>
          <a:p>
            <a:pPr>
              <a:lnSpc>
                <a:spcPct val="40000"/>
              </a:lnSpc>
              <a:buFontTx/>
              <a:buNone/>
            </a:pPr>
            <a:endParaRPr lang="fr-FR" sz="2000"/>
          </a:p>
          <a:p>
            <a:pPr>
              <a:lnSpc>
                <a:spcPct val="90000"/>
              </a:lnSpc>
            </a:pPr>
            <a:r>
              <a:rPr lang="fr-FR" sz="2000"/>
              <a:t>These homeoboxes code for a 60-amino acid polypeptide chain in different homeotic proteins and enable them to bind to DNA and either turn on or turn off genes involved in embryonic development</a:t>
            </a:r>
          </a:p>
          <a:p>
            <a:pPr>
              <a:lnSpc>
                <a:spcPct val="40000"/>
              </a:lnSpc>
              <a:buFontTx/>
              <a:buNone/>
            </a:pPr>
            <a:endParaRPr lang="fr-FR" sz="2000"/>
          </a:p>
          <a:p>
            <a:pPr>
              <a:lnSpc>
                <a:spcPct val="90000"/>
              </a:lnSpc>
            </a:pPr>
            <a:r>
              <a:rPr lang="fr-FR" sz="2000"/>
              <a:t>These homeoboxes can be found in virtually every eukaryotic organism and have even been seen in some prokaryotic cells</a:t>
            </a:r>
          </a:p>
          <a:p>
            <a:pPr>
              <a:lnSpc>
                <a:spcPct val="40000"/>
              </a:lnSpc>
              <a:buFontTx/>
              <a:buNone/>
            </a:pPr>
            <a:endParaRPr lang="fr-FR" sz="2000"/>
          </a:p>
          <a:p>
            <a:pPr>
              <a:lnSpc>
                <a:spcPct val="90000"/>
              </a:lnSpc>
            </a:pPr>
            <a:r>
              <a:rPr lang="fr-FR" sz="2000"/>
              <a:t>The presence of homeoboxes in such a variety of organisms supports the idea that all life came from the same ancestor</a:t>
            </a:r>
          </a:p>
          <a:p>
            <a:pPr>
              <a:lnSpc>
                <a:spcPct val="40000"/>
              </a:lnSpc>
              <a:buFontTx/>
              <a:buNone/>
            </a:pPr>
            <a:endParaRPr lang="fr-FR" sz="2000"/>
          </a:p>
          <a:p>
            <a:pPr>
              <a:lnSpc>
                <a:spcPct val="90000"/>
              </a:lnSpc>
            </a:pPr>
            <a:r>
              <a:rPr lang="fr-FR" sz="2000"/>
              <a:t>The fact that these ancient genes are control genes underscores the importance of gene regulation in living organisms</a:t>
            </a:r>
          </a:p>
          <a:p>
            <a:pPr>
              <a:lnSpc>
                <a:spcPct val="90000"/>
              </a:lnSpc>
            </a:pPr>
            <a:endParaRPr lang="en-CA"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additive="base">
                                        <p:cTn id="7" dur="500" fill="hold"/>
                                        <p:tgtEl>
                                          <p:spTgt spid="53250"/>
                                        </p:tgtEl>
                                        <p:attrNameLst>
                                          <p:attrName>ppt_x</p:attrName>
                                        </p:attrNameLst>
                                      </p:cBhvr>
                                      <p:tavLst>
                                        <p:tav tm="0">
                                          <p:val>
                                            <p:strVal val="#ppt_x"/>
                                          </p:val>
                                        </p:tav>
                                        <p:tav tm="100000">
                                          <p:val>
                                            <p:strVal val="#ppt_x"/>
                                          </p:val>
                                        </p:tav>
                                      </p:tavLst>
                                    </p:anim>
                                    <p:anim calcmode="lin" valueType="num">
                                      <p:cBhvr additive="base">
                                        <p:cTn id="8" dur="500" fill="hold"/>
                                        <p:tgtEl>
                                          <p:spTgt spid="5325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325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325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325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325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53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utoUpdateAnimBg="0"/>
      <p:bldP spid="53251"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en-CA"/>
          </a:p>
        </p:txBody>
      </p:sp>
      <p:pic>
        <p:nvPicPr>
          <p:cNvPr id="18436" name="Picture 4" descr="11_15HomeoticGeneCompare_L.jpg"/>
          <p:cNvPicPr>
            <a:picLocks noChangeAspect="1" noChangeArrowheads="1"/>
          </p:cNvPicPr>
          <p:nvPr/>
        </p:nvPicPr>
        <p:blipFill>
          <a:blip r:embed="rId2" cstate="print"/>
          <a:srcRect/>
          <a:stretch>
            <a:fillRect/>
          </a:stretch>
        </p:blipFill>
        <p:spPr bwMode="auto">
          <a:xfrm>
            <a:off x="1211263" y="0"/>
            <a:ext cx="6721475" cy="68580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685800" y="2286000"/>
            <a:ext cx="7772400" cy="1143000"/>
          </a:xfrm>
        </p:spPr>
        <p:txBody>
          <a:bodyPr/>
          <a:lstStyle/>
          <a:p>
            <a:r>
              <a:rPr lang="fr-FR"/>
              <a:t>Genetic Basis of Cancer</a:t>
            </a:r>
            <a:endParaRPr lang="en-CA"/>
          </a:p>
        </p:txBody>
      </p:sp>
      <p:sp>
        <p:nvSpPr>
          <p:cNvPr id="55299" name="Rectangle 3"/>
          <p:cNvSpPr>
            <a:spLocks noGrp="1" noChangeArrowheads="1"/>
          </p:cNvSpPr>
          <p:nvPr>
            <p:ph type="subTitle" idx="1"/>
          </p:nvPr>
        </p:nvSpPr>
        <p:spPr/>
        <p:txBody>
          <a:bodyPr/>
          <a:lstStyle/>
          <a:p>
            <a:endParaRPr lang="en-CA"/>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fr-FR"/>
              <a:t>Cancers are Triggered by the Deregulation of Cell Division</a:t>
            </a:r>
            <a:endParaRPr lang="en-CA"/>
          </a:p>
        </p:txBody>
      </p:sp>
      <p:sp>
        <p:nvSpPr>
          <p:cNvPr id="56323" name="Rectangle 3"/>
          <p:cNvSpPr>
            <a:spLocks noGrp="1" noChangeArrowheads="1"/>
          </p:cNvSpPr>
          <p:nvPr>
            <p:ph type="body" idx="1"/>
          </p:nvPr>
        </p:nvSpPr>
        <p:spPr>
          <a:xfrm>
            <a:off x="838200" y="2286000"/>
            <a:ext cx="7772400" cy="4114800"/>
          </a:xfrm>
        </p:spPr>
        <p:txBody>
          <a:bodyPr/>
          <a:lstStyle/>
          <a:p>
            <a:pPr>
              <a:lnSpc>
                <a:spcPct val="90000"/>
              </a:lnSpc>
            </a:pPr>
            <a:r>
              <a:rPr lang="fr-FR" sz="2800"/>
              <a:t>The deregulation of cell division in cancerous cells is due to mutations in genes that control the cell cycle</a:t>
            </a:r>
          </a:p>
          <a:p>
            <a:pPr>
              <a:lnSpc>
                <a:spcPct val="20000"/>
              </a:lnSpc>
              <a:buFontTx/>
              <a:buNone/>
            </a:pPr>
            <a:endParaRPr lang="fr-FR" sz="2800"/>
          </a:p>
          <a:p>
            <a:pPr>
              <a:lnSpc>
                <a:spcPct val="90000"/>
              </a:lnSpc>
            </a:pPr>
            <a:r>
              <a:rPr lang="fr-FR" sz="2800"/>
              <a:t>Our earliest understanding of cancer came from the discovery of a virus that causes cancer in chickens</a:t>
            </a:r>
          </a:p>
          <a:p>
            <a:pPr>
              <a:lnSpc>
                <a:spcPct val="30000"/>
              </a:lnSpc>
              <a:buFontTx/>
              <a:buNone/>
            </a:pPr>
            <a:endParaRPr lang="fr-FR" sz="2800"/>
          </a:p>
          <a:p>
            <a:pPr>
              <a:lnSpc>
                <a:spcPct val="90000"/>
              </a:lnSpc>
            </a:pPr>
            <a:r>
              <a:rPr lang="fr-FR" sz="2800"/>
              <a:t>This virus carries an </a:t>
            </a:r>
            <a:r>
              <a:rPr lang="fr-FR" sz="2800">
                <a:solidFill>
                  <a:srgbClr val="FF0000"/>
                </a:solidFill>
              </a:rPr>
              <a:t>oncongene</a:t>
            </a:r>
            <a:r>
              <a:rPr lang="fr-FR" sz="2800"/>
              <a:t> (cancer-causing gene) that is a mutated version of normal gene found in chickens </a:t>
            </a:r>
          </a:p>
          <a:p>
            <a:pPr>
              <a:lnSpc>
                <a:spcPct val="90000"/>
              </a:lnSpc>
              <a:buFontTx/>
              <a:buNone/>
            </a:pPr>
            <a:endParaRPr lang="fr-FR" sz="280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en-CA"/>
          </a:p>
        </p:txBody>
      </p:sp>
      <p:pic>
        <p:nvPicPr>
          <p:cNvPr id="19460" name="Picture 4" descr="11_16aOncogenes_L.jpg"/>
          <p:cNvPicPr>
            <a:picLocks noChangeAspect="1" noChangeArrowheads="1"/>
          </p:cNvPicPr>
          <p:nvPr/>
        </p:nvPicPr>
        <p:blipFill>
          <a:blip r:embed="rId2" cstate="print"/>
          <a:srcRect/>
          <a:stretch>
            <a:fillRect/>
          </a:stretch>
        </p:blipFill>
        <p:spPr bwMode="auto">
          <a:xfrm>
            <a:off x="0" y="474663"/>
            <a:ext cx="9144000" cy="5908675"/>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04800"/>
            <a:ext cx="7772400" cy="1143000"/>
          </a:xfrm>
        </p:spPr>
        <p:txBody>
          <a:bodyPr/>
          <a:lstStyle/>
          <a:p>
            <a:r>
              <a:rPr lang="fr-FR"/>
              <a:t>Tumor-Suppressor Genes</a:t>
            </a:r>
            <a:endParaRPr lang="en-CA"/>
          </a:p>
        </p:txBody>
      </p:sp>
      <p:pic>
        <p:nvPicPr>
          <p:cNvPr id="20484" name="Picture 4" descr="11_16bTumorSuppressorGene_L.jpg"/>
          <p:cNvPicPr>
            <a:picLocks noChangeAspect="1" noChangeArrowheads="1"/>
          </p:cNvPicPr>
          <p:nvPr/>
        </p:nvPicPr>
        <p:blipFill>
          <a:blip r:embed="rId2" cstate="print"/>
          <a:srcRect/>
          <a:stretch>
            <a:fillRect/>
          </a:stretch>
        </p:blipFill>
        <p:spPr bwMode="auto">
          <a:xfrm>
            <a:off x="914400" y="1647825"/>
            <a:ext cx="7162800" cy="5210175"/>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en-CA"/>
          </a:p>
        </p:txBody>
      </p:sp>
      <p:pic>
        <p:nvPicPr>
          <p:cNvPr id="21508" name="Picture 4" descr="11_17aCancerSignalTransd_L.jpg"/>
          <p:cNvPicPr>
            <a:picLocks noChangeAspect="1" noChangeArrowheads="1"/>
          </p:cNvPicPr>
          <p:nvPr/>
        </p:nvPicPr>
        <p:blipFill>
          <a:blip r:embed="rId2" cstate="print"/>
          <a:srcRect/>
          <a:stretch>
            <a:fillRect/>
          </a:stretch>
        </p:blipFill>
        <p:spPr bwMode="auto">
          <a:xfrm>
            <a:off x="2154238" y="0"/>
            <a:ext cx="4835525" cy="68580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endParaRPr lang="en-CA"/>
          </a:p>
        </p:txBody>
      </p:sp>
      <p:pic>
        <p:nvPicPr>
          <p:cNvPr id="22532" name="Picture 4" descr="11_17bCancerSignalTransd_L.jpg"/>
          <p:cNvPicPr>
            <a:picLocks noChangeAspect="1" noChangeArrowheads="1"/>
          </p:cNvPicPr>
          <p:nvPr/>
        </p:nvPicPr>
        <p:blipFill>
          <a:blip r:embed="rId2" cstate="print"/>
          <a:srcRect/>
          <a:stretch>
            <a:fillRect/>
          </a:stretch>
        </p:blipFill>
        <p:spPr bwMode="auto">
          <a:xfrm>
            <a:off x="2143125" y="0"/>
            <a:ext cx="485775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97" name="Picture 81" descr="15_06_EukRegulation-U"/>
          <p:cNvPicPr>
            <a:picLocks noChangeAspect="1" noChangeArrowheads="1"/>
          </p:cNvPicPr>
          <p:nvPr/>
        </p:nvPicPr>
        <p:blipFill>
          <a:blip r:embed="rId3" cstate="print"/>
          <a:srcRect b="2315"/>
          <a:stretch>
            <a:fillRect/>
          </a:stretch>
        </p:blipFill>
        <p:spPr bwMode="auto">
          <a:xfrm>
            <a:off x="3071813" y="136525"/>
            <a:ext cx="2998787" cy="6432550"/>
          </a:xfrm>
          <a:prstGeom prst="rect">
            <a:avLst/>
          </a:prstGeom>
          <a:noFill/>
        </p:spPr>
      </p:pic>
      <p:sp>
        <p:nvSpPr>
          <p:cNvPr id="86063" name="Text Box 31"/>
          <p:cNvSpPr txBox="1">
            <a:spLocks noChangeArrowheads="1"/>
          </p:cNvSpPr>
          <p:nvPr/>
        </p:nvSpPr>
        <p:spPr bwMode="auto">
          <a:xfrm>
            <a:off x="3538538" y="158750"/>
            <a:ext cx="342900" cy="163513"/>
          </a:xfrm>
          <a:prstGeom prst="rect">
            <a:avLst/>
          </a:prstGeom>
          <a:noFill/>
          <a:ln w="9525">
            <a:noFill/>
            <a:miter lim="800000"/>
            <a:headEnd/>
            <a:tailEnd/>
          </a:ln>
        </p:spPr>
        <p:txBody>
          <a:bodyPr wrap="none" lIns="0" tIns="0" rIns="0" bIns="0"/>
          <a:lstStyle/>
          <a:p>
            <a:r>
              <a:rPr lang="en-US" sz="900">
                <a:latin typeface="Arial" charset="0"/>
              </a:rPr>
              <a:t>Signal</a:t>
            </a:r>
          </a:p>
        </p:txBody>
      </p:sp>
      <p:sp>
        <p:nvSpPr>
          <p:cNvPr id="86064" name="Text Box 31"/>
          <p:cNvSpPr txBox="1">
            <a:spLocks noChangeArrowheads="1"/>
          </p:cNvSpPr>
          <p:nvPr/>
        </p:nvSpPr>
        <p:spPr bwMode="auto">
          <a:xfrm>
            <a:off x="5087938" y="565150"/>
            <a:ext cx="590550" cy="106363"/>
          </a:xfrm>
          <a:prstGeom prst="rect">
            <a:avLst/>
          </a:prstGeom>
          <a:noFill/>
          <a:ln w="9525">
            <a:noFill/>
            <a:miter lim="800000"/>
            <a:headEnd/>
            <a:tailEnd/>
          </a:ln>
        </p:spPr>
        <p:txBody>
          <a:bodyPr wrap="none" lIns="0" tIns="0" rIns="0" bIns="0"/>
          <a:lstStyle/>
          <a:p>
            <a:r>
              <a:rPr lang="en-US" sz="900">
                <a:latin typeface="Arial" charset="0"/>
              </a:rPr>
              <a:t>NUCLEUS</a:t>
            </a:r>
          </a:p>
        </p:txBody>
      </p:sp>
      <p:sp>
        <p:nvSpPr>
          <p:cNvPr id="86065" name="Text Box 31"/>
          <p:cNvSpPr txBox="1">
            <a:spLocks noChangeArrowheads="1"/>
          </p:cNvSpPr>
          <p:nvPr/>
        </p:nvSpPr>
        <p:spPr bwMode="auto">
          <a:xfrm>
            <a:off x="4687888" y="698500"/>
            <a:ext cx="590550" cy="106363"/>
          </a:xfrm>
          <a:prstGeom prst="rect">
            <a:avLst/>
          </a:prstGeom>
          <a:noFill/>
          <a:ln w="9525">
            <a:noFill/>
            <a:miter lim="800000"/>
            <a:headEnd/>
            <a:tailEnd/>
          </a:ln>
        </p:spPr>
        <p:txBody>
          <a:bodyPr wrap="none" lIns="0" tIns="0" rIns="0" bIns="0"/>
          <a:lstStyle/>
          <a:p>
            <a:r>
              <a:rPr lang="en-US" sz="900">
                <a:latin typeface="Arial" charset="0"/>
              </a:rPr>
              <a:t>Chromatin</a:t>
            </a:r>
          </a:p>
        </p:txBody>
      </p:sp>
      <p:sp>
        <p:nvSpPr>
          <p:cNvPr id="86066" name="Text Box 31"/>
          <p:cNvSpPr txBox="1">
            <a:spLocks noChangeArrowheads="1"/>
          </p:cNvSpPr>
          <p:nvPr/>
        </p:nvSpPr>
        <p:spPr bwMode="auto">
          <a:xfrm>
            <a:off x="4357688" y="869950"/>
            <a:ext cx="1295400" cy="531813"/>
          </a:xfrm>
          <a:prstGeom prst="rect">
            <a:avLst/>
          </a:prstGeom>
          <a:noFill/>
          <a:ln w="9525">
            <a:noFill/>
            <a:miter lim="800000"/>
            <a:headEnd/>
            <a:tailEnd/>
          </a:ln>
        </p:spPr>
        <p:txBody>
          <a:bodyPr wrap="none" lIns="0" tIns="0" rIns="0" bIns="0"/>
          <a:lstStyle/>
          <a:p>
            <a:pPr algn="ctr"/>
            <a:r>
              <a:rPr lang="en-US" sz="900">
                <a:latin typeface="Arial" charset="0"/>
              </a:rPr>
              <a:t>Chromatin modification:</a:t>
            </a:r>
            <a:br>
              <a:rPr lang="en-US" sz="900">
                <a:latin typeface="Arial" charset="0"/>
              </a:rPr>
            </a:br>
            <a:r>
              <a:rPr lang="en-US" sz="900">
                <a:latin typeface="Arial" charset="0"/>
              </a:rPr>
              <a:t>DNA unpacking involving</a:t>
            </a:r>
            <a:br>
              <a:rPr lang="en-US" sz="900">
                <a:latin typeface="Arial" charset="0"/>
              </a:rPr>
            </a:br>
            <a:r>
              <a:rPr lang="en-US" sz="900">
                <a:latin typeface="Arial" charset="0"/>
              </a:rPr>
              <a:t>histone acetylation and</a:t>
            </a:r>
            <a:br>
              <a:rPr lang="en-US" sz="900">
                <a:latin typeface="Arial" charset="0"/>
              </a:rPr>
            </a:br>
            <a:r>
              <a:rPr lang="en-US" sz="900">
                <a:latin typeface="Arial" charset="0"/>
              </a:rPr>
              <a:t>DNA demethylation</a:t>
            </a:r>
          </a:p>
        </p:txBody>
      </p:sp>
      <p:sp>
        <p:nvSpPr>
          <p:cNvPr id="86067" name="Text Box 31"/>
          <p:cNvSpPr txBox="1">
            <a:spLocks noChangeArrowheads="1"/>
          </p:cNvSpPr>
          <p:nvPr/>
        </p:nvSpPr>
        <p:spPr bwMode="auto">
          <a:xfrm>
            <a:off x="3582988" y="1339850"/>
            <a:ext cx="254000" cy="106363"/>
          </a:xfrm>
          <a:prstGeom prst="rect">
            <a:avLst/>
          </a:prstGeom>
          <a:noFill/>
          <a:ln w="9525">
            <a:noFill/>
            <a:miter lim="800000"/>
            <a:headEnd/>
            <a:tailEnd/>
          </a:ln>
        </p:spPr>
        <p:txBody>
          <a:bodyPr wrap="none" lIns="0" tIns="0" rIns="0" bIns="0"/>
          <a:lstStyle/>
          <a:p>
            <a:r>
              <a:rPr lang="en-US" sz="900">
                <a:latin typeface="Arial" charset="0"/>
              </a:rPr>
              <a:t>DNA</a:t>
            </a:r>
          </a:p>
        </p:txBody>
      </p:sp>
      <p:sp>
        <p:nvSpPr>
          <p:cNvPr id="86068" name="Text Box 31"/>
          <p:cNvSpPr txBox="1">
            <a:spLocks noChangeArrowheads="1"/>
          </p:cNvSpPr>
          <p:nvPr/>
        </p:nvSpPr>
        <p:spPr bwMode="auto">
          <a:xfrm>
            <a:off x="4040188" y="1733550"/>
            <a:ext cx="254000" cy="106363"/>
          </a:xfrm>
          <a:prstGeom prst="rect">
            <a:avLst/>
          </a:prstGeom>
          <a:noFill/>
          <a:ln w="9525">
            <a:noFill/>
            <a:miter lim="800000"/>
            <a:headEnd/>
            <a:tailEnd/>
          </a:ln>
        </p:spPr>
        <p:txBody>
          <a:bodyPr wrap="none" lIns="0" tIns="0" rIns="0" bIns="0"/>
          <a:lstStyle/>
          <a:p>
            <a:r>
              <a:rPr lang="en-US" sz="900">
                <a:latin typeface="Arial" charset="0"/>
              </a:rPr>
              <a:t>Gene</a:t>
            </a:r>
          </a:p>
        </p:txBody>
      </p:sp>
      <p:sp>
        <p:nvSpPr>
          <p:cNvPr id="86069" name="Text Box 31"/>
          <p:cNvSpPr txBox="1">
            <a:spLocks noChangeArrowheads="1"/>
          </p:cNvSpPr>
          <p:nvPr/>
        </p:nvSpPr>
        <p:spPr bwMode="auto">
          <a:xfrm>
            <a:off x="3690938" y="2101850"/>
            <a:ext cx="254000" cy="106363"/>
          </a:xfrm>
          <a:prstGeom prst="rect">
            <a:avLst/>
          </a:prstGeom>
          <a:noFill/>
          <a:ln w="9525">
            <a:noFill/>
            <a:miter lim="800000"/>
            <a:headEnd/>
            <a:tailEnd/>
          </a:ln>
        </p:spPr>
        <p:txBody>
          <a:bodyPr wrap="none" lIns="0" tIns="0" rIns="0" bIns="0"/>
          <a:lstStyle/>
          <a:p>
            <a:r>
              <a:rPr lang="en-US" sz="900">
                <a:latin typeface="Arial" charset="0"/>
              </a:rPr>
              <a:t>RNA</a:t>
            </a:r>
          </a:p>
        </p:txBody>
      </p:sp>
      <p:sp>
        <p:nvSpPr>
          <p:cNvPr id="86070" name="Text Box 31"/>
          <p:cNvSpPr txBox="1">
            <a:spLocks noChangeArrowheads="1"/>
          </p:cNvSpPr>
          <p:nvPr/>
        </p:nvSpPr>
        <p:spPr bwMode="auto">
          <a:xfrm>
            <a:off x="4395788" y="2101850"/>
            <a:ext cx="254000" cy="106363"/>
          </a:xfrm>
          <a:prstGeom prst="rect">
            <a:avLst/>
          </a:prstGeom>
          <a:noFill/>
          <a:ln w="9525">
            <a:noFill/>
            <a:miter lim="800000"/>
            <a:headEnd/>
            <a:tailEnd/>
          </a:ln>
        </p:spPr>
        <p:txBody>
          <a:bodyPr wrap="none" lIns="0" tIns="0" rIns="0" bIns="0"/>
          <a:lstStyle/>
          <a:p>
            <a:r>
              <a:rPr lang="en-US" sz="900">
                <a:latin typeface="Arial" charset="0"/>
              </a:rPr>
              <a:t>Exon</a:t>
            </a:r>
          </a:p>
        </p:txBody>
      </p:sp>
      <p:sp>
        <p:nvSpPr>
          <p:cNvPr id="86071" name="Text Box 31"/>
          <p:cNvSpPr txBox="1">
            <a:spLocks noChangeArrowheads="1"/>
          </p:cNvSpPr>
          <p:nvPr/>
        </p:nvSpPr>
        <p:spPr bwMode="auto">
          <a:xfrm>
            <a:off x="4840288" y="1460500"/>
            <a:ext cx="882650" cy="252413"/>
          </a:xfrm>
          <a:prstGeom prst="rect">
            <a:avLst/>
          </a:prstGeom>
          <a:noFill/>
          <a:ln w="9525">
            <a:noFill/>
            <a:miter lim="800000"/>
            <a:headEnd/>
            <a:tailEnd/>
          </a:ln>
        </p:spPr>
        <p:txBody>
          <a:bodyPr wrap="none" lIns="0" tIns="0" rIns="0" bIns="0"/>
          <a:lstStyle/>
          <a:p>
            <a:r>
              <a:rPr lang="en-US" sz="900">
                <a:latin typeface="Arial" charset="0"/>
              </a:rPr>
              <a:t>Gene available</a:t>
            </a:r>
            <a:br>
              <a:rPr lang="en-US" sz="900">
                <a:latin typeface="Arial" charset="0"/>
              </a:rPr>
            </a:br>
            <a:r>
              <a:rPr lang="en-US" sz="900">
                <a:latin typeface="Arial" charset="0"/>
              </a:rPr>
              <a:t>for transcription</a:t>
            </a:r>
          </a:p>
        </p:txBody>
      </p:sp>
      <p:sp>
        <p:nvSpPr>
          <p:cNvPr id="86072" name="Text Box 31"/>
          <p:cNvSpPr txBox="1">
            <a:spLocks noChangeArrowheads="1"/>
          </p:cNvSpPr>
          <p:nvPr/>
        </p:nvSpPr>
        <p:spPr bwMode="auto">
          <a:xfrm>
            <a:off x="4497388" y="1905000"/>
            <a:ext cx="717550" cy="112713"/>
          </a:xfrm>
          <a:prstGeom prst="rect">
            <a:avLst/>
          </a:prstGeom>
          <a:noFill/>
          <a:ln w="9525">
            <a:noFill/>
            <a:miter lim="800000"/>
            <a:headEnd/>
            <a:tailEnd/>
          </a:ln>
        </p:spPr>
        <p:txBody>
          <a:bodyPr wrap="none" lIns="0" tIns="0" rIns="0" bIns="0"/>
          <a:lstStyle/>
          <a:p>
            <a:r>
              <a:rPr lang="en-US" sz="900">
                <a:latin typeface="Arial" charset="0"/>
              </a:rPr>
              <a:t>Transcription</a:t>
            </a:r>
          </a:p>
        </p:txBody>
      </p:sp>
      <p:sp>
        <p:nvSpPr>
          <p:cNvPr id="86073" name="Text Box 31"/>
          <p:cNvSpPr txBox="1">
            <a:spLocks noChangeArrowheads="1"/>
          </p:cNvSpPr>
          <p:nvPr/>
        </p:nvSpPr>
        <p:spPr bwMode="auto">
          <a:xfrm>
            <a:off x="4719638" y="2260600"/>
            <a:ext cx="717550" cy="112713"/>
          </a:xfrm>
          <a:prstGeom prst="rect">
            <a:avLst/>
          </a:prstGeom>
          <a:noFill/>
          <a:ln w="9525">
            <a:noFill/>
            <a:miter lim="800000"/>
            <a:headEnd/>
            <a:tailEnd/>
          </a:ln>
        </p:spPr>
        <p:txBody>
          <a:bodyPr wrap="none" lIns="0" tIns="0" rIns="0" bIns="0"/>
          <a:lstStyle/>
          <a:p>
            <a:r>
              <a:rPr lang="en-US" sz="900">
                <a:latin typeface="Arial" charset="0"/>
              </a:rPr>
              <a:t>Primary transcript</a:t>
            </a:r>
          </a:p>
        </p:txBody>
      </p:sp>
      <p:sp>
        <p:nvSpPr>
          <p:cNvPr id="86074" name="Text Box 31"/>
          <p:cNvSpPr txBox="1">
            <a:spLocks noChangeArrowheads="1"/>
          </p:cNvSpPr>
          <p:nvPr/>
        </p:nvSpPr>
        <p:spPr bwMode="auto">
          <a:xfrm>
            <a:off x="4275138" y="2432050"/>
            <a:ext cx="254000" cy="106363"/>
          </a:xfrm>
          <a:prstGeom prst="rect">
            <a:avLst/>
          </a:prstGeom>
          <a:noFill/>
          <a:ln w="9525">
            <a:noFill/>
            <a:miter lim="800000"/>
            <a:headEnd/>
            <a:tailEnd/>
          </a:ln>
        </p:spPr>
        <p:txBody>
          <a:bodyPr wrap="none" lIns="0" tIns="0" rIns="0" bIns="0"/>
          <a:lstStyle/>
          <a:p>
            <a:r>
              <a:rPr lang="en-US" sz="900">
                <a:latin typeface="Arial" charset="0"/>
              </a:rPr>
              <a:t>Intron</a:t>
            </a:r>
          </a:p>
        </p:txBody>
      </p:sp>
      <p:sp>
        <p:nvSpPr>
          <p:cNvPr id="86075" name="Text Box 31"/>
          <p:cNvSpPr txBox="1">
            <a:spLocks noChangeArrowheads="1"/>
          </p:cNvSpPr>
          <p:nvPr/>
        </p:nvSpPr>
        <p:spPr bwMode="auto">
          <a:xfrm>
            <a:off x="4414838" y="2578100"/>
            <a:ext cx="977900" cy="125413"/>
          </a:xfrm>
          <a:prstGeom prst="rect">
            <a:avLst/>
          </a:prstGeom>
          <a:noFill/>
          <a:ln w="9525">
            <a:noFill/>
            <a:miter lim="800000"/>
            <a:headEnd/>
            <a:tailEnd/>
          </a:ln>
        </p:spPr>
        <p:txBody>
          <a:bodyPr wrap="none" lIns="0" tIns="0" rIns="0" bIns="0"/>
          <a:lstStyle/>
          <a:p>
            <a:r>
              <a:rPr lang="en-US" sz="900">
                <a:latin typeface="Arial" charset="0"/>
              </a:rPr>
              <a:t>RNA processing</a:t>
            </a:r>
          </a:p>
        </p:txBody>
      </p:sp>
      <p:sp>
        <p:nvSpPr>
          <p:cNvPr id="86076" name="Text Box 31"/>
          <p:cNvSpPr txBox="1">
            <a:spLocks noChangeArrowheads="1"/>
          </p:cNvSpPr>
          <p:nvPr/>
        </p:nvSpPr>
        <p:spPr bwMode="auto">
          <a:xfrm>
            <a:off x="4287838" y="2774950"/>
            <a:ext cx="254000" cy="106363"/>
          </a:xfrm>
          <a:prstGeom prst="rect">
            <a:avLst/>
          </a:prstGeom>
          <a:noFill/>
          <a:ln w="9525">
            <a:noFill/>
            <a:miter lim="800000"/>
            <a:headEnd/>
            <a:tailEnd/>
          </a:ln>
        </p:spPr>
        <p:txBody>
          <a:bodyPr wrap="none" lIns="0" tIns="0" rIns="0" bIns="0"/>
          <a:lstStyle/>
          <a:p>
            <a:r>
              <a:rPr lang="en-US" sz="900">
                <a:latin typeface="Arial" charset="0"/>
              </a:rPr>
              <a:t>Tail</a:t>
            </a:r>
          </a:p>
        </p:txBody>
      </p:sp>
      <p:sp>
        <p:nvSpPr>
          <p:cNvPr id="86077" name="Text Box 31"/>
          <p:cNvSpPr txBox="1">
            <a:spLocks noChangeArrowheads="1"/>
          </p:cNvSpPr>
          <p:nvPr/>
        </p:nvSpPr>
        <p:spPr bwMode="auto">
          <a:xfrm>
            <a:off x="4573588" y="2914650"/>
            <a:ext cx="1238250" cy="106363"/>
          </a:xfrm>
          <a:prstGeom prst="rect">
            <a:avLst/>
          </a:prstGeom>
          <a:noFill/>
          <a:ln w="9525">
            <a:noFill/>
            <a:miter lim="800000"/>
            <a:headEnd/>
            <a:tailEnd/>
          </a:ln>
        </p:spPr>
        <p:txBody>
          <a:bodyPr wrap="none" lIns="0" tIns="0" rIns="0" bIns="0"/>
          <a:lstStyle/>
          <a:p>
            <a:r>
              <a:rPr lang="en-US" sz="900">
                <a:latin typeface="Arial" charset="0"/>
              </a:rPr>
              <a:t>mRNA in nucleus</a:t>
            </a:r>
          </a:p>
        </p:txBody>
      </p:sp>
      <p:sp>
        <p:nvSpPr>
          <p:cNvPr id="86078" name="Text Box 31"/>
          <p:cNvSpPr txBox="1">
            <a:spLocks noChangeArrowheads="1"/>
          </p:cNvSpPr>
          <p:nvPr/>
        </p:nvSpPr>
        <p:spPr bwMode="auto">
          <a:xfrm>
            <a:off x="4332288" y="3187700"/>
            <a:ext cx="1238250" cy="106363"/>
          </a:xfrm>
          <a:prstGeom prst="rect">
            <a:avLst/>
          </a:prstGeom>
          <a:noFill/>
          <a:ln w="9525">
            <a:noFill/>
            <a:miter lim="800000"/>
            <a:headEnd/>
            <a:tailEnd/>
          </a:ln>
        </p:spPr>
        <p:txBody>
          <a:bodyPr wrap="none" lIns="0" tIns="0" rIns="0" bIns="0"/>
          <a:lstStyle/>
          <a:p>
            <a:r>
              <a:rPr lang="en-US" sz="900">
                <a:latin typeface="Arial" charset="0"/>
              </a:rPr>
              <a:t>Transport to cytoplasm</a:t>
            </a:r>
          </a:p>
        </p:txBody>
      </p:sp>
      <p:sp>
        <p:nvSpPr>
          <p:cNvPr id="86079" name="Text Box 31"/>
          <p:cNvSpPr txBox="1">
            <a:spLocks noChangeArrowheads="1"/>
          </p:cNvSpPr>
          <p:nvPr/>
        </p:nvSpPr>
        <p:spPr bwMode="auto">
          <a:xfrm>
            <a:off x="5126038" y="3479800"/>
            <a:ext cx="1238250" cy="106363"/>
          </a:xfrm>
          <a:prstGeom prst="rect">
            <a:avLst/>
          </a:prstGeom>
          <a:noFill/>
          <a:ln w="9525">
            <a:noFill/>
            <a:miter lim="800000"/>
            <a:headEnd/>
            <a:tailEnd/>
          </a:ln>
        </p:spPr>
        <p:txBody>
          <a:bodyPr wrap="none" lIns="0" tIns="0" rIns="0" bIns="0"/>
          <a:lstStyle/>
          <a:p>
            <a:r>
              <a:rPr lang="en-US" sz="900">
                <a:latin typeface="Arial" charset="0"/>
              </a:rPr>
              <a:t>CYTOPLASM</a:t>
            </a:r>
          </a:p>
        </p:txBody>
      </p:sp>
      <p:sp>
        <p:nvSpPr>
          <p:cNvPr id="86080" name="Text Box 31"/>
          <p:cNvSpPr txBox="1">
            <a:spLocks noChangeArrowheads="1"/>
          </p:cNvSpPr>
          <p:nvPr/>
        </p:nvSpPr>
        <p:spPr bwMode="auto">
          <a:xfrm>
            <a:off x="4573588" y="3657600"/>
            <a:ext cx="1238250" cy="106363"/>
          </a:xfrm>
          <a:prstGeom prst="rect">
            <a:avLst/>
          </a:prstGeom>
          <a:noFill/>
          <a:ln w="9525">
            <a:noFill/>
            <a:miter lim="800000"/>
            <a:headEnd/>
            <a:tailEnd/>
          </a:ln>
        </p:spPr>
        <p:txBody>
          <a:bodyPr wrap="none" lIns="0" tIns="0" rIns="0" bIns="0"/>
          <a:lstStyle/>
          <a:p>
            <a:r>
              <a:rPr lang="en-US" sz="900">
                <a:latin typeface="Arial" charset="0"/>
              </a:rPr>
              <a:t>mRNA in cytoplasm</a:t>
            </a:r>
          </a:p>
        </p:txBody>
      </p:sp>
      <p:sp>
        <p:nvSpPr>
          <p:cNvPr id="86081" name="Text Box 31"/>
          <p:cNvSpPr txBox="1">
            <a:spLocks noChangeArrowheads="1"/>
          </p:cNvSpPr>
          <p:nvPr/>
        </p:nvSpPr>
        <p:spPr bwMode="auto">
          <a:xfrm>
            <a:off x="4554538" y="3987800"/>
            <a:ext cx="723900" cy="119063"/>
          </a:xfrm>
          <a:prstGeom prst="rect">
            <a:avLst/>
          </a:prstGeom>
          <a:noFill/>
          <a:ln w="9525">
            <a:noFill/>
            <a:miter lim="800000"/>
            <a:headEnd/>
            <a:tailEnd/>
          </a:ln>
        </p:spPr>
        <p:txBody>
          <a:bodyPr wrap="none" lIns="0" tIns="0" rIns="0" bIns="0"/>
          <a:lstStyle/>
          <a:p>
            <a:r>
              <a:rPr lang="en-US" sz="900">
                <a:latin typeface="Arial" charset="0"/>
              </a:rPr>
              <a:t>Translation</a:t>
            </a:r>
          </a:p>
        </p:txBody>
      </p:sp>
      <p:sp>
        <p:nvSpPr>
          <p:cNvPr id="86082" name="Text Box 31"/>
          <p:cNvSpPr txBox="1">
            <a:spLocks noChangeArrowheads="1"/>
          </p:cNvSpPr>
          <p:nvPr/>
        </p:nvSpPr>
        <p:spPr bwMode="auto">
          <a:xfrm>
            <a:off x="3246438" y="4022725"/>
            <a:ext cx="723900" cy="119063"/>
          </a:xfrm>
          <a:prstGeom prst="rect">
            <a:avLst/>
          </a:prstGeom>
          <a:noFill/>
          <a:ln w="9525">
            <a:noFill/>
            <a:miter lim="800000"/>
            <a:headEnd/>
            <a:tailEnd/>
          </a:ln>
        </p:spPr>
        <p:txBody>
          <a:bodyPr wrap="none" lIns="0" tIns="0" rIns="0" bIns="0"/>
          <a:lstStyle/>
          <a:p>
            <a:pPr algn="ctr"/>
            <a:r>
              <a:rPr lang="en-US" sz="900">
                <a:latin typeface="Arial" charset="0"/>
              </a:rPr>
              <a:t>Degradation</a:t>
            </a:r>
          </a:p>
          <a:p>
            <a:pPr algn="ctr"/>
            <a:r>
              <a:rPr lang="en-US" sz="900">
                <a:latin typeface="Arial" charset="0"/>
              </a:rPr>
              <a:t>of mRNA</a:t>
            </a:r>
          </a:p>
        </p:txBody>
      </p:sp>
      <p:sp>
        <p:nvSpPr>
          <p:cNvPr id="86083" name="Text Box 31"/>
          <p:cNvSpPr txBox="1">
            <a:spLocks noChangeArrowheads="1"/>
          </p:cNvSpPr>
          <p:nvPr/>
        </p:nvSpPr>
        <p:spPr bwMode="auto">
          <a:xfrm>
            <a:off x="4643438" y="4559300"/>
            <a:ext cx="723900" cy="119063"/>
          </a:xfrm>
          <a:prstGeom prst="rect">
            <a:avLst/>
          </a:prstGeom>
          <a:noFill/>
          <a:ln w="9525">
            <a:noFill/>
            <a:miter lim="800000"/>
            <a:headEnd/>
            <a:tailEnd/>
          </a:ln>
        </p:spPr>
        <p:txBody>
          <a:bodyPr wrap="none" lIns="0" tIns="0" rIns="0" bIns="0"/>
          <a:lstStyle/>
          <a:p>
            <a:r>
              <a:rPr lang="en-US" sz="900">
                <a:latin typeface="Arial" charset="0"/>
              </a:rPr>
              <a:t>Polypeptide</a:t>
            </a:r>
          </a:p>
        </p:txBody>
      </p:sp>
      <p:sp>
        <p:nvSpPr>
          <p:cNvPr id="86084" name="Text Box 31"/>
          <p:cNvSpPr txBox="1">
            <a:spLocks noChangeArrowheads="1"/>
          </p:cNvSpPr>
          <p:nvPr/>
        </p:nvSpPr>
        <p:spPr bwMode="auto">
          <a:xfrm>
            <a:off x="3500438" y="2971800"/>
            <a:ext cx="254000" cy="106363"/>
          </a:xfrm>
          <a:prstGeom prst="rect">
            <a:avLst/>
          </a:prstGeom>
          <a:noFill/>
          <a:ln w="9525">
            <a:noFill/>
            <a:miter lim="800000"/>
            <a:headEnd/>
            <a:tailEnd/>
          </a:ln>
        </p:spPr>
        <p:txBody>
          <a:bodyPr wrap="none" lIns="0" tIns="0" rIns="0" bIns="0"/>
          <a:lstStyle/>
          <a:p>
            <a:r>
              <a:rPr lang="en-US" sz="900">
                <a:latin typeface="Arial" charset="0"/>
              </a:rPr>
              <a:t>Cap</a:t>
            </a:r>
          </a:p>
        </p:txBody>
      </p:sp>
      <p:sp>
        <p:nvSpPr>
          <p:cNvPr id="86085" name="Text Box 31"/>
          <p:cNvSpPr txBox="1">
            <a:spLocks noChangeArrowheads="1"/>
          </p:cNvSpPr>
          <p:nvPr/>
        </p:nvSpPr>
        <p:spPr bwMode="auto">
          <a:xfrm>
            <a:off x="4306888" y="4762500"/>
            <a:ext cx="1416050" cy="398463"/>
          </a:xfrm>
          <a:prstGeom prst="rect">
            <a:avLst/>
          </a:prstGeom>
          <a:noFill/>
          <a:ln w="9525">
            <a:noFill/>
            <a:miter lim="800000"/>
            <a:headEnd/>
            <a:tailEnd/>
          </a:ln>
        </p:spPr>
        <p:txBody>
          <a:bodyPr wrap="none" lIns="0" tIns="0" rIns="0" bIns="0"/>
          <a:lstStyle/>
          <a:p>
            <a:pPr algn="ctr"/>
            <a:r>
              <a:rPr lang="en-US" sz="900">
                <a:latin typeface="Arial" charset="0"/>
              </a:rPr>
              <a:t>Protein processing, such</a:t>
            </a:r>
            <a:br>
              <a:rPr lang="en-US" sz="900">
                <a:latin typeface="Arial" charset="0"/>
              </a:rPr>
            </a:br>
            <a:r>
              <a:rPr lang="en-US" sz="900">
                <a:latin typeface="Arial" charset="0"/>
              </a:rPr>
              <a:t>as cleavage and</a:t>
            </a:r>
            <a:br>
              <a:rPr lang="en-US" sz="900">
                <a:latin typeface="Arial" charset="0"/>
              </a:rPr>
            </a:br>
            <a:r>
              <a:rPr lang="en-US" sz="900">
                <a:latin typeface="Arial" charset="0"/>
              </a:rPr>
              <a:t>chemical modification</a:t>
            </a:r>
          </a:p>
        </p:txBody>
      </p:sp>
      <p:sp>
        <p:nvSpPr>
          <p:cNvPr id="86086" name="Text Box 31"/>
          <p:cNvSpPr txBox="1">
            <a:spLocks noChangeArrowheads="1"/>
          </p:cNvSpPr>
          <p:nvPr/>
        </p:nvSpPr>
        <p:spPr bwMode="auto">
          <a:xfrm>
            <a:off x="4402138" y="5340350"/>
            <a:ext cx="723900" cy="119063"/>
          </a:xfrm>
          <a:prstGeom prst="rect">
            <a:avLst/>
          </a:prstGeom>
          <a:noFill/>
          <a:ln w="9525">
            <a:noFill/>
            <a:miter lim="800000"/>
            <a:headEnd/>
            <a:tailEnd/>
          </a:ln>
        </p:spPr>
        <p:txBody>
          <a:bodyPr wrap="none" lIns="0" tIns="0" rIns="0" bIns="0"/>
          <a:lstStyle/>
          <a:p>
            <a:r>
              <a:rPr lang="en-US" sz="900">
                <a:latin typeface="Arial" charset="0"/>
              </a:rPr>
              <a:t>Active protein</a:t>
            </a:r>
          </a:p>
        </p:txBody>
      </p:sp>
      <p:sp>
        <p:nvSpPr>
          <p:cNvPr id="86087" name="Text Box 31"/>
          <p:cNvSpPr txBox="1">
            <a:spLocks noChangeArrowheads="1"/>
          </p:cNvSpPr>
          <p:nvPr/>
        </p:nvSpPr>
        <p:spPr bwMode="auto">
          <a:xfrm>
            <a:off x="4430713" y="5645150"/>
            <a:ext cx="908050" cy="246063"/>
          </a:xfrm>
          <a:prstGeom prst="rect">
            <a:avLst/>
          </a:prstGeom>
          <a:noFill/>
          <a:ln w="9525">
            <a:noFill/>
            <a:miter lim="800000"/>
            <a:headEnd/>
            <a:tailEnd/>
          </a:ln>
        </p:spPr>
        <p:txBody>
          <a:bodyPr wrap="none" lIns="0" tIns="0" rIns="0" bIns="0"/>
          <a:lstStyle/>
          <a:p>
            <a:pPr algn="ctr"/>
            <a:r>
              <a:rPr lang="en-US" sz="900">
                <a:latin typeface="Arial" charset="0"/>
              </a:rPr>
              <a:t>Transport to cellular</a:t>
            </a:r>
            <a:br>
              <a:rPr lang="en-US" sz="900">
                <a:latin typeface="Arial" charset="0"/>
              </a:rPr>
            </a:br>
            <a:r>
              <a:rPr lang="en-US" sz="900">
                <a:latin typeface="Arial" charset="0"/>
              </a:rPr>
              <a:t>destination</a:t>
            </a:r>
          </a:p>
        </p:txBody>
      </p:sp>
      <p:sp>
        <p:nvSpPr>
          <p:cNvPr id="86088" name="Text Box 31"/>
          <p:cNvSpPr txBox="1">
            <a:spLocks noChangeArrowheads="1"/>
          </p:cNvSpPr>
          <p:nvPr/>
        </p:nvSpPr>
        <p:spPr bwMode="auto">
          <a:xfrm>
            <a:off x="3297238" y="5391150"/>
            <a:ext cx="622300" cy="239713"/>
          </a:xfrm>
          <a:prstGeom prst="rect">
            <a:avLst/>
          </a:prstGeom>
          <a:noFill/>
          <a:ln w="9525">
            <a:noFill/>
            <a:miter lim="800000"/>
            <a:headEnd/>
            <a:tailEnd/>
          </a:ln>
        </p:spPr>
        <p:txBody>
          <a:bodyPr wrap="none" lIns="0" tIns="0" rIns="0" bIns="0"/>
          <a:lstStyle/>
          <a:p>
            <a:pPr algn="ctr"/>
            <a:r>
              <a:rPr lang="en-US" sz="900">
                <a:latin typeface="Arial" charset="0"/>
              </a:rPr>
              <a:t>Degradation</a:t>
            </a:r>
            <a:br>
              <a:rPr lang="en-US" sz="900">
                <a:latin typeface="Arial" charset="0"/>
              </a:rPr>
            </a:br>
            <a:r>
              <a:rPr lang="en-US" sz="900">
                <a:latin typeface="Arial" charset="0"/>
              </a:rPr>
              <a:t>of protein</a:t>
            </a:r>
          </a:p>
        </p:txBody>
      </p:sp>
      <p:sp>
        <p:nvSpPr>
          <p:cNvPr id="86089" name="Text Box 31"/>
          <p:cNvSpPr txBox="1">
            <a:spLocks noChangeArrowheads="1"/>
          </p:cNvSpPr>
          <p:nvPr/>
        </p:nvSpPr>
        <p:spPr bwMode="auto">
          <a:xfrm>
            <a:off x="4427538" y="5994400"/>
            <a:ext cx="1485900" cy="430213"/>
          </a:xfrm>
          <a:prstGeom prst="rect">
            <a:avLst/>
          </a:prstGeom>
          <a:noFill/>
          <a:ln w="9525">
            <a:noFill/>
            <a:miter lim="800000"/>
            <a:headEnd/>
            <a:tailEnd/>
          </a:ln>
        </p:spPr>
        <p:txBody>
          <a:bodyPr wrap="none" lIns="0" tIns="0" rIns="0" bIns="0"/>
          <a:lstStyle/>
          <a:p>
            <a:r>
              <a:rPr lang="en-US" sz="900">
                <a:latin typeface="Arial" charset="0"/>
              </a:rPr>
              <a:t>Cellular function</a:t>
            </a:r>
            <a:br>
              <a:rPr lang="en-US" sz="900">
                <a:latin typeface="Arial" charset="0"/>
              </a:rPr>
            </a:br>
            <a:r>
              <a:rPr lang="en-US" sz="900">
                <a:latin typeface="Arial" charset="0"/>
              </a:rPr>
              <a:t>(such as enzymatic</a:t>
            </a:r>
            <a:br>
              <a:rPr lang="en-US" sz="900">
                <a:latin typeface="Arial" charset="0"/>
              </a:rPr>
            </a:br>
            <a:r>
              <a:rPr lang="en-US" sz="900">
                <a:latin typeface="Arial" charset="0"/>
              </a:rPr>
              <a:t>activity, structural support)</a:t>
            </a:r>
          </a:p>
        </p:txBody>
      </p:sp>
      <p:sp>
        <p:nvSpPr>
          <p:cNvPr id="86090" name="AutoShape 74"/>
          <p:cNvSpPr>
            <a:spLocks/>
          </p:cNvSpPr>
          <p:nvPr/>
        </p:nvSpPr>
        <p:spPr bwMode="auto">
          <a:xfrm rot="5400000">
            <a:off x="4145757" y="1237456"/>
            <a:ext cx="103188" cy="898525"/>
          </a:xfrm>
          <a:prstGeom prst="rightBrace">
            <a:avLst>
              <a:gd name="adj1" fmla="val 29227"/>
              <a:gd name="adj2" fmla="val 50000"/>
            </a:avLst>
          </a:prstGeom>
          <a:noFill/>
          <a:ln w="12700">
            <a:solidFill>
              <a:schemeClr val="tx1"/>
            </a:solidFill>
            <a:round/>
            <a:headEnd/>
            <a:tailEnd/>
          </a:ln>
          <a:effectLst/>
        </p:spPr>
        <p:txBody>
          <a:bodyPr wrap="none" anchor="ctr"/>
          <a:lstStyle/>
          <a:p>
            <a:endParaRPr lang="en-US"/>
          </a:p>
        </p:txBody>
      </p:sp>
      <p:sp>
        <p:nvSpPr>
          <p:cNvPr id="86091" name="Line 75"/>
          <p:cNvSpPr>
            <a:spLocks noChangeShapeType="1"/>
          </p:cNvSpPr>
          <p:nvPr/>
        </p:nvSpPr>
        <p:spPr bwMode="auto">
          <a:xfrm flipH="1">
            <a:off x="4524375" y="2225675"/>
            <a:ext cx="3175" cy="152400"/>
          </a:xfrm>
          <a:prstGeom prst="line">
            <a:avLst/>
          </a:prstGeom>
          <a:noFill/>
          <a:ln w="12700">
            <a:solidFill>
              <a:schemeClr val="tx1"/>
            </a:solidFill>
            <a:round/>
            <a:headEnd/>
            <a:tailEnd/>
          </a:ln>
          <a:effectLst/>
        </p:spPr>
        <p:txBody>
          <a:bodyPr wrap="none" anchor="ctr"/>
          <a:lstStyle/>
          <a:p>
            <a:endParaRPr lang="en-US"/>
          </a:p>
        </p:txBody>
      </p:sp>
      <p:sp>
        <p:nvSpPr>
          <p:cNvPr id="86092" name="Line 76"/>
          <p:cNvSpPr>
            <a:spLocks noChangeShapeType="1"/>
          </p:cNvSpPr>
          <p:nvPr/>
        </p:nvSpPr>
        <p:spPr bwMode="auto">
          <a:xfrm>
            <a:off x="4425950" y="2286000"/>
            <a:ext cx="0" cy="158750"/>
          </a:xfrm>
          <a:prstGeom prst="line">
            <a:avLst/>
          </a:prstGeom>
          <a:noFill/>
          <a:ln w="12700">
            <a:solidFill>
              <a:schemeClr val="tx1"/>
            </a:solidFill>
            <a:round/>
            <a:headEnd/>
            <a:tailEnd/>
          </a:ln>
          <a:effectLst/>
        </p:spPr>
        <p:txBody>
          <a:bodyPr wrap="none" anchor="ctr"/>
          <a:lstStyle/>
          <a:p>
            <a:endParaRPr lang="en-US"/>
          </a:p>
        </p:txBody>
      </p:sp>
      <p:sp>
        <p:nvSpPr>
          <p:cNvPr id="86093" name="Line 77"/>
          <p:cNvSpPr>
            <a:spLocks noChangeShapeType="1"/>
          </p:cNvSpPr>
          <p:nvPr/>
        </p:nvSpPr>
        <p:spPr bwMode="auto">
          <a:xfrm>
            <a:off x="4492625" y="2828925"/>
            <a:ext cx="38100" cy="107950"/>
          </a:xfrm>
          <a:prstGeom prst="line">
            <a:avLst/>
          </a:prstGeom>
          <a:noFill/>
          <a:ln w="12700">
            <a:solidFill>
              <a:schemeClr val="tx1"/>
            </a:solidFill>
            <a:round/>
            <a:headEnd/>
            <a:tailEnd/>
          </a:ln>
          <a:effectLst/>
        </p:spPr>
        <p:txBody>
          <a:bodyPr wrap="none" anchor="ctr"/>
          <a:lstStyle/>
          <a:p>
            <a:endParaRPr lang="en-US"/>
          </a:p>
        </p:txBody>
      </p:sp>
      <p:sp>
        <p:nvSpPr>
          <p:cNvPr id="86096" name="Line 80"/>
          <p:cNvSpPr>
            <a:spLocks noChangeShapeType="1"/>
          </p:cNvSpPr>
          <p:nvPr/>
        </p:nvSpPr>
        <p:spPr bwMode="auto">
          <a:xfrm>
            <a:off x="3740150" y="3038475"/>
            <a:ext cx="88900" cy="0"/>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fr-FR"/>
              <a:t>Stepwise Development of a Typical Colon Cancer</a:t>
            </a:r>
            <a:endParaRPr lang="en-CA"/>
          </a:p>
        </p:txBody>
      </p:sp>
      <p:pic>
        <p:nvPicPr>
          <p:cNvPr id="23556" name="Picture 4" descr="11_18aColonCancerDevelop_L.jpg"/>
          <p:cNvPicPr>
            <a:picLocks noChangeAspect="1" noChangeArrowheads="1"/>
          </p:cNvPicPr>
          <p:nvPr/>
        </p:nvPicPr>
        <p:blipFill>
          <a:blip r:embed="rId2" cstate="print"/>
          <a:srcRect/>
          <a:stretch>
            <a:fillRect/>
          </a:stretch>
        </p:blipFill>
        <p:spPr bwMode="auto">
          <a:xfrm>
            <a:off x="0" y="2057400"/>
            <a:ext cx="9144000" cy="4549775"/>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fr-FR"/>
              <a:t>Cancer is the Result of </a:t>
            </a:r>
            <a:br>
              <a:rPr lang="fr-FR"/>
            </a:br>
            <a:r>
              <a:rPr lang="fr-FR"/>
              <a:t>Multiple Mutations </a:t>
            </a:r>
            <a:endParaRPr lang="en-CA"/>
          </a:p>
        </p:txBody>
      </p:sp>
      <p:pic>
        <p:nvPicPr>
          <p:cNvPr id="24580" name="Picture 4" descr="11_18bCancerCellDevelop_L.jpg"/>
          <p:cNvPicPr>
            <a:picLocks noChangeAspect="1" noChangeArrowheads="1"/>
          </p:cNvPicPr>
          <p:nvPr/>
        </p:nvPicPr>
        <p:blipFill>
          <a:blip r:embed="rId2" cstate="print"/>
          <a:srcRect/>
          <a:stretch>
            <a:fillRect/>
          </a:stretch>
        </p:blipFill>
        <p:spPr bwMode="auto">
          <a:xfrm>
            <a:off x="0" y="1981200"/>
            <a:ext cx="9029700" cy="434340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en-CA"/>
          </a:p>
        </p:txBody>
      </p:sp>
      <p:pic>
        <p:nvPicPr>
          <p:cNvPr id="25604" name="Picture 4" descr="11_20UScancerIncidence_T.jpg"/>
          <p:cNvPicPr>
            <a:picLocks noChangeAspect="1" noChangeArrowheads="1"/>
          </p:cNvPicPr>
          <p:nvPr/>
        </p:nvPicPr>
        <p:blipFill>
          <a:blip r:embed="rId2" cstate="print"/>
          <a:srcRect/>
          <a:stretch>
            <a:fillRect/>
          </a:stretch>
        </p:blipFill>
        <p:spPr bwMode="auto">
          <a:xfrm>
            <a:off x="1520825" y="57150"/>
            <a:ext cx="6103938" cy="674370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508" name="Picture 60" descr="15_10ActivatorAction_3-U"/>
          <p:cNvPicPr>
            <a:picLocks noChangeAspect="1" noChangeArrowheads="1"/>
          </p:cNvPicPr>
          <p:nvPr/>
        </p:nvPicPr>
        <p:blipFill>
          <a:blip r:embed="rId3" cstate="print"/>
          <a:srcRect b="2507"/>
          <a:stretch>
            <a:fillRect/>
          </a:stretch>
        </p:blipFill>
        <p:spPr bwMode="auto">
          <a:xfrm>
            <a:off x="550863" y="136525"/>
            <a:ext cx="8042275" cy="6419850"/>
          </a:xfrm>
          <a:prstGeom prst="rect">
            <a:avLst/>
          </a:prstGeom>
          <a:noFill/>
        </p:spPr>
      </p:pic>
      <p:sp>
        <p:nvSpPr>
          <p:cNvPr id="104485" name="Text Box 31"/>
          <p:cNvSpPr txBox="1">
            <a:spLocks noChangeArrowheads="1"/>
          </p:cNvSpPr>
          <p:nvPr/>
        </p:nvSpPr>
        <p:spPr bwMode="auto">
          <a:xfrm>
            <a:off x="614363" y="639763"/>
            <a:ext cx="457200" cy="176212"/>
          </a:xfrm>
          <a:prstGeom prst="rect">
            <a:avLst/>
          </a:prstGeom>
          <a:noFill/>
          <a:ln w="9525">
            <a:noFill/>
            <a:miter lim="800000"/>
            <a:headEnd/>
            <a:tailEnd/>
          </a:ln>
        </p:spPr>
        <p:txBody>
          <a:bodyPr wrap="none" lIns="0" tIns="0" rIns="0" bIns="0"/>
          <a:lstStyle/>
          <a:p>
            <a:pPr algn="ctr">
              <a:lnSpc>
                <a:spcPct val="90000"/>
              </a:lnSpc>
            </a:pPr>
            <a:r>
              <a:rPr lang="en-US" sz="1800">
                <a:latin typeface="Arial" charset="0"/>
              </a:rPr>
              <a:t>DNA</a:t>
            </a:r>
          </a:p>
        </p:txBody>
      </p:sp>
      <p:sp>
        <p:nvSpPr>
          <p:cNvPr id="104486" name="Text Box 31"/>
          <p:cNvSpPr txBox="1">
            <a:spLocks noChangeArrowheads="1"/>
          </p:cNvSpPr>
          <p:nvPr/>
        </p:nvSpPr>
        <p:spPr bwMode="auto">
          <a:xfrm>
            <a:off x="1365250" y="1042988"/>
            <a:ext cx="1122363" cy="176212"/>
          </a:xfrm>
          <a:prstGeom prst="rect">
            <a:avLst/>
          </a:prstGeom>
          <a:noFill/>
          <a:ln w="9525">
            <a:noFill/>
            <a:miter lim="800000"/>
            <a:headEnd/>
            <a:tailEnd/>
          </a:ln>
        </p:spPr>
        <p:txBody>
          <a:bodyPr wrap="none" lIns="0" tIns="0" rIns="0" bIns="0"/>
          <a:lstStyle/>
          <a:p>
            <a:pPr>
              <a:lnSpc>
                <a:spcPct val="90000"/>
              </a:lnSpc>
            </a:pPr>
            <a:r>
              <a:rPr lang="en-US" sz="1800">
                <a:latin typeface="Arial" charset="0"/>
              </a:rPr>
              <a:t>Enhancer</a:t>
            </a:r>
          </a:p>
        </p:txBody>
      </p:sp>
      <p:sp>
        <p:nvSpPr>
          <p:cNvPr id="104487" name="Line 39"/>
          <p:cNvSpPr>
            <a:spLocks noChangeShapeType="1"/>
          </p:cNvSpPr>
          <p:nvPr/>
        </p:nvSpPr>
        <p:spPr bwMode="auto">
          <a:xfrm>
            <a:off x="2112963" y="266700"/>
            <a:ext cx="153987" cy="190500"/>
          </a:xfrm>
          <a:prstGeom prst="line">
            <a:avLst/>
          </a:prstGeom>
          <a:noFill/>
          <a:ln w="12700">
            <a:solidFill>
              <a:schemeClr val="tx1"/>
            </a:solidFill>
            <a:round/>
            <a:headEnd/>
            <a:tailEnd/>
          </a:ln>
          <a:effectLst/>
        </p:spPr>
        <p:txBody>
          <a:bodyPr wrap="none" anchor="ctr"/>
          <a:lstStyle/>
          <a:p>
            <a:endParaRPr lang="en-US"/>
          </a:p>
        </p:txBody>
      </p:sp>
      <p:sp>
        <p:nvSpPr>
          <p:cNvPr id="104488" name="Line 40"/>
          <p:cNvSpPr>
            <a:spLocks noChangeShapeType="1"/>
          </p:cNvSpPr>
          <p:nvPr/>
        </p:nvSpPr>
        <p:spPr bwMode="auto">
          <a:xfrm flipH="1">
            <a:off x="1884363" y="452438"/>
            <a:ext cx="388937" cy="220662"/>
          </a:xfrm>
          <a:prstGeom prst="line">
            <a:avLst/>
          </a:prstGeom>
          <a:noFill/>
          <a:ln w="12700">
            <a:solidFill>
              <a:schemeClr val="tx1"/>
            </a:solidFill>
            <a:round/>
            <a:headEnd/>
            <a:tailEnd/>
          </a:ln>
          <a:effectLst/>
        </p:spPr>
        <p:txBody>
          <a:bodyPr wrap="none" anchor="ctr"/>
          <a:lstStyle/>
          <a:p>
            <a:endParaRPr lang="en-US"/>
          </a:p>
        </p:txBody>
      </p:sp>
      <p:sp>
        <p:nvSpPr>
          <p:cNvPr id="104489" name="Line 41"/>
          <p:cNvSpPr>
            <a:spLocks noChangeShapeType="1"/>
          </p:cNvSpPr>
          <p:nvPr/>
        </p:nvSpPr>
        <p:spPr bwMode="auto">
          <a:xfrm>
            <a:off x="2133600" y="744538"/>
            <a:ext cx="508000" cy="271462"/>
          </a:xfrm>
          <a:prstGeom prst="line">
            <a:avLst/>
          </a:prstGeom>
          <a:noFill/>
          <a:ln w="12700">
            <a:solidFill>
              <a:schemeClr val="tx1"/>
            </a:solidFill>
            <a:round/>
            <a:headEnd/>
            <a:tailEnd/>
          </a:ln>
          <a:effectLst/>
        </p:spPr>
        <p:txBody>
          <a:bodyPr wrap="none" anchor="ctr"/>
          <a:lstStyle/>
          <a:p>
            <a:endParaRPr lang="en-US"/>
          </a:p>
        </p:txBody>
      </p:sp>
      <p:sp>
        <p:nvSpPr>
          <p:cNvPr id="104490" name="AutoShape 42"/>
          <p:cNvSpPr>
            <a:spLocks/>
          </p:cNvSpPr>
          <p:nvPr/>
        </p:nvSpPr>
        <p:spPr bwMode="auto">
          <a:xfrm rot="5400000">
            <a:off x="1835944" y="721519"/>
            <a:ext cx="139700" cy="528638"/>
          </a:xfrm>
          <a:prstGeom prst="rightBrace">
            <a:avLst>
              <a:gd name="adj1" fmla="val 31534"/>
              <a:gd name="adj2" fmla="val 50000"/>
            </a:avLst>
          </a:prstGeom>
          <a:noFill/>
          <a:ln w="12700">
            <a:solidFill>
              <a:schemeClr val="tx1"/>
            </a:solidFill>
            <a:round/>
            <a:headEnd/>
            <a:tailEnd/>
          </a:ln>
          <a:effectLst/>
        </p:spPr>
        <p:txBody>
          <a:bodyPr wrap="none" anchor="ctr"/>
          <a:lstStyle/>
          <a:p>
            <a:endParaRPr lang="en-US"/>
          </a:p>
        </p:txBody>
      </p:sp>
      <p:sp>
        <p:nvSpPr>
          <p:cNvPr id="104491" name="Text Box 31"/>
          <p:cNvSpPr txBox="1">
            <a:spLocks noChangeArrowheads="1"/>
          </p:cNvSpPr>
          <p:nvPr/>
        </p:nvSpPr>
        <p:spPr bwMode="auto">
          <a:xfrm>
            <a:off x="2686050" y="911225"/>
            <a:ext cx="1647825" cy="465138"/>
          </a:xfrm>
          <a:prstGeom prst="rect">
            <a:avLst/>
          </a:prstGeom>
          <a:noFill/>
          <a:ln w="9525">
            <a:noFill/>
            <a:miter lim="800000"/>
            <a:headEnd/>
            <a:tailEnd/>
          </a:ln>
        </p:spPr>
        <p:txBody>
          <a:bodyPr wrap="none" lIns="0" tIns="0" rIns="0" bIns="0"/>
          <a:lstStyle/>
          <a:p>
            <a:pPr>
              <a:lnSpc>
                <a:spcPct val="90000"/>
              </a:lnSpc>
            </a:pPr>
            <a:r>
              <a:rPr lang="en-US" sz="1800">
                <a:latin typeface="Arial" charset="0"/>
              </a:rPr>
              <a:t>Distal control</a:t>
            </a:r>
            <a:br>
              <a:rPr lang="en-US" sz="1800">
                <a:latin typeface="Arial" charset="0"/>
              </a:rPr>
            </a:br>
            <a:r>
              <a:rPr lang="en-US" sz="1800">
                <a:latin typeface="Arial" charset="0"/>
              </a:rPr>
              <a:t>element</a:t>
            </a:r>
          </a:p>
        </p:txBody>
      </p:sp>
      <p:sp>
        <p:nvSpPr>
          <p:cNvPr id="104492" name="Text Box 31"/>
          <p:cNvSpPr txBox="1">
            <a:spLocks noChangeArrowheads="1"/>
          </p:cNvSpPr>
          <p:nvPr/>
        </p:nvSpPr>
        <p:spPr bwMode="auto">
          <a:xfrm>
            <a:off x="2328863" y="354013"/>
            <a:ext cx="1122362" cy="176212"/>
          </a:xfrm>
          <a:prstGeom prst="rect">
            <a:avLst/>
          </a:prstGeom>
          <a:noFill/>
          <a:ln w="9525">
            <a:noFill/>
            <a:miter lim="800000"/>
            <a:headEnd/>
            <a:tailEnd/>
          </a:ln>
        </p:spPr>
        <p:txBody>
          <a:bodyPr wrap="none" lIns="0" tIns="0" rIns="0" bIns="0"/>
          <a:lstStyle/>
          <a:p>
            <a:pPr>
              <a:lnSpc>
                <a:spcPct val="90000"/>
              </a:lnSpc>
            </a:pPr>
            <a:r>
              <a:rPr lang="en-US" sz="1800">
                <a:latin typeface="Arial" charset="0"/>
              </a:rPr>
              <a:t>Activators</a:t>
            </a:r>
          </a:p>
        </p:txBody>
      </p:sp>
      <p:sp>
        <p:nvSpPr>
          <p:cNvPr id="104493" name="Text Box 31"/>
          <p:cNvSpPr txBox="1">
            <a:spLocks noChangeArrowheads="1"/>
          </p:cNvSpPr>
          <p:nvPr/>
        </p:nvSpPr>
        <p:spPr bwMode="auto">
          <a:xfrm>
            <a:off x="5576888" y="249238"/>
            <a:ext cx="1122362" cy="176212"/>
          </a:xfrm>
          <a:prstGeom prst="rect">
            <a:avLst/>
          </a:prstGeom>
          <a:noFill/>
          <a:ln w="9525">
            <a:noFill/>
            <a:miter lim="800000"/>
            <a:headEnd/>
            <a:tailEnd/>
          </a:ln>
        </p:spPr>
        <p:txBody>
          <a:bodyPr wrap="none" lIns="0" tIns="0" rIns="0" bIns="0"/>
          <a:lstStyle/>
          <a:p>
            <a:pPr>
              <a:lnSpc>
                <a:spcPct val="90000"/>
              </a:lnSpc>
            </a:pPr>
            <a:r>
              <a:rPr lang="en-US" sz="1800">
                <a:latin typeface="Arial" charset="0"/>
              </a:rPr>
              <a:t>Promoter</a:t>
            </a:r>
          </a:p>
        </p:txBody>
      </p:sp>
      <p:sp>
        <p:nvSpPr>
          <p:cNvPr id="104494" name="AutoShape 46"/>
          <p:cNvSpPr>
            <a:spLocks/>
          </p:cNvSpPr>
          <p:nvPr/>
        </p:nvSpPr>
        <p:spPr bwMode="auto">
          <a:xfrm rot="5400000">
            <a:off x="5784057" y="796131"/>
            <a:ext cx="139700" cy="287337"/>
          </a:xfrm>
          <a:prstGeom prst="rightBrace">
            <a:avLst>
              <a:gd name="adj1" fmla="val 17140"/>
              <a:gd name="adj2" fmla="val 50000"/>
            </a:avLst>
          </a:prstGeom>
          <a:noFill/>
          <a:ln w="12700">
            <a:solidFill>
              <a:schemeClr val="tx1"/>
            </a:solidFill>
            <a:round/>
            <a:headEnd/>
            <a:tailEnd/>
          </a:ln>
          <a:effectLst/>
        </p:spPr>
        <p:txBody>
          <a:bodyPr wrap="none" anchor="ctr"/>
          <a:lstStyle/>
          <a:p>
            <a:endParaRPr lang="en-US"/>
          </a:p>
        </p:txBody>
      </p:sp>
      <p:sp>
        <p:nvSpPr>
          <p:cNvPr id="104495" name="Text Box 31"/>
          <p:cNvSpPr txBox="1">
            <a:spLocks noChangeArrowheads="1"/>
          </p:cNvSpPr>
          <p:nvPr/>
        </p:nvSpPr>
        <p:spPr bwMode="auto">
          <a:xfrm>
            <a:off x="7092950" y="439738"/>
            <a:ext cx="682625" cy="201612"/>
          </a:xfrm>
          <a:prstGeom prst="rect">
            <a:avLst/>
          </a:prstGeom>
          <a:noFill/>
          <a:ln w="9525">
            <a:noFill/>
            <a:miter lim="800000"/>
            <a:headEnd/>
            <a:tailEnd/>
          </a:ln>
        </p:spPr>
        <p:txBody>
          <a:bodyPr wrap="none" lIns="0" tIns="0" rIns="0" bIns="0"/>
          <a:lstStyle/>
          <a:p>
            <a:pPr>
              <a:lnSpc>
                <a:spcPct val="90000"/>
              </a:lnSpc>
            </a:pPr>
            <a:r>
              <a:rPr lang="en-US" sz="1800">
                <a:latin typeface="Arial" charset="0"/>
              </a:rPr>
              <a:t>Gene</a:t>
            </a:r>
          </a:p>
        </p:txBody>
      </p:sp>
      <p:sp>
        <p:nvSpPr>
          <p:cNvPr id="104496" name="Text Box 31"/>
          <p:cNvSpPr txBox="1">
            <a:spLocks noChangeArrowheads="1"/>
          </p:cNvSpPr>
          <p:nvPr/>
        </p:nvSpPr>
        <p:spPr bwMode="auto">
          <a:xfrm>
            <a:off x="5305425" y="1039813"/>
            <a:ext cx="1216025" cy="239712"/>
          </a:xfrm>
          <a:prstGeom prst="rect">
            <a:avLst/>
          </a:prstGeom>
          <a:noFill/>
          <a:ln w="9525">
            <a:noFill/>
            <a:miter lim="800000"/>
            <a:headEnd/>
            <a:tailEnd/>
          </a:ln>
        </p:spPr>
        <p:txBody>
          <a:bodyPr wrap="none" lIns="0" tIns="0" rIns="0" bIns="0"/>
          <a:lstStyle/>
          <a:p>
            <a:pPr>
              <a:lnSpc>
                <a:spcPct val="90000"/>
              </a:lnSpc>
            </a:pPr>
            <a:r>
              <a:rPr lang="en-US" sz="1800">
                <a:latin typeface="Arial" charset="0"/>
              </a:rPr>
              <a:t>TATA box</a:t>
            </a:r>
          </a:p>
        </p:txBody>
      </p:sp>
      <p:sp>
        <p:nvSpPr>
          <p:cNvPr id="104497" name="AutoShape 49"/>
          <p:cNvSpPr>
            <a:spLocks/>
          </p:cNvSpPr>
          <p:nvPr/>
        </p:nvSpPr>
        <p:spPr bwMode="auto">
          <a:xfrm rot="5400000">
            <a:off x="5988050" y="207963"/>
            <a:ext cx="169863" cy="681037"/>
          </a:xfrm>
          <a:prstGeom prst="leftBrace">
            <a:avLst>
              <a:gd name="adj1" fmla="val 33411"/>
              <a:gd name="adj2" fmla="val 50000"/>
            </a:avLst>
          </a:prstGeom>
          <a:noFill/>
          <a:ln w="12700">
            <a:solidFill>
              <a:schemeClr val="tx1"/>
            </a:solidFill>
            <a:round/>
            <a:headEnd/>
            <a:tailEnd/>
          </a:ln>
          <a:effectLst/>
        </p:spPr>
        <p:txBody>
          <a:bodyPr wrap="none" anchor="ctr"/>
          <a:lstStyle/>
          <a:p>
            <a:endParaRPr lang="en-US"/>
          </a:p>
        </p:txBody>
      </p:sp>
      <p:sp>
        <p:nvSpPr>
          <p:cNvPr id="104498" name="Line 50"/>
          <p:cNvSpPr>
            <a:spLocks noChangeShapeType="1"/>
          </p:cNvSpPr>
          <p:nvPr/>
        </p:nvSpPr>
        <p:spPr bwMode="auto">
          <a:xfrm flipV="1">
            <a:off x="3422650" y="2336800"/>
            <a:ext cx="228600" cy="190500"/>
          </a:xfrm>
          <a:prstGeom prst="line">
            <a:avLst/>
          </a:prstGeom>
          <a:noFill/>
          <a:ln w="12700">
            <a:solidFill>
              <a:schemeClr val="tx1"/>
            </a:solidFill>
            <a:round/>
            <a:headEnd/>
            <a:tailEnd/>
          </a:ln>
          <a:effectLst/>
        </p:spPr>
        <p:txBody>
          <a:bodyPr wrap="none" anchor="ctr"/>
          <a:lstStyle/>
          <a:p>
            <a:endParaRPr lang="en-US"/>
          </a:p>
        </p:txBody>
      </p:sp>
      <p:sp>
        <p:nvSpPr>
          <p:cNvPr id="104499" name="Text Box 31"/>
          <p:cNvSpPr txBox="1">
            <a:spLocks noChangeArrowheads="1"/>
          </p:cNvSpPr>
          <p:nvPr/>
        </p:nvSpPr>
        <p:spPr bwMode="auto">
          <a:xfrm>
            <a:off x="3694113" y="2208213"/>
            <a:ext cx="927100" cy="735012"/>
          </a:xfrm>
          <a:prstGeom prst="rect">
            <a:avLst/>
          </a:prstGeom>
          <a:noFill/>
          <a:ln w="9525">
            <a:noFill/>
            <a:miter lim="800000"/>
            <a:headEnd/>
            <a:tailEnd/>
          </a:ln>
        </p:spPr>
        <p:txBody>
          <a:bodyPr wrap="none" lIns="0" tIns="0" rIns="0" bIns="0"/>
          <a:lstStyle/>
          <a:p>
            <a:pPr>
              <a:lnSpc>
                <a:spcPct val="90000"/>
              </a:lnSpc>
            </a:pPr>
            <a:r>
              <a:rPr lang="en-US" sz="1800">
                <a:latin typeface="Arial" charset="0"/>
              </a:rPr>
              <a:t>DNA-</a:t>
            </a:r>
          </a:p>
          <a:p>
            <a:pPr>
              <a:lnSpc>
                <a:spcPct val="90000"/>
              </a:lnSpc>
            </a:pPr>
            <a:r>
              <a:rPr lang="en-US" sz="1800">
                <a:latin typeface="Arial" charset="0"/>
              </a:rPr>
              <a:t>bending</a:t>
            </a:r>
            <a:br>
              <a:rPr lang="en-US" sz="1800">
                <a:latin typeface="Arial" charset="0"/>
              </a:rPr>
            </a:br>
            <a:r>
              <a:rPr lang="en-US" sz="1800">
                <a:latin typeface="Arial" charset="0"/>
              </a:rPr>
              <a:t>protein</a:t>
            </a:r>
          </a:p>
        </p:txBody>
      </p:sp>
      <p:sp>
        <p:nvSpPr>
          <p:cNvPr id="104500" name="Text Box 31"/>
          <p:cNvSpPr txBox="1">
            <a:spLocks noChangeArrowheads="1"/>
          </p:cNvSpPr>
          <p:nvPr/>
        </p:nvSpPr>
        <p:spPr bwMode="auto">
          <a:xfrm>
            <a:off x="5602288" y="2978150"/>
            <a:ext cx="3009900" cy="265113"/>
          </a:xfrm>
          <a:prstGeom prst="rect">
            <a:avLst/>
          </a:prstGeom>
          <a:noFill/>
          <a:ln w="9525">
            <a:noFill/>
            <a:miter lim="800000"/>
            <a:headEnd/>
            <a:tailEnd/>
          </a:ln>
        </p:spPr>
        <p:txBody>
          <a:bodyPr wrap="none" lIns="0" tIns="0" rIns="0" bIns="0"/>
          <a:lstStyle/>
          <a:p>
            <a:pPr>
              <a:lnSpc>
                <a:spcPct val="90000"/>
              </a:lnSpc>
            </a:pPr>
            <a:r>
              <a:rPr lang="en-US" sz="1800">
                <a:latin typeface="Arial" charset="0"/>
              </a:rPr>
              <a:t>Group of mediator proteins</a:t>
            </a:r>
          </a:p>
        </p:txBody>
      </p:sp>
      <p:sp>
        <p:nvSpPr>
          <p:cNvPr id="104501" name="Line 53"/>
          <p:cNvSpPr>
            <a:spLocks noChangeShapeType="1"/>
          </p:cNvSpPr>
          <p:nvPr/>
        </p:nvSpPr>
        <p:spPr bwMode="auto">
          <a:xfrm>
            <a:off x="5340350" y="2838450"/>
            <a:ext cx="211138" cy="225425"/>
          </a:xfrm>
          <a:prstGeom prst="line">
            <a:avLst/>
          </a:prstGeom>
          <a:noFill/>
          <a:ln w="12700">
            <a:solidFill>
              <a:schemeClr val="tx1"/>
            </a:solidFill>
            <a:round/>
            <a:headEnd/>
            <a:tailEnd/>
          </a:ln>
          <a:effectLst/>
        </p:spPr>
        <p:txBody>
          <a:bodyPr wrap="none" anchor="ctr"/>
          <a:lstStyle/>
          <a:p>
            <a:endParaRPr lang="en-US"/>
          </a:p>
        </p:txBody>
      </p:sp>
      <p:sp>
        <p:nvSpPr>
          <p:cNvPr id="104502" name="Text Box 31"/>
          <p:cNvSpPr txBox="1">
            <a:spLocks noChangeArrowheads="1"/>
          </p:cNvSpPr>
          <p:nvPr/>
        </p:nvSpPr>
        <p:spPr bwMode="auto">
          <a:xfrm>
            <a:off x="5961063" y="1655763"/>
            <a:ext cx="2305050" cy="461962"/>
          </a:xfrm>
          <a:prstGeom prst="rect">
            <a:avLst/>
          </a:prstGeom>
          <a:noFill/>
          <a:ln w="9525">
            <a:noFill/>
            <a:miter lim="800000"/>
            <a:headEnd/>
            <a:tailEnd/>
          </a:ln>
        </p:spPr>
        <p:txBody>
          <a:bodyPr wrap="none" lIns="0" tIns="0" rIns="0" bIns="0"/>
          <a:lstStyle/>
          <a:p>
            <a:pPr>
              <a:lnSpc>
                <a:spcPct val="90000"/>
              </a:lnSpc>
            </a:pPr>
            <a:r>
              <a:rPr lang="en-US" sz="1800">
                <a:latin typeface="Arial" charset="0"/>
              </a:rPr>
              <a:t>General transcription</a:t>
            </a:r>
            <a:br>
              <a:rPr lang="en-US" sz="1800">
                <a:latin typeface="Arial" charset="0"/>
              </a:rPr>
            </a:br>
            <a:r>
              <a:rPr lang="en-US" sz="1800">
                <a:latin typeface="Arial" charset="0"/>
              </a:rPr>
              <a:t>factors</a:t>
            </a:r>
          </a:p>
        </p:txBody>
      </p:sp>
      <p:sp>
        <p:nvSpPr>
          <p:cNvPr id="104503" name="Text Box 31"/>
          <p:cNvSpPr txBox="1">
            <a:spLocks noChangeArrowheads="1"/>
          </p:cNvSpPr>
          <p:nvPr/>
        </p:nvSpPr>
        <p:spPr bwMode="auto">
          <a:xfrm>
            <a:off x="5686425" y="3770313"/>
            <a:ext cx="1635125" cy="531812"/>
          </a:xfrm>
          <a:prstGeom prst="rect">
            <a:avLst/>
          </a:prstGeom>
          <a:noFill/>
          <a:ln w="9525">
            <a:noFill/>
            <a:miter lim="800000"/>
            <a:headEnd/>
            <a:tailEnd/>
          </a:ln>
        </p:spPr>
        <p:txBody>
          <a:bodyPr wrap="none" lIns="0" tIns="0" rIns="0" bIns="0"/>
          <a:lstStyle/>
          <a:p>
            <a:pPr>
              <a:lnSpc>
                <a:spcPct val="90000"/>
              </a:lnSpc>
            </a:pPr>
            <a:r>
              <a:rPr lang="en-US" sz="1800">
                <a:latin typeface="Arial" charset="0"/>
              </a:rPr>
              <a:t>RNA</a:t>
            </a:r>
            <a:br>
              <a:rPr lang="en-US" sz="1800">
                <a:latin typeface="Arial" charset="0"/>
              </a:rPr>
            </a:br>
            <a:r>
              <a:rPr lang="en-US" sz="1800">
                <a:latin typeface="Arial" charset="0"/>
              </a:rPr>
              <a:t>polymerase </a:t>
            </a:r>
            <a:r>
              <a:rPr lang="en-US" sz="1800">
                <a:latin typeface="Times New Roman" charset="0"/>
              </a:rPr>
              <a:t>II</a:t>
            </a:r>
            <a:endParaRPr lang="en-US" sz="1800">
              <a:latin typeface="Arial" charset="0"/>
            </a:endParaRPr>
          </a:p>
        </p:txBody>
      </p:sp>
      <p:sp>
        <p:nvSpPr>
          <p:cNvPr id="104504" name="Text Box 31"/>
          <p:cNvSpPr txBox="1">
            <a:spLocks noChangeArrowheads="1"/>
          </p:cNvSpPr>
          <p:nvPr/>
        </p:nvSpPr>
        <p:spPr bwMode="auto">
          <a:xfrm>
            <a:off x="6181725" y="5205413"/>
            <a:ext cx="1635125" cy="531812"/>
          </a:xfrm>
          <a:prstGeom prst="rect">
            <a:avLst/>
          </a:prstGeom>
          <a:noFill/>
          <a:ln w="9525">
            <a:noFill/>
            <a:miter lim="800000"/>
            <a:headEnd/>
            <a:tailEnd/>
          </a:ln>
        </p:spPr>
        <p:txBody>
          <a:bodyPr wrap="none" lIns="0" tIns="0" rIns="0" bIns="0"/>
          <a:lstStyle/>
          <a:p>
            <a:pPr>
              <a:lnSpc>
                <a:spcPct val="90000"/>
              </a:lnSpc>
            </a:pPr>
            <a:r>
              <a:rPr lang="en-US" sz="1800">
                <a:latin typeface="Arial" charset="0"/>
              </a:rPr>
              <a:t>RNA</a:t>
            </a:r>
            <a:br>
              <a:rPr lang="en-US" sz="1800">
                <a:latin typeface="Arial" charset="0"/>
              </a:rPr>
            </a:br>
            <a:r>
              <a:rPr lang="en-US" sz="1800">
                <a:latin typeface="Arial" charset="0"/>
              </a:rPr>
              <a:t>polymerase </a:t>
            </a:r>
            <a:r>
              <a:rPr lang="en-US" sz="1800">
                <a:latin typeface="Times New Roman" charset="0"/>
              </a:rPr>
              <a:t>II</a:t>
            </a:r>
            <a:endParaRPr lang="en-US" sz="1800">
              <a:latin typeface="Arial" charset="0"/>
            </a:endParaRPr>
          </a:p>
        </p:txBody>
      </p:sp>
      <p:sp>
        <p:nvSpPr>
          <p:cNvPr id="104505" name="Text Box 31"/>
          <p:cNvSpPr txBox="1">
            <a:spLocks noChangeArrowheads="1"/>
          </p:cNvSpPr>
          <p:nvPr/>
        </p:nvSpPr>
        <p:spPr bwMode="auto">
          <a:xfrm>
            <a:off x="5972175" y="6284913"/>
            <a:ext cx="1216025" cy="239712"/>
          </a:xfrm>
          <a:prstGeom prst="rect">
            <a:avLst/>
          </a:prstGeom>
          <a:noFill/>
          <a:ln w="9525">
            <a:noFill/>
            <a:miter lim="800000"/>
            <a:headEnd/>
            <a:tailEnd/>
          </a:ln>
        </p:spPr>
        <p:txBody>
          <a:bodyPr wrap="none" lIns="0" tIns="0" rIns="0" bIns="0"/>
          <a:lstStyle/>
          <a:p>
            <a:pPr>
              <a:lnSpc>
                <a:spcPct val="90000"/>
              </a:lnSpc>
            </a:pPr>
            <a:r>
              <a:rPr lang="en-US" sz="1800">
                <a:latin typeface="Arial" charset="0"/>
              </a:rPr>
              <a:t>RNA synthesis</a:t>
            </a:r>
          </a:p>
        </p:txBody>
      </p:sp>
      <p:sp>
        <p:nvSpPr>
          <p:cNvPr id="104506" name="Text Box 31"/>
          <p:cNvSpPr txBox="1">
            <a:spLocks noChangeArrowheads="1"/>
          </p:cNvSpPr>
          <p:nvPr/>
        </p:nvSpPr>
        <p:spPr bwMode="auto">
          <a:xfrm>
            <a:off x="2689225" y="6030913"/>
            <a:ext cx="2168525" cy="506412"/>
          </a:xfrm>
          <a:prstGeom prst="rect">
            <a:avLst/>
          </a:prstGeom>
          <a:noFill/>
          <a:ln w="9525">
            <a:noFill/>
            <a:miter lim="800000"/>
            <a:headEnd/>
            <a:tailEnd/>
          </a:ln>
        </p:spPr>
        <p:txBody>
          <a:bodyPr wrap="none" lIns="0" tIns="0" rIns="0" bIns="0"/>
          <a:lstStyle/>
          <a:p>
            <a:pPr>
              <a:lnSpc>
                <a:spcPct val="90000"/>
              </a:lnSpc>
            </a:pPr>
            <a:r>
              <a:rPr lang="en-US" sz="1800">
                <a:latin typeface="Arial" charset="0"/>
              </a:rPr>
              <a:t>Transcription</a:t>
            </a:r>
            <a:br>
              <a:rPr lang="en-US" sz="1800">
                <a:latin typeface="Arial" charset="0"/>
              </a:rPr>
            </a:br>
            <a:r>
              <a:rPr lang="en-US" sz="1800">
                <a:latin typeface="Arial" charset="0"/>
              </a:rPr>
              <a:t>initiation complex</a:t>
            </a:r>
          </a:p>
        </p:txBody>
      </p:sp>
      <p:sp>
        <p:nvSpPr>
          <p:cNvPr id="104507" name="Line 59"/>
          <p:cNvSpPr>
            <a:spLocks noChangeShapeType="1"/>
          </p:cNvSpPr>
          <p:nvPr/>
        </p:nvSpPr>
        <p:spPr bwMode="auto">
          <a:xfrm flipV="1">
            <a:off x="5435600" y="5595938"/>
            <a:ext cx="685800" cy="228600"/>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54" name="Picture 118" descr="15_13miRNAsAndGeneExp-U"/>
          <p:cNvPicPr>
            <a:picLocks noChangeAspect="1" noChangeArrowheads="1"/>
          </p:cNvPicPr>
          <p:nvPr/>
        </p:nvPicPr>
        <p:blipFill>
          <a:blip r:embed="rId3" cstate="print"/>
          <a:srcRect b="3085"/>
          <a:stretch>
            <a:fillRect/>
          </a:stretch>
        </p:blipFill>
        <p:spPr bwMode="auto">
          <a:xfrm>
            <a:off x="982663" y="136525"/>
            <a:ext cx="7177087" cy="6381750"/>
          </a:xfrm>
          <a:prstGeom prst="rect">
            <a:avLst/>
          </a:prstGeom>
          <a:noFill/>
        </p:spPr>
      </p:pic>
      <p:sp>
        <p:nvSpPr>
          <p:cNvPr id="14339" name="Rectangle 3"/>
          <p:cNvSpPr>
            <a:spLocks noChangeArrowheads="1"/>
          </p:cNvSpPr>
          <p:nvPr>
            <p:ph type="ctrTitle" idx="4294967295"/>
          </p:nvPr>
        </p:nvSpPr>
        <p:spPr bwMode="auto">
          <a:xfrm>
            <a:off x="152400" y="0"/>
            <a:ext cx="1981200" cy="304800"/>
          </a:xfrm>
          <a:prstGeom prst="rect">
            <a:avLst/>
          </a:prstGeom>
          <a:noFill/>
          <a:ln w="3175">
            <a:miter lim="800000"/>
            <a:headEnd/>
            <a:tailEnd/>
          </a:ln>
        </p:spPr>
        <p:txBody>
          <a:bodyPr/>
          <a:lstStyle/>
          <a:p>
            <a:pPr algn="l" eaLnBrk="1" hangingPunct="1"/>
            <a:r>
              <a:rPr lang="en-US" sz="1200" smtClean="0">
                <a:latin typeface="Arial" charset="0"/>
              </a:rPr>
              <a:t>Figure 15.13</a:t>
            </a:r>
          </a:p>
        </p:txBody>
      </p:sp>
      <p:sp>
        <p:nvSpPr>
          <p:cNvPr id="14433" name="Text Box 31"/>
          <p:cNvSpPr txBox="1">
            <a:spLocks noChangeArrowheads="1"/>
          </p:cNvSpPr>
          <p:nvPr/>
        </p:nvSpPr>
        <p:spPr bwMode="auto">
          <a:xfrm>
            <a:off x="3419475" y="160338"/>
            <a:ext cx="1004888" cy="2984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miRNA</a:t>
            </a:r>
          </a:p>
        </p:txBody>
      </p:sp>
      <p:sp>
        <p:nvSpPr>
          <p:cNvPr id="14434" name="Text Box 31"/>
          <p:cNvSpPr txBox="1">
            <a:spLocks noChangeArrowheads="1"/>
          </p:cNvSpPr>
          <p:nvPr/>
        </p:nvSpPr>
        <p:spPr bwMode="auto">
          <a:xfrm>
            <a:off x="6696075" y="363538"/>
            <a:ext cx="1182688" cy="8064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miRNA-</a:t>
            </a:r>
            <a:br>
              <a:rPr lang="en-US" sz="1800">
                <a:latin typeface="Arial" charset="0"/>
              </a:rPr>
            </a:br>
            <a:r>
              <a:rPr lang="en-US" sz="1800">
                <a:latin typeface="Arial" charset="0"/>
              </a:rPr>
              <a:t>protein</a:t>
            </a:r>
            <a:br>
              <a:rPr lang="en-US" sz="1800">
                <a:latin typeface="Arial" charset="0"/>
              </a:rPr>
            </a:br>
            <a:r>
              <a:rPr lang="en-US" sz="1800">
                <a:latin typeface="Arial" charset="0"/>
              </a:rPr>
              <a:t>complex</a:t>
            </a:r>
          </a:p>
        </p:txBody>
      </p:sp>
      <p:sp>
        <p:nvSpPr>
          <p:cNvPr id="14435" name="Text Box 31"/>
          <p:cNvSpPr txBox="1">
            <a:spLocks noChangeArrowheads="1"/>
          </p:cNvSpPr>
          <p:nvPr/>
        </p:nvSpPr>
        <p:spPr bwMode="auto">
          <a:xfrm>
            <a:off x="5260975" y="5583238"/>
            <a:ext cx="2262188" cy="2730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Translation blocked</a:t>
            </a:r>
          </a:p>
        </p:txBody>
      </p:sp>
      <p:sp>
        <p:nvSpPr>
          <p:cNvPr id="14436" name="Text Box 31"/>
          <p:cNvSpPr txBox="1">
            <a:spLocks noChangeArrowheads="1"/>
          </p:cNvSpPr>
          <p:nvPr/>
        </p:nvSpPr>
        <p:spPr bwMode="auto">
          <a:xfrm>
            <a:off x="2073275" y="5583238"/>
            <a:ext cx="2262188" cy="2730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mRNA degraded</a:t>
            </a:r>
          </a:p>
        </p:txBody>
      </p:sp>
      <p:sp>
        <p:nvSpPr>
          <p:cNvPr id="14437" name="Text Box 31"/>
          <p:cNvSpPr txBox="1">
            <a:spLocks noChangeArrowheads="1"/>
          </p:cNvSpPr>
          <p:nvPr/>
        </p:nvSpPr>
        <p:spPr bwMode="auto">
          <a:xfrm>
            <a:off x="1400175" y="1252538"/>
            <a:ext cx="1893888" cy="4889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The miRNA binds</a:t>
            </a:r>
            <a:br>
              <a:rPr lang="en-US" sz="1800">
                <a:latin typeface="Arial" charset="0"/>
              </a:rPr>
            </a:br>
            <a:r>
              <a:rPr lang="en-US" sz="1800">
                <a:latin typeface="Arial" charset="0"/>
              </a:rPr>
              <a:t>to a target mRNA.</a:t>
            </a:r>
          </a:p>
        </p:txBody>
      </p:sp>
      <p:grpSp>
        <p:nvGrpSpPr>
          <p:cNvPr id="2" name="Group 108"/>
          <p:cNvGrpSpPr>
            <a:grpSpLocks/>
          </p:cNvGrpSpPr>
          <p:nvPr/>
        </p:nvGrpSpPr>
        <p:grpSpPr bwMode="auto">
          <a:xfrm>
            <a:off x="1038225" y="1225550"/>
            <a:ext cx="296863" cy="276225"/>
            <a:chOff x="654" y="772"/>
            <a:chExt cx="187" cy="174"/>
          </a:xfrm>
        </p:grpSpPr>
        <p:sp>
          <p:nvSpPr>
            <p:cNvPr id="14443" name="Oval 107"/>
            <p:cNvSpPr>
              <a:spLocks noChangeArrowheads="1"/>
            </p:cNvSpPr>
            <p:nvPr/>
          </p:nvSpPr>
          <p:spPr bwMode="auto">
            <a:xfrm>
              <a:off x="654" y="772"/>
              <a:ext cx="172" cy="174"/>
            </a:xfrm>
            <a:prstGeom prst="ellipse">
              <a:avLst/>
            </a:prstGeom>
            <a:solidFill>
              <a:srgbClr val="0093C5"/>
            </a:solidFill>
            <a:ln w="12700" cap="rnd">
              <a:noFill/>
              <a:prstDash val="sysDot"/>
              <a:round/>
              <a:headEnd/>
              <a:tailEnd/>
            </a:ln>
            <a:effectLst/>
          </p:spPr>
          <p:txBody>
            <a:bodyPr wrap="none" anchor="ctr"/>
            <a:lstStyle/>
            <a:p>
              <a:endParaRPr lang="en-US"/>
            </a:p>
          </p:txBody>
        </p:sp>
        <p:sp>
          <p:nvSpPr>
            <p:cNvPr id="14438" name="Text Box 31"/>
            <p:cNvSpPr txBox="1">
              <a:spLocks noChangeArrowheads="1"/>
            </p:cNvSpPr>
            <p:nvPr/>
          </p:nvSpPr>
          <p:spPr bwMode="auto">
            <a:xfrm>
              <a:off x="696" y="787"/>
              <a:ext cx="145" cy="140"/>
            </a:xfrm>
            <a:prstGeom prst="rect">
              <a:avLst/>
            </a:prstGeom>
            <a:noFill/>
            <a:ln w="9525" cap="rnd">
              <a:noFill/>
              <a:prstDash val="sysDot"/>
              <a:miter lim="800000"/>
              <a:headEnd/>
              <a:tailEnd/>
            </a:ln>
          </p:spPr>
          <p:txBody>
            <a:bodyPr wrap="none" lIns="0" tIns="0" rIns="0" bIns="0"/>
            <a:lstStyle/>
            <a:p>
              <a:pPr>
                <a:lnSpc>
                  <a:spcPct val="90000"/>
                </a:lnSpc>
              </a:pPr>
              <a:r>
                <a:rPr lang="en-US" sz="1800">
                  <a:solidFill>
                    <a:schemeClr val="bg1"/>
                  </a:solidFill>
                  <a:latin typeface="Arial" charset="0"/>
                </a:rPr>
                <a:t>1</a:t>
              </a:r>
            </a:p>
          </p:txBody>
        </p:sp>
      </p:grpSp>
      <p:sp>
        <p:nvSpPr>
          <p:cNvPr id="14440" name="Text Box 31"/>
          <p:cNvSpPr txBox="1">
            <a:spLocks noChangeArrowheads="1"/>
          </p:cNvSpPr>
          <p:nvPr/>
        </p:nvSpPr>
        <p:spPr bwMode="auto">
          <a:xfrm>
            <a:off x="1400175" y="6015038"/>
            <a:ext cx="6427788" cy="4889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If bases are completely complementary, mRNA is degraded.</a:t>
            </a:r>
            <a:br>
              <a:rPr lang="en-US" sz="1800">
                <a:latin typeface="Arial" charset="0"/>
              </a:rPr>
            </a:br>
            <a:r>
              <a:rPr lang="en-US" sz="1800">
                <a:latin typeface="Arial" charset="0"/>
              </a:rPr>
              <a:t>If match is less than complete, translation is blocked.</a:t>
            </a:r>
          </a:p>
        </p:txBody>
      </p:sp>
      <p:grpSp>
        <p:nvGrpSpPr>
          <p:cNvPr id="3" name="Group 112"/>
          <p:cNvGrpSpPr>
            <a:grpSpLocks/>
          </p:cNvGrpSpPr>
          <p:nvPr/>
        </p:nvGrpSpPr>
        <p:grpSpPr bwMode="auto">
          <a:xfrm>
            <a:off x="1041400" y="5997575"/>
            <a:ext cx="296863" cy="276225"/>
            <a:chOff x="654" y="772"/>
            <a:chExt cx="187" cy="174"/>
          </a:xfrm>
        </p:grpSpPr>
        <p:sp>
          <p:nvSpPr>
            <p:cNvPr id="14449" name="Oval 113"/>
            <p:cNvSpPr>
              <a:spLocks noChangeArrowheads="1"/>
            </p:cNvSpPr>
            <p:nvPr/>
          </p:nvSpPr>
          <p:spPr bwMode="auto">
            <a:xfrm>
              <a:off x="654" y="772"/>
              <a:ext cx="172" cy="174"/>
            </a:xfrm>
            <a:prstGeom prst="ellipse">
              <a:avLst/>
            </a:prstGeom>
            <a:solidFill>
              <a:srgbClr val="0093C5"/>
            </a:solidFill>
            <a:ln w="12700">
              <a:noFill/>
              <a:round/>
              <a:headEnd/>
              <a:tailEnd/>
            </a:ln>
            <a:effectLst/>
          </p:spPr>
          <p:txBody>
            <a:bodyPr wrap="none" anchor="ctr"/>
            <a:lstStyle/>
            <a:p>
              <a:endParaRPr lang="en-US"/>
            </a:p>
          </p:txBody>
        </p:sp>
        <p:sp>
          <p:nvSpPr>
            <p:cNvPr id="14450" name="Text Box 31"/>
            <p:cNvSpPr txBox="1">
              <a:spLocks noChangeArrowheads="1"/>
            </p:cNvSpPr>
            <p:nvPr/>
          </p:nvSpPr>
          <p:spPr bwMode="auto">
            <a:xfrm>
              <a:off x="696" y="787"/>
              <a:ext cx="145" cy="140"/>
            </a:xfrm>
            <a:prstGeom prst="rect">
              <a:avLst/>
            </a:prstGeom>
            <a:noFill/>
            <a:ln w="9525">
              <a:noFill/>
              <a:miter lim="800000"/>
              <a:headEnd/>
              <a:tailEnd/>
            </a:ln>
          </p:spPr>
          <p:txBody>
            <a:bodyPr wrap="none" lIns="0" tIns="0" rIns="0" bIns="0"/>
            <a:lstStyle/>
            <a:p>
              <a:pPr>
                <a:lnSpc>
                  <a:spcPct val="90000"/>
                </a:lnSpc>
              </a:pPr>
              <a:r>
                <a:rPr lang="en-US" sz="1800">
                  <a:solidFill>
                    <a:schemeClr val="bg1"/>
                  </a:solidFill>
                  <a:latin typeface="Arial" charset="0"/>
                </a:rPr>
                <a:t>2</a:t>
              </a:r>
            </a:p>
          </p:txBody>
        </p:sp>
      </p:grpSp>
      <p:sp>
        <p:nvSpPr>
          <p:cNvPr id="14453" name="Line 117"/>
          <p:cNvSpPr>
            <a:spLocks noChangeShapeType="1"/>
          </p:cNvSpPr>
          <p:nvPr/>
        </p:nvSpPr>
        <p:spPr bwMode="auto">
          <a:xfrm>
            <a:off x="3970338" y="411163"/>
            <a:ext cx="247650" cy="361950"/>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91" name="Picture 31" descr="15_14InSituHybridization-U"/>
          <p:cNvPicPr>
            <a:picLocks noChangeAspect="1" noChangeArrowheads="1"/>
          </p:cNvPicPr>
          <p:nvPr/>
        </p:nvPicPr>
        <p:blipFill>
          <a:blip r:embed="rId3" cstate="print"/>
          <a:srcRect b="4353"/>
          <a:stretch>
            <a:fillRect/>
          </a:stretch>
        </p:blipFill>
        <p:spPr bwMode="auto">
          <a:xfrm>
            <a:off x="296863" y="1531938"/>
            <a:ext cx="8548687" cy="3627437"/>
          </a:xfrm>
          <a:prstGeom prst="rect">
            <a:avLst/>
          </a:prstGeom>
          <a:noFill/>
        </p:spPr>
      </p:pic>
      <p:sp>
        <p:nvSpPr>
          <p:cNvPr id="15362" name="Rectangle 3"/>
          <p:cNvSpPr>
            <a:spLocks noChangeArrowheads="1"/>
          </p:cNvSpPr>
          <p:nvPr>
            <p:ph type="ctrTitle" idx="4294967295"/>
          </p:nvPr>
        </p:nvSpPr>
        <p:spPr bwMode="auto">
          <a:xfrm>
            <a:off x="152400" y="0"/>
            <a:ext cx="1981200" cy="304800"/>
          </a:xfrm>
          <a:prstGeom prst="rect">
            <a:avLst/>
          </a:prstGeom>
          <a:noFill/>
          <a:ln w="3175">
            <a:miter lim="800000"/>
            <a:headEnd/>
            <a:tailEnd/>
          </a:ln>
        </p:spPr>
        <p:txBody>
          <a:bodyPr/>
          <a:lstStyle/>
          <a:p>
            <a:pPr algn="l" eaLnBrk="1" hangingPunct="1"/>
            <a:r>
              <a:rPr lang="en-US" sz="1200" smtClean="0">
                <a:latin typeface="Arial" charset="0"/>
              </a:rPr>
              <a:t>Figure 15.14</a:t>
            </a:r>
          </a:p>
        </p:txBody>
      </p:sp>
      <p:sp>
        <p:nvSpPr>
          <p:cNvPr id="15386" name="Text Box 31"/>
          <p:cNvSpPr txBox="1">
            <a:spLocks noChangeArrowheads="1"/>
          </p:cNvSpPr>
          <p:nvPr/>
        </p:nvSpPr>
        <p:spPr bwMode="auto">
          <a:xfrm>
            <a:off x="7800975" y="4732338"/>
            <a:ext cx="1004888" cy="298450"/>
          </a:xfrm>
          <a:prstGeom prst="rect">
            <a:avLst/>
          </a:prstGeom>
          <a:noFill/>
          <a:ln w="9525">
            <a:noFill/>
            <a:miter lim="800000"/>
            <a:headEnd/>
            <a:tailEnd/>
          </a:ln>
        </p:spPr>
        <p:txBody>
          <a:bodyPr wrap="none" lIns="0" tIns="0" rIns="0" bIns="0"/>
          <a:lstStyle/>
          <a:p>
            <a:pPr>
              <a:lnSpc>
                <a:spcPct val="90000"/>
              </a:lnSpc>
            </a:pPr>
            <a:r>
              <a:rPr lang="en-US" sz="2300">
                <a:solidFill>
                  <a:schemeClr val="bg1"/>
                </a:solidFill>
                <a:latin typeface="Arial" charset="0"/>
              </a:rPr>
              <a:t>50 </a:t>
            </a:r>
            <a:r>
              <a:rPr lang="en-US" sz="2300">
                <a:solidFill>
                  <a:schemeClr val="bg1"/>
                </a:solidFill>
                <a:latin typeface="Arial" charset="0"/>
                <a:sym typeface="Symbol" pitchFamily="84" charset="2"/>
              </a:rPr>
              <a:t>m</a:t>
            </a:r>
            <a:endParaRPr lang="en-US" sz="2300">
              <a:solidFill>
                <a:schemeClr val="bg1"/>
              </a:solidFill>
              <a:latin typeface="Arial" charset="0"/>
            </a:endParaRPr>
          </a:p>
        </p:txBody>
      </p:sp>
      <p:grpSp>
        <p:nvGrpSpPr>
          <p:cNvPr id="2" name="Group 30"/>
          <p:cNvGrpSpPr>
            <a:grpSpLocks/>
          </p:cNvGrpSpPr>
          <p:nvPr/>
        </p:nvGrpSpPr>
        <p:grpSpPr bwMode="auto">
          <a:xfrm>
            <a:off x="7788275" y="4533900"/>
            <a:ext cx="844550" cy="177800"/>
            <a:chOff x="4906" y="2872"/>
            <a:chExt cx="532" cy="112"/>
          </a:xfrm>
        </p:grpSpPr>
        <p:sp>
          <p:nvSpPr>
            <p:cNvPr id="15387" name="Line 27"/>
            <p:cNvSpPr>
              <a:spLocks noChangeShapeType="1"/>
            </p:cNvSpPr>
            <p:nvPr/>
          </p:nvSpPr>
          <p:spPr bwMode="auto">
            <a:xfrm>
              <a:off x="4906" y="2872"/>
              <a:ext cx="0" cy="110"/>
            </a:xfrm>
            <a:prstGeom prst="line">
              <a:avLst/>
            </a:prstGeom>
            <a:noFill/>
            <a:ln w="12700">
              <a:solidFill>
                <a:schemeClr val="bg1"/>
              </a:solidFill>
              <a:round/>
              <a:headEnd/>
              <a:tailEnd/>
            </a:ln>
            <a:effectLst/>
          </p:spPr>
          <p:txBody>
            <a:bodyPr wrap="none" anchor="ctr"/>
            <a:lstStyle/>
            <a:p>
              <a:endParaRPr lang="en-US"/>
            </a:p>
          </p:txBody>
        </p:sp>
        <p:sp>
          <p:nvSpPr>
            <p:cNvPr id="15388" name="Line 28"/>
            <p:cNvSpPr>
              <a:spLocks noChangeShapeType="1"/>
            </p:cNvSpPr>
            <p:nvPr/>
          </p:nvSpPr>
          <p:spPr bwMode="auto">
            <a:xfrm>
              <a:off x="5438" y="2874"/>
              <a:ext cx="0" cy="110"/>
            </a:xfrm>
            <a:prstGeom prst="line">
              <a:avLst/>
            </a:prstGeom>
            <a:noFill/>
            <a:ln w="12700">
              <a:solidFill>
                <a:schemeClr val="bg1"/>
              </a:solidFill>
              <a:round/>
              <a:headEnd/>
              <a:tailEnd/>
            </a:ln>
            <a:effectLst/>
          </p:spPr>
          <p:txBody>
            <a:bodyPr wrap="none" anchor="ctr"/>
            <a:lstStyle/>
            <a:p>
              <a:endParaRPr lang="en-US"/>
            </a:p>
          </p:txBody>
        </p:sp>
        <p:sp>
          <p:nvSpPr>
            <p:cNvPr id="15389" name="Line 29"/>
            <p:cNvSpPr>
              <a:spLocks noChangeShapeType="1"/>
            </p:cNvSpPr>
            <p:nvPr/>
          </p:nvSpPr>
          <p:spPr bwMode="auto">
            <a:xfrm>
              <a:off x="4906" y="2926"/>
              <a:ext cx="530" cy="0"/>
            </a:xfrm>
            <a:prstGeom prst="line">
              <a:avLst/>
            </a:prstGeom>
            <a:noFill/>
            <a:ln w="12700">
              <a:solidFill>
                <a:schemeClr val="bg1"/>
              </a:solidFill>
              <a:round/>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628" name="Picture 36" descr="15_15MakingcDNA_1-U"/>
          <p:cNvPicPr>
            <a:picLocks noChangeAspect="1" noChangeArrowheads="1"/>
          </p:cNvPicPr>
          <p:nvPr/>
        </p:nvPicPr>
        <p:blipFill>
          <a:blip r:embed="rId3" cstate="print"/>
          <a:srcRect b="5400"/>
          <a:stretch>
            <a:fillRect/>
          </a:stretch>
        </p:blipFill>
        <p:spPr bwMode="auto">
          <a:xfrm>
            <a:off x="517525" y="136525"/>
            <a:ext cx="8108950" cy="6229350"/>
          </a:xfrm>
          <a:prstGeom prst="rect">
            <a:avLst/>
          </a:prstGeom>
          <a:noFill/>
        </p:spPr>
      </p:pic>
      <p:sp>
        <p:nvSpPr>
          <p:cNvPr id="110594" name="Rectangle 3"/>
          <p:cNvSpPr>
            <a:spLocks noChangeArrowheads="1"/>
          </p:cNvSpPr>
          <p:nvPr>
            <p:ph type="ctrTitle" idx="4294967295"/>
          </p:nvPr>
        </p:nvSpPr>
        <p:spPr bwMode="auto">
          <a:xfrm>
            <a:off x="152400" y="0"/>
            <a:ext cx="1981200" cy="304800"/>
          </a:xfrm>
          <a:prstGeom prst="rect">
            <a:avLst/>
          </a:prstGeom>
          <a:noFill/>
          <a:ln w="3175">
            <a:miter lim="800000"/>
            <a:headEnd/>
            <a:tailEnd/>
          </a:ln>
        </p:spPr>
        <p:txBody>
          <a:bodyPr/>
          <a:lstStyle/>
          <a:p>
            <a:pPr algn="l" eaLnBrk="1" hangingPunct="1"/>
            <a:r>
              <a:rPr lang="en-US" sz="1200" smtClean="0">
                <a:latin typeface="Arial" charset="0"/>
              </a:rPr>
              <a:t>Figure 15.15-1</a:t>
            </a:r>
          </a:p>
        </p:txBody>
      </p:sp>
      <p:sp>
        <p:nvSpPr>
          <p:cNvPr id="110620" name="Text Box 31"/>
          <p:cNvSpPr txBox="1">
            <a:spLocks noChangeArrowheads="1"/>
          </p:cNvSpPr>
          <p:nvPr/>
        </p:nvSpPr>
        <p:spPr bwMode="auto">
          <a:xfrm>
            <a:off x="942975" y="465138"/>
            <a:ext cx="2312988" cy="7175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Test tube containing</a:t>
            </a:r>
            <a:br>
              <a:rPr lang="en-US" sz="1800">
                <a:latin typeface="Arial" charset="0"/>
              </a:rPr>
            </a:br>
            <a:r>
              <a:rPr lang="en-US" sz="1800">
                <a:latin typeface="Arial" charset="0"/>
              </a:rPr>
              <a:t>reverse transcriptase</a:t>
            </a:r>
            <a:br>
              <a:rPr lang="en-US" sz="1800">
                <a:latin typeface="Arial" charset="0"/>
              </a:rPr>
            </a:br>
            <a:r>
              <a:rPr lang="en-US" sz="1800">
                <a:latin typeface="Arial" charset="0"/>
              </a:rPr>
              <a:t>and mRNA</a:t>
            </a:r>
          </a:p>
        </p:txBody>
      </p:sp>
      <p:sp>
        <p:nvSpPr>
          <p:cNvPr id="110621" name="Text Box 31"/>
          <p:cNvSpPr txBox="1">
            <a:spLocks noChangeArrowheads="1"/>
          </p:cNvSpPr>
          <p:nvPr/>
        </p:nvSpPr>
        <p:spPr bwMode="auto">
          <a:xfrm>
            <a:off x="6911975" y="325438"/>
            <a:ext cx="1830388" cy="2476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DNA in nucleus</a:t>
            </a:r>
          </a:p>
        </p:txBody>
      </p:sp>
      <p:sp>
        <p:nvSpPr>
          <p:cNvPr id="110623" name="Text Box 31"/>
          <p:cNvSpPr txBox="1">
            <a:spLocks noChangeArrowheads="1"/>
          </p:cNvSpPr>
          <p:nvPr/>
        </p:nvSpPr>
        <p:spPr bwMode="auto">
          <a:xfrm>
            <a:off x="6899275" y="871538"/>
            <a:ext cx="1195388" cy="5270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mRNAs in</a:t>
            </a:r>
            <a:br>
              <a:rPr lang="en-US" sz="1800">
                <a:latin typeface="Arial" charset="0"/>
              </a:rPr>
            </a:br>
            <a:r>
              <a:rPr lang="en-US" sz="1800">
                <a:latin typeface="Arial" charset="0"/>
              </a:rPr>
              <a:t>cytoplasm</a:t>
            </a:r>
          </a:p>
        </p:txBody>
      </p:sp>
      <p:sp>
        <p:nvSpPr>
          <p:cNvPr id="110624" name="Line 32"/>
          <p:cNvSpPr>
            <a:spLocks noChangeShapeType="1"/>
          </p:cNvSpPr>
          <p:nvPr/>
        </p:nvSpPr>
        <p:spPr bwMode="auto">
          <a:xfrm flipV="1">
            <a:off x="6253163" y="452438"/>
            <a:ext cx="617537" cy="228600"/>
          </a:xfrm>
          <a:prstGeom prst="line">
            <a:avLst/>
          </a:prstGeom>
          <a:noFill/>
          <a:ln w="12700">
            <a:solidFill>
              <a:schemeClr val="tx1"/>
            </a:solidFill>
            <a:round/>
            <a:headEnd/>
            <a:tailEnd/>
          </a:ln>
          <a:effectLst/>
        </p:spPr>
        <p:txBody>
          <a:bodyPr wrap="none" anchor="ctr"/>
          <a:lstStyle/>
          <a:p>
            <a:endParaRPr lang="en-US"/>
          </a:p>
        </p:txBody>
      </p:sp>
      <p:sp>
        <p:nvSpPr>
          <p:cNvPr id="110625" name="Line 33"/>
          <p:cNvSpPr>
            <a:spLocks noChangeShapeType="1"/>
          </p:cNvSpPr>
          <p:nvPr/>
        </p:nvSpPr>
        <p:spPr bwMode="auto">
          <a:xfrm flipV="1">
            <a:off x="6142038" y="1003300"/>
            <a:ext cx="703262" cy="261938"/>
          </a:xfrm>
          <a:prstGeom prst="line">
            <a:avLst/>
          </a:prstGeom>
          <a:noFill/>
          <a:ln w="12700">
            <a:solidFill>
              <a:schemeClr val="tx1"/>
            </a:solidFill>
            <a:round/>
            <a:headEnd/>
            <a:tailEnd/>
          </a:ln>
          <a:effectLst/>
        </p:spPr>
        <p:txBody>
          <a:bodyPr wrap="none" anchor="ctr"/>
          <a:lstStyle/>
          <a:p>
            <a:endParaRPr lang="en-US"/>
          </a:p>
        </p:txBody>
      </p:sp>
      <p:sp>
        <p:nvSpPr>
          <p:cNvPr id="110626" name="Line 34"/>
          <p:cNvSpPr>
            <a:spLocks noChangeShapeType="1"/>
          </p:cNvSpPr>
          <p:nvPr/>
        </p:nvSpPr>
        <p:spPr bwMode="auto">
          <a:xfrm flipH="1">
            <a:off x="6286500" y="1003300"/>
            <a:ext cx="554038" cy="368300"/>
          </a:xfrm>
          <a:prstGeom prst="line">
            <a:avLst/>
          </a:prstGeom>
          <a:noFill/>
          <a:ln w="12700">
            <a:solidFill>
              <a:schemeClr val="tx1"/>
            </a:solidFill>
            <a:round/>
            <a:headEnd/>
            <a:tailEnd/>
          </a:ln>
          <a:effectLst/>
        </p:spPr>
        <p:txBody>
          <a:bodyPr wrap="none" anchor="ctr"/>
          <a:lstStyle/>
          <a:p>
            <a:endParaRPr lang="en-US"/>
          </a:p>
        </p:txBody>
      </p:sp>
      <p:sp>
        <p:nvSpPr>
          <p:cNvPr id="110627" name="Line 35"/>
          <p:cNvSpPr>
            <a:spLocks noChangeShapeType="1"/>
          </p:cNvSpPr>
          <p:nvPr/>
        </p:nvSpPr>
        <p:spPr bwMode="auto">
          <a:xfrm>
            <a:off x="3309938" y="855663"/>
            <a:ext cx="1063625" cy="358775"/>
          </a:xfrm>
          <a:prstGeom prst="line">
            <a:avLst/>
          </a:prstGeom>
          <a:noFill/>
          <a:ln w="12700">
            <a:solidFill>
              <a:schemeClr val="tx1"/>
            </a:solidFill>
            <a:round/>
            <a:headEnd/>
            <a:tailEnd/>
          </a:ln>
          <a:effectLst/>
        </p:spPr>
        <p:txBody>
          <a:bodyPr wrap="none" anchor="ctr"/>
          <a:lstStyle/>
          <a:p>
            <a:endParaRPr lang="en-US"/>
          </a:p>
        </p:txBody>
      </p:sp>
      <p:grpSp>
        <p:nvGrpSpPr>
          <p:cNvPr id="2" name="Group 39"/>
          <p:cNvGrpSpPr>
            <a:grpSpLocks/>
          </p:cNvGrpSpPr>
          <p:nvPr/>
        </p:nvGrpSpPr>
        <p:grpSpPr bwMode="auto">
          <a:xfrm>
            <a:off x="577850" y="450850"/>
            <a:ext cx="273050" cy="293688"/>
            <a:chOff x="358" y="284"/>
            <a:chExt cx="172" cy="185"/>
          </a:xfrm>
        </p:grpSpPr>
        <p:sp>
          <p:nvSpPr>
            <p:cNvPr id="110632" name="Oval 40"/>
            <p:cNvSpPr>
              <a:spLocks noChangeArrowheads="1"/>
            </p:cNvSpPr>
            <p:nvPr/>
          </p:nvSpPr>
          <p:spPr bwMode="auto">
            <a:xfrm>
              <a:off x="358" y="284"/>
              <a:ext cx="172" cy="174"/>
            </a:xfrm>
            <a:prstGeom prst="ellipse">
              <a:avLst/>
            </a:prstGeom>
            <a:solidFill>
              <a:srgbClr val="0093C5"/>
            </a:solidFill>
            <a:ln w="12700" cap="rnd">
              <a:noFill/>
              <a:prstDash val="sysDot"/>
              <a:round/>
              <a:headEnd/>
              <a:tailEnd/>
            </a:ln>
            <a:effectLst/>
          </p:spPr>
          <p:txBody>
            <a:bodyPr wrap="none" anchor="ctr"/>
            <a:lstStyle/>
            <a:p>
              <a:endParaRPr lang="en-US"/>
            </a:p>
          </p:txBody>
        </p:sp>
        <p:sp>
          <p:nvSpPr>
            <p:cNvPr id="110633" name="Text Box 31"/>
            <p:cNvSpPr txBox="1">
              <a:spLocks noChangeArrowheads="1"/>
            </p:cNvSpPr>
            <p:nvPr/>
          </p:nvSpPr>
          <p:spPr bwMode="auto">
            <a:xfrm>
              <a:off x="395" y="297"/>
              <a:ext cx="134" cy="172"/>
            </a:xfrm>
            <a:prstGeom prst="rect">
              <a:avLst/>
            </a:prstGeom>
            <a:noFill/>
            <a:ln w="9525">
              <a:noFill/>
              <a:miter lim="800000"/>
              <a:headEnd/>
              <a:tailEnd/>
            </a:ln>
          </p:spPr>
          <p:txBody>
            <a:bodyPr wrap="none" lIns="0" tIns="0" rIns="0" bIns="0"/>
            <a:lstStyle/>
            <a:p>
              <a:pPr>
                <a:lnSpc>
                  <a:spcPct val="90000"/>
                </a:lnSpc>
              </a:pPr>
              <a:r>
                <a:rPr lang="en-US" sz="1800">
                  <a:solidFill>
                    <a:schemeClr val="bg1"/>
                  </a:solidFill>
                  <a:latin typeface="Arial" charset="0"/>
                </a:rPr>
                <a:t>1</a:t>
              </a:r>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53" name="Picture 69" descr="15_15MakingcDNA_2-U"/>
          <p:cNvPicPr>
            <a:picLocks noChangeAspect="1" noChangeArrowheads="1"/>
          </p:cNvPicPr>
          <p:nvPr/>
        </p:nvPicPr>
        <p:blipFill>
          <a:blip r:embed="rId3" cstate="print"/>
          <a:srcRect b="2844"/>
          <a:stretch>
            <a:fillRect/>
          </a:stretch>
        </p:blipFill>
        <p:spPr bwMode="auto">
          <a:xfrm>
            <a:off x="517525" y="136525"/>
            <a:ext cx="8108950" cy="6397625"/>
          </a:xfrm>
          <a:prstGeom prst="rect">
            <a:avLst/>
          </a:prstGeom>
          <a:noFill/>
        </p:spPr>
      </p:pic>
      <p:sp>
        <p:nvSpPr>
          <p:cNvPr id="16386" name="Rectangle 3"/>
          <p:cNvSpPr>
            <a:spLocks noChangeArrowheads="1"/>
          </p:cNvSpPr>
          <p:nvPr>
            <p:ph type="ctrTitle" idx="4294967295"/>
          </p:nvPr>
        </p:nvSpPr>
        <p:spPr bwMode="auto">
          <a:xfrm>
            <a:off x="152400" y="0"/>
            <a:ext cx="1981200" cy="304800"/>
          </a:xfrm>
          <a:prstGeom prst="rect">
            <a:avLst/>
          </a:prstGeom>
          <a:noFill/>
          <a:ln w="3175">
            <a:miter lim="800000"/>
            <a:headEnd/>
            <a:tailEnd/>
          </a:ln>
        </p:spPr>
        <p:txBody>
          <a:bodyPr/>
          <a:lstStyle/>
          <a:p>
            <a:pPr algn="l" eaLnBrk="1" hangingPunct="1"/>
            <a:r>
              <a:rPr lang="en-US" sz="1200" smtClean="0">
                <a:latin typeface="Arial" charset="0"/>
              </a:rPr>
              <a:t>Figure 15.15-2</a:t>
            </a:r>
          </a:p>
        </p:txBody>
      </p:sp>
      <p:sp>
        <p:nvSpPr>
          <p:cNvPr id="16409" name="Text Box 31"/>
          <p:cNvSpPr txBox="1">
            <a:spLocks noChangeArrowheads="1"/>
          </p:cNvSpPr>
          <p:nvPr/>
        </p:nvSpPr>
        <p:spPr bwMode="auto">
          <a:xfrm>
            <a:off x="942975" y="465138"/>
            <a:ext cx="2312988" cy="7175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Test tube containing</a:t>
            </a:r>
            <a:br>
              <a:rPr lang="en-US" sz="1800">
                <a:latin typeface="Arial" charset="0"/>
              </a:rPr>
            </a:br>
            <a:r>
              <a:rPr lang="en-US" sz="1800">
                <a:latin typeface="Arial" charset="0"/>
              </a:rPr>
              <a:t>reverse transcriptase</a:t>
            </a:r>
            <a:br>
              <a:rPr lang="en-US" sz="1800">
                <a:latin typeface="Arial" charset="0"/>
              </a:rPr>
            </a:br>
            <a:r>
              <a:rPr lang="en-US" sz="1800">
                <a:latin typeface="Arial" charset="0"/>
              </a:rPr>
              <a:t>and mRNA</a:t>
            </a:r>
          </a:p>
        </p:txBody>
      </p:sp>
      <p:sp>
        <p:nvSpPr>
          <p:cNvPr id="16410" name="Text Box 31"/>
          <p:cNvSpPr txBox="1">
            <a:spLocks noChangeArrowheads="1"/>
          </p:cNvSpPr>
          <p:nvPr/>
        </p:nvSpPr>
        <p:spPr bwMode="auto">
          <a:xfrm>
            <a:off x="6911975" y="325438"/>
            <a:ext cx="1830388" cy="2476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DNA in nucleus</a:t>
            </a:r>
          </a:p>
        </p:txBody>
      </p:sp>
      <p:sp>
        <p:nvSpPr>
          <p:cNvPr id="16411" name="Text Box 31"/>
          <p:cNvSpPr txBox="1">
            <a:spLocks noChangeArrowheads="1"/>
          </p:cNvSpPr>
          <p:nvPr/>
        </p:nvSpPr>
        <p:spPr bwMode="auto">
          <a:xfrm>
            <a:off x="6899275" y="871538"/>
            <a:ext cx="1195388" cy="5270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mRNAs in</a:t>
            </a:r>
            <a:br>
              <a:rPr lang="en-US" sz="1800">
                <a:latin typeface="Arial" charset="0"/>
              </a:rPr>
            </a:br>
            <a:r>
              <a:rPr lang="en-US" sz="1800">
                <a:latin typeface="Arial" charset="0"/>
              </a:rPr>
              <a:t>cytoplasm</a:t>
            </a:r>
          </a:p>
        </p:txBody>
      </p:sp>
      <p:sp>
        <p:nvSpPr>
          <p:cNvPr id="16412" name="Line 28"/>
          <p:cNvSpPr>
            <a:spLocks noChangeShapeType="1"/>
          </p:cNvSpPr>
          <p:nvPr/>
        </p:nvSpPr>
        <p:spPr bwMode="auto">
          <a:xfrm flipV="1">
            <a:off x="6253163" y="452438"/>
            <a:ext cx="617537" cy="228600"/>
          </a:xfrm>
          <a:prstGeom prst="line">
            <a:avLst/>
          </a:prstGeom>
          <a:noFill/>
          <a:ln w="12700">
            <a:solidFill>
              <a:schemeClr val="tx1"/>
            </a:solidFill>
            <a:round/>
            <a:headEnd/>
            <a:tailEnd/>
          </a:ln>
          <a:effectLst/>
        </p:spPr>
        <p:txBody>
          <a:bodyPr wrap="none" anchor="ctr"/>
          <a:lstStyle/>
          <a:p>
            <a:endParaRPr lang="en-US"/>
          </a:p>
        </p:txBody>
      </p:sp>
      <p:sp>
        <p:nvSpPr>
          <p:cNvPr id="16413" name="Line 29"/>
          <p:cNvSpPr>
            <a:spLocks noChangeShapeType="1"/>
          </p:cNvSpPr>
          <p:nvPr/>
        </p:nvSpPr>
        <p:spPr bwMode="auto">
          <a:xfrm flipV="1">
            <a:off x="6142038" y="1003300"/>
            <a:ext cx="703262" cy="261938"/>
          </a:xfrm>
          <a:prstGeom prst="line">
            <a:avLst/>
          </a:prstGeom>
          <a:noFill/>
          <a:ln w="12700">
            <a:solidFill>
              <a:schemeClr val="tx1"/>
            </a:solidFill>
            <a:round/>
            <a:headEnd/>
            <a:tailEnd/>
          </a:ln>
          <a:effectLst/>
        </p:spPr>
        <p:txBody>
          <a:bodyPr wrap="none" anchor="ctr"/>
          <a:lstStyle/>
          <a:p>
            <a:endParaRPr lang="en-US"/>
          </a:p>
        </p:txBody>
      </p:sp>
      <p:sp>
        <p:nvSpPr>
          <p:cNvPr id="16414" name="Line 30"/>
          <p:cNvSpPr>
            <a:spLocks noChangeShapeType="1"/>
          </p:cNvSpPr>
          <p:nvPr/>
        </p:nvSpPr>
        <p:spPr bwMode="auto">
          <a:xfrm flipH="1">
            <a:off x="6286500" y="1003300"/>
            <a:ext cx="554038" cy="368300"/>
          </a:xfrm>
          <a:prstGeom prst="line">
            <a:avLst/>
          </a:prstGeom>
          <a:noFill/>
          <a:ln w="12700">
            <a:solidFill>
              <a:schemeClr val="tx1"/>
            </a:solidFill>
            <a:round/>
            <a:headEnd/>
            <a:tailEnd/>
          </a:ln>
          <a:effectLst/>
        </p:spPr>
        <p:txBody>
          <a:bodyPr wrap="none" anchor="ctr"/>
          <a:lstStyle/>
          <a:p>
            <a:endParaRPr lang="en-US"/>
          </a:p>
        </p:txBody>
      </p:sp>
      <p:sp>
        <p:nvSpPr>
          <p:cNvPr id="16415" name="Line 31"/>
          <p:cNvSpPr>
            <a:spLocks noChangeShapeType="1"/>
          </p:cNvSpPr>
          <p:nvPr/>
        </p:nvSpPr>
        <p:spPr bwMode="auto">
          <a:xfrm>
            <a:off x="3309938" y="855663"/>
            <a:ext cx="1063625" cy="358775"/>
          </a:xfrm>
          <a:prstGeom prst="line">
            <a:avLst/>
          </a:prstGeom>
          <a:noFill/>
          <a:ln w="12700">
            <a:solidFill>
              <a:schemeClr val="tx1"/>
            </a:solidFill>
            <a:round/>
            <a:headEnd/>
            <a:tailEnd/>
          </a:ln>
          <a:effectLst/>
        </p:spPr>
        <p:txBody>
          <a:bodyPr wrap="none" anchor="ctr"/>
          <a:lstStyle/>
          <a:p>
            <a:endParaRPr lang="en-US"/>
          </a:p>
        </p:txBody>
      </p:sp>
      <p:sp>
        <p:nvSpPr>
          <p:cNvPr id="16416" name="Text Box 31"/>
          <p:cNvSpPr txBox="1">
            <a:spLocks noChangeArrowheads="1"/>
          </p:cNvSpPr>
          <p:nvPr/>
        </p:nvSpPr>
        <p:spPr bwMode="auto">
          <a:xfrm>
            <a:off x="968375" y="2116138"/>
            <a:ext cx="2312988" cy="7175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Reverse transcriptase</a:t>
            </a:r>
            <a:br>
              <a:rPr lang="en-US" sz="1800">
                <a:latin typeface="Arial" charset="0"/>
              </a:rPr>
            </a:br>
            <a:r>
              <a:rPr lang="en-US" sz="1800">
                <a:latin typeface="Arial" charset="0"/>
              </a:rPr>
              <a:t>makes the first</a:t>
            </a:r>
            <a:br>
              <a:rPr lang="en-US" sz="1800">
                <a:latin typeface="Arial" charset="0"/>
              </a:rPr>
            </a:br>
            <a:r>
              <a:rPr lang="en-US" sz="1800">
                <a:latin typeface="Arial" charset="0"/>
              </a:rPr>
              <a:t>DNA strand.</a:t>
            </a:r>
          </a:p>
        </p:txBody>
      </p:sp>
      <p:sp>
        <p:nvSpPr>
          <p:cNvPr id="16420" name="Text Box 31"/>
          <p:cNvSpPr txBox="1">
            <a:spLocks noChangeArrowheads="1"/>
          </p:cNvSpPr>
          <p:nvPr/>
        </p:nvSpPr>
        <p:spPr bwMode="auto">
          <a:xfrm>
            <a:off x="5095875" y="1658938"/>
            <a:ext cx="1576388" cy="5270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Reverse</a:t>
            </a:r>
            <a:br>
              <a:rPr lang="en-US" sz="1800">
                <a:latin typeface="Arial" charset="0"/>
              </a:rPr>
            </a:br>
            <a:r>
              <a:rPr lang="en-US" sz="1800">
                <a:latin typeface="Arial" charset="0"/>
              </a:rPr>
              <a:t>transcriptase</a:t>
            </a:r>
          </a:p>
        </p:txBody>
      </p:sp>
      <p:sp>
        <p:nvSpPr>
          <p:cNvPr id="16421" name="Text Box 31"/>
          <p:cNvSpPr txBox="1">
            <a:spLocks noChangeArrowheads="1"/>
          </p:cNvSpPr>
          <p:nvPr/>
        </p:nvSpPr>
        <p:spPr bwMode="auto">
          <a:xfrm>
            <a:off x="4397375" y="2103438"/>
            <a:ext cx="712788" cy="2222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mRNA</a:t>
            </a:r>
          </a:p>
        </p:txBody>
      </p:sp>
      <p:sp>
        <p:nvSpPr>
          <p:cNvPr id="16422" name="Text Box 31"/>
          <p:cNvSpPr txBox="1">
            <a:spLocks noChangeArrowheads="1"/>
          </p:cNvSpPr>
          <p:nvPr/>
        </p:nvSpPr>
        <p:spPr bwMode="auto">
          <a:xfrm>
            <a:off x="6988175" y="1912938"/>
            <a:ext cx="1296988" cy="2857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Poly-A tail</a:t>
            </a:r>
          </a:p>
        </p:txBody>
      </p:sp>
      <p:sp>
        <p:nvSpPr>
          <p:cNvPr id="16423" name="Text Box 31"/>
          <p:cNvSpPr txBox="1">
            <a:spLocks noChangeArrowheads="1"/>
          </p:cNvSpPr>
          <p:nvPr/>
        </p:nvSpPr>
        <p:spPr bwMode="auto">
          <a:xfrm>
            <a:off x="5667375" y="2852738"/>
            <a:ext cx="750888" cy="5016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DNA</a:t>
            </a:r>
            <a:br>
              <a:rPr lang="en-US" sz="1800">
                <a:latin typeface="Arial" charset="0"/>
              </a:rPr>
            </a:br>
            <a:r>
              <a:rPr lang="en-US" sz="1800">
                <a:latin typeface="Arial" charset="0"/>
              </a:rPr>
              <a:t>strand</a:t>
            </a:r>
          </a:p>
        </p:txBody>
      </p:sp>
      <p:sp>
        <p:nvSpPr>
          <p:cNvPr id="16424" name="Text Box 31"/>
          <p:cNvSpPr txBox="1">
            <a:spLocks noChangeArrowheads="1"/>
          </p:cNvSpPr>
          <p:nvPr/>
        </p:nvSpPr>
        <p:spPr bwMode="auto">
          <a:xfrm>
            <a:off x="6365875" y="2865438"/>
            <a:ext cx="839788" cy="2222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Primer</a:t>
            </a:r>
          </a:p>
        </p:txBody>
      </p:sp>
      <p:sp>
        <p:nvSpPr>
          <p:cNvPr id="16425" name="Text Box 31"/>
          <p:cNvSpPr txBox="1">
            <a:spLocks noChangeArrowheads="1"/>
          </p:cNvSpPr>
          <p:nvPr/>
        </p:nvSpPr>
        <p:spPr bwMode="auto">
          <a:xfrm>
            <a:off x="4222750" y="2382838"/>
            <a:ext cx="166688"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5</a:t>
            </a:r>
            <a:r>
              <a:rPr lang="en-US" sz="1500">
                <a:latin typeface="Arial" charset="0"/>
                <a:sym typeface="Symbol" pitchFamily="84" charset="2"/>
              </a:rPr>
              <a:t></a:t>
            </a:r>
            <a:endParaRPr lang="en-US" sz="1500">
              <a:latin typeface="Arial" charset="0"/>
            </a:endParaRPr>
          </a:p>
        </p:txBody>
      </p:sp>
      <p:sp>
        <p:nvSpPr>
          <p:cNvPr id="16426" name="Text Box 31"/>
          <p:cNvSpPr txBox="1">
            <a:spLocks noChangeArrowheads="1"/>
          </p:cNvSpPr>
          <p:nvPr/>
        </p:nvSpPr>
        <p:spPr bwMode="auto">
          <a:xfrm>
            <a:off x="5121275" y="2541588"/>
            <a:ext cx="166688"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3</a:t>
            </a:r>
            <a:r>
              <a:rPr lang="en-US" sz="1500">
                <a:latin typeface="Arial" charset="0"/>
                <a:sym typeface="Symbol" pitchFamily="84" charset="2"/>
              </a:rPr>
              <a:t></a:t>
            </a:r>
            <a:endParaRPr lang="en-US" sz="1500">
              <a:latin typeface="Arial" charset="0"/>
            </a:endParaRPr>
          </a:p>
        </p:txBody>
      </p:sp>
      <p:sp>
        <p:nvSpPr>
          <p:cNvPr id="16428" name="Line 44"/>
          <p:cNvSpPr>
            <a:spLocks noChangeShapeType="1"/>
          </p:cNvSpPr>
          <p:nvPr/>
        </p:nvSpPr>
        <p:spPr bwMode="auto">
          <a:xfrm flipH="1">
            <a:off x="3857625" y="2651125"/>
            <a:ext cx="1193800" cy="0"/>
          </a:xfrm>
          <a:prstGeom prst="line">
            <a:avLst/>
          </a:prstGeom>
          <a:noFill/>
          <a:ln w="12700">
            <a:solidFill>
              <a:schemeClr val="tx1"/>
            </a:solidFill>
            <a:round/>
            <a:headEnd/>
            <a:tailEnd/>
          </a:ln>
          <a:effectLst/>
        </p:spPr>
        <p:txBody>
          <a:bodyPr wrap="none" anchor="ctr"/>
          <a:lstStyle/>
          <a:p>
            <a:endParaRPr lang="en-US"/>
          </a:p>
        </p:txBody>
      </p:sp>
      <p:sp>
        <p:nvSpPr>
          <p:cNvPr id="16429" name="Line 45"/>
          <p:cNvSpPr>
            <a:spLocks noChangeShapeType="1"/>
          </p:cNvSpPr>
          <p:nvPr/>
        </p:nvSpPr>
        <p:spPr bwMode="auto">
          <a:xfrm flipH="1" flipV="1">
            <a:off x="2706688" y="2495550"/>
            <a:ext cx="1155700" cy="155575"/>
          </a:xfrm>
          <a:prstGeom prst="line">
            <a:avLst/>
          </a:prstGeom>
          <a:noFill/>
          <a:ln w="12700">
            <a:solidFill>
              <a:schemeClr val="tx1"/>
            </a:solidFill>
            <a:round/>
            <a:headEnd/>
            <a:tailEnd/>
          </a:ln>
          <a:effectLst/>
        </p:spPr>
        <p:txBody>
          <a:bodyPr wrap="none" anchor="ctr"/>
          <a:lstStyle/>
          <a:p>
            <a:endParaRPr lang="en-US"/>
          </a:p>
        </p:txBody>
      </p:sp>
      <p:sp>
        <p:nvSpPr>
          <p:cNvPr id="16430" name="Text Box 31"/>
          <p:cNvSpPr txBox="1">
            <a:spLocks noChangeArrowheads="1"/>
          </p:cNvSpPr>
          <p:nvPr/>
        </p:nvSpPr>
        <p:spPr bwMode="auto">
          <a:xfrm>
            <a:off x="6918325" y="2386013"/>
            <a:ext cx="166688"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3</a:t>
            </a:r>
            <a:r>
              <a:rPr lang="en-US" sz="1500">
                <a:latin typeface="Arial" charset="0"/>
                <a:sym typeface="Symbol" pitchFamily="84" charset="2"/>
              </a:rPr>
              <a:t></a:t>
            </a:r>
            <a:endParaRPr lang="en-US" sz="1500">
              <a:latin typeface="Arial" charset="0"/>
            </a:endParaRPr>
          </a:p>
        </p:txBody>
      </p:sp>
      <p:sp>
        <p:nvSpPr>
          <p:cNvPr id="16431" name="Text Box 31"/>
          <p:cNvSpPr txBox="1">
            <a:spLocks noChangeArrowheads="1"/>
          </p:cNvSpPr>
          <p:nvPr/>
        </p:nvSpPr>
        <p:spPr bwMode="auto">
          <a:xfrm>
            <a:off x="6784975" y="2566988"/>
            <a:ext cx="166688"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5</a:t>
            </a:r>
            <a:r>
              <a:rPr lang="en-US" sz="1500">
                <a:latin typeface="Arial" charset="0"/>
                <a:sym typeface="Symbol" pitchFamily="84" charset="2"/>
              </a:rPr>
              <a:t></a:t>
            </a:r>
            <a:endParaRPr lang="en-US" sz="1500">
              <a:latin typeface="Arial" charset="0"/>
            </a:endParaRPr>
          </a:p>
        </p:txBody>
      </p:sp>
      <p:sp>
        <p:nvSpPr>
          <p:cNvPr id="16432" name="Line 48"/>
          <p:cNvSpPr>
            <a:spLocks noChangeShapeType="1"/>
          </p:cNvSpPr>
          <p:nvPr/>
        </p:nvSpPr>
        <p:spPr bwMode="auto">
          <a:xfrm>
            <a:off x="5899150" y="2698750"/>
            <a:ext cx="0" cy="127000"/>
          </a:xfrm>
          <a:prstGeom prst="line">
            <a:avLst/>
          </a:prstGeom>
          <a:noFill/>
          <a:ln w="12700">
            <a:solidFill>
              <a:schemeClr val="tx1"/>
            </a:solidFill>
            <a:round/>
            <a:headEnd/>
            <a:tailEnd/>
          </a:ln>
          <a:effectLst/>
        </p:spPr>
        <p:txBody>
          <a:bodyPr wrap="none" anchor="ctr"/>
          <a:lstStyle/>
          <a:p>
            <a:endParaRPr lang="en-US"/>
          </a:p>
        </p:txBody>
      </p:sp>
      <p:sp>
        <p:nvSpPr>
          <p:cNvPr id="16434" name="Text Box 31"/>
          <p:cNvSpPr txBox="1">
            <a:spLocks noChangeArrowheads="1"/>
          </p:cNvSpPr>
          <p:nvPr/>
        </p:nvSpPr>
        <p:spPr bwMode="auto">
          <a:xfrm>
            <a:off x="6026150" y="2414588"/>
            <a:ext cx="811213" cy="114300"/>
          </a:xfrm>
          <a:prstGeom prst="rect">
            <a:avLst/>
          </a:prstGeom>
          <a:noFill/>
          <a:ln w="9525">
            <a:noFill/>
            <a:miter lim="800000"/>
            <a:headEnd/>
            <a:tailEnd/>
          </a:ln>
        </p:spPr>
        <p:txBody>
          <a:bodyPr wrap="none" lIns="0" tIns="0" rIns="0" bIns="0"/>
          <a:lstStyle/>
          <a:p>
            <a:pPr>
              <a:lnSpc>
                <a:spcPct val="90000"/>
              </a:lnSpc>
            </a:pPr>
            <a:r>
              <a:rPr lang="en-US" sz="1100">
                <a:latin typeface="Arial" charset="0"/>
              </a:rPr>
              <a:t>A A A A A A</a:t>
            </a:r>
          </a:p>
        </p:txBody>
      </p:sp>
      <p:sp>
        <p:nvSpPr>
          <p:cNvPr id="16435" name="Text Box 31"/>
          <p:cNvSpPr txBox="1">
            <a:spLocks noChangeArrowheads="1"/>
          </p:cNvSpPr>
          <p:nvPr/>
        </p:nvSpPr>
        <p:spPr bwMode="auto">
          <a:xfrm>
            <a:off x="6035675" y="2582863"/>
            <a:ext cx="93663" cy="139700"/>
          </a:xfrm>
          <a:prstGeom prst="rect">
            <a:avLst/>
          </a:prstGeom>
          <a:noFill/>
          <a:ln w="9525">
            <a:noFill/>
            <a:miter lim="800000"/>
            <a:headEnd/>
            <a:tailEnd/>
          </a:ln>
        </p:spPr>
        <p:txBody>
          <a:bodyPr wrap="none" lIns="0" tIns="0" rIns="0" bIns="0"/>
          <a:lstStyle/>
          <a:p>
            <a:pPr>
              <a:lnSpc>
                <a:spcPct val="90000"/>
              </a:lnSpc>
            </a:pPr>
            <a:r>
              <a:rPr lang="en-US" sz="1100">
                <a:latin typeface="Arial" charset="0"/>
              </a:rPr>
              <a:t>T</a:t>
            </a:r>
          </a:p>
        </p:txBody>
      </p:sp>
      <p:sp>
        <p:nvSpPr>
          <p:cNvPr id="16436" name="Line 52"/>
          <p:cNvSpPr>
            <a:spLocks noChangeShapeType="1"/>
          </p:cNvSpPr>
          <p:nvPr/>
        </p:nvSpPr>
        <p:spPr bwMode="auto">
          <a:xfrm flipH="1">
            <a:off x="6724650" y="2035175"/>
            <a:ext cx="228600" cy="152400"/>
          </a:xfrm>
          <a:prstGeom prst="line">
            <a:avLst/>
          </a:prstGeom>
          <a:noFill/>
          <a:ln w="12700">
            <a:solidFill>
              <a:schemeClr val="tx1"/>
            </a:solidFill>
            <a:round/>
            <a:headEnd/>
            <a:tailEnd/>
          </a:ln>
          <a:effectLst/>
        </p:spPr>
        <p:txBody>
          <a:bodyPr wrap="none" anchor="ctr"/>
          <a:lstStyle/>
          <a:p>
            <a:endParaRPr lang="en-US"/>
          </a:p>
        </p:txBody>
      </p:sp>
      <p:sp>
        <p:nvSpPr>
          <p:cNvPr id="16437" name="Line 53"/>
          <p:cNvSpPr>
            <a:spLocks noChangeShapeType="1"/>
          </p:cNvSpPr>
          <p:nvPr/>
        </p:nvSpPr>
        <p:spPr bwMode="auto">
          <a:xfrm>
            <a:off x="6727825" y="2187575"/>
            <a:ext cx="0" cy="260350"/>
          </a:xfrm>
          <a:prstGeom prst="line">
            <a:avLst/>
          </a:prstGeom>
          <a:noFill/>
          <a:ln w="12700">
            <a:solidFill>
              <a:schemeClr val="tx1"/>
            </a:solidFill>
            <a:round/>
            <a:headEnd/>
            <a:tailEnd/>
          </a:ln>
          <a:effectLst/>
        </p:spPr>
        <p:txBody>
          <a:bodyPr wrap="none" anchor="ctr"/>
          <a:lstStyle/>
          <a:p>
            <a:endParaRPr lang="en-US"/>
          </a:p>
        </p:txBody>
      </p:sp>
      <p:grpSp>
        <p:nvGrpSpPr>
          <p:cNvPr id="2" name="Group 55"/>
          <p:cNvGrpSpPr>
            <a:grpSpLocks/>
          </p:cNvGrpSpPr>
          <p:nvPr/>
        </p:nvGrpSpPr>
        <p:grpSpPr bwMode="auto">
          <a:xfrm>
            <a:off x="577850" y="450850"/>
            <a:ext cx="273050" cy="293688"/>
            <a:chOff x="358" y="284"/>
            <a:chExt cx="172" cy="185"/>
          </a:xfrm>
        </p:grpSpPr>
        <p:sp>
          <p:nvSpPr>
            <p:cNvPr id="16440" name="Oval 56"/>
            <p:cNvSpPr>
              <a:spLocks noChangeArrowheads="1"/>
            </p:cNvSpPr>
            <p:nvPr/>
          </p:nvSpPr>
          <p:spPr bwMode="auto">
            <a:xfrm>
              <a:off x="358" y="284"/>
              <a:ext cx="172" cy="174"/>
            </a:xfrm>
            <a:prstGeom prst="ellipse">
              <a:avLst/>
            </a:prstGeom>
            <a:solidFill>
              <a:srgbClr val="0093C5"/>
            </a:solidFill>
            <a:ln w="12700" cap="rnd">
              <a:noFill/>
              <a:prstDash val="sysDot"/>
              <a:round/>
              <a:headEnd/>
              <a:tailEnd/>
            </a:ln>
            <a:effectLst/>
          </p:spPr>
          <p:txBody>
            <a:bodyPr wrap="none" anchor="ctr"/>
            <a:lstStyle/>
            <a:p>
              <a:endParaRPr lang="en-US"/>
            </a:p>
          </p:txBody>
        </p:sp>
        <p:sp>
          <p:nvSpPr>
            <p:cNvPr id="16441" name="Text Box 31"/>
            <p:cNvSpPr txBox="1">
              <a:spLocks noChangeArrowheads="1"/>
            </p:cNvSpPr>
            <p:nvPr/>
          </p:nvSpPr>
          <p:spPr bwMode="auto">
            <a:xfrm>
              <a:off x="395" y="297"/>
              <a:ext cx="134" cy="172"/>
            </a:xfrm>
            <a:prstGeom prst="rect">
              <a:avLst/>
            </a:prstGeom>
            <a:noFill/>
            <a:ln w="9525">
              <a:noFill/>
              <a:miter lim="800000"/>
              <a:headEnd/>
              <a:tailEnd/>
            </a:ln>
          </p:spPr>
          <p:txBody>
            <a:bodyPr wrap="none" lIns="0" tIns="0" rIns="0" bIns="0"/>
            <a:lstStyle/>
            <a:p>
              <a:pPr>
                <a:lnSpc>
                  <a:spcPct val="90000"/>
                </a:lnSpc>
              </a:pPr>
              <a:r>
                <a:rPr lang="en-US" sz="1800">
                  <a:solidFill>
                    <a:schemeClr val="bg1"/>
                  </a:solidFill>
                  <a:latin typeface="Arial" charset="0"/>
                </a:rPr>
                <a:t>1</a:t>
              </a:r>
            </a:p>
          </p:txBody>
        </p:sp>
      </p:grpSp>
      <p:grpSp>
        <p:nvGrpSpPr>
          <p:cNvPr id="3" name="Group 61"/>
          <p:cNvGrpSpPr>
            <a:grpSpLocks/>
          </p:cNvGrpSpPr>
          <p:nvPr/>
        </p:nvGrpSpPr>
        <p:grpSpPr bwMode="auto">
          <a:xfrm>
            <a:off x="581025" y="2106613"/>
            <a:ext cx="280988" cy="293687"/>
            <a:chOff x="366" y="1327"/>
            <a:chExt cx="177" cy="185"/>
          </a:xfrm>
        </p:grpSpPr>
        <p:sp>
          <p:nvSpPr>
            <p:cNvPr id="16443" name="Oval 59"/>
            <p:cNvSpPr>
              <a:spLocks noChangeArrowheads="1"/>
            </p:cNvSpPr>
            <p:nvPr/>
          </p:nvSpPr>
          <p:spPr bwMode="auto">
            <a:xfrm>
              <a:off x="366" y="1327"/>
              <a:ext cx="172" cy="174"/>
            </a:xfrm>
            <a:prstGeom prst="ellipse">
              <a:avLst/>
            </a:prstGeom>
            <a:solidFill>
              <a:srgbClr val="0093C5"/>
            </a:solidFill>
            <a:ln w="12700" cap="rnd">
              <a:noFill/>
              <a:prstDash val="sysDot"/>
              <a:round/>
              <a:headEnd/>
              <a:tailEnd/>
            </a:ln>
            <a:effectLst/>
          </p:spPr>
          <p:txBody>
            <a:bodyPr wrap="none" anchor="ctr"/>
            <a:lstStyle/>
            <a:p>
              <a:endParaRPr lang="en-US"/>
            </a:p>
          </p:txBody>
        </p:sp>
        <p:sp>
          <p:nvSpPr>
            <p:cNvPr id="16444" name="Text Box 31"/>
            <p:cNvSpPr txBox="1">
              <a:spLocks noChangeArrowheads="1"/>
            </p:cNvSpPr>
            <p:nvPr/>
          </p:nvSpPr>
          <p:spPr bwMode="auto">
            <a:xfrm>
              <a:off x="409" y="1340"/>
              <a:ext cx="134" cy="172"/>
            </a:xfrm>
            <a:prstGeom prst="rect">
              <a:avLst/>
            </a:prstGeom>
            <a:noFill/>
            <a:ln w="9525">
              <a:noFill/>
              <a:miter lim="800000"/>
              <a:headEnd/>
              <a:tailEnd/>
            </a:ln>
          </p:spPr>
          <p:txBody>
            <a:bodyPr wrap="none" lIns="0" tIns="0" rIns="0" bIns="0"/>
            <a:lstStyle/>
            <a:p>
              <a:pPr>
                <a:lnSpc>
                  <a:spcPct val="90000"/>
                </a:lnSpc>
              </a:pPr>
              <a:r>
                <a:rPr lang="en-US" sz="1800">
                  <a:solidFill>
                    <a:schemeClr val="bg1"/>
                  </a:solidFill>
                  <a:latin typeface="Arial" charset="0"/>
                </a:rPr>
                <a:t>2</a:t>
              </a:r>
            </a:p>
          </p:txBody>
        </p:sp>
      </p:grpSp>
      <p:sp>
        <p:nvSpPr>
          <p:cNvPr id="16446" name="Line 62"/>
          <p:cNvSpPr>
            <a:spLocks noChangeShapeType="1"/>
          </p:cNvSpPr>
          <p:nvPr/>
        </p:nvSpPr>
        <p:spPr bwMode="auto">
          <a:xfrm>
            <a:off x="5243513" y="2136775"/>
            <a:ext cx="0" cy="241300"/>
          </a:xfrm>
          <a:prstGeom prst="line">
            <a:avLst/>
          </a:prstGeom>
          <a:noFill/>
          <a:ln w="12700">
            <a:solidFill>
              <a:schemeClr val="tx1"/>
            </a:solidFill>
            <a:round/>
            <a:headEnd/>
            <a:tailEnd/>
          </a:ln>
          <a:effectLst/>
        </p:spPr>
        <p:txBody>
          <a:bodyPr wrap="none" anchor="ctr"/>
          <a:lstStyle/>
          <a:p>
            <a:endParaRPr lang="en-US"/>
          </a:p>
        </p:txBody>
      </p:sp>
      <p:sp>
        <p:nvSpPr>
          <p:cNvPr id="16448" name="Text Box 31"/>
          <p:cNvSpPr txBox="1">
            <a:spLocks noChangeArrowheads="1"/>
          </p:cNvSpPr>
          <p:nvPr/>
        </p:nvSpPr>
        <p:spPr bwMode="auto">
          <a:xfrm>
            <a:off x="6169025" y="2582863"/>
            <a:ext cx="93663" cy="139700"/>
          </a:xfrm>
          <a:prstGeom prst="rect">
            <a:avLst/>
          </a:prstGeom>
          <a:noFill/>
          <a:ln w="9525">
            <a:noFill/>
            <a:miter lim="800000"/>
            <a:headEnd/>
            <a:tailEnd/>
          </a:ln>
        </p:spPr>
        <p:txBody>
          <a:bodyPr wrap="none" lIns="0" tIns="0" rIns="0" bIns="0"/>
          <a:lstStyle/>
          <a:p>
            <a:pPr>
              <a:lnSpc>
                <a:spcPct val="90000"/>
              </a:lnSpc>
            </a:pPr>
            <a:r>
              <a:rPr lang="en-US" sz="1100">
                <a:latin typeface="Arial" charset="0"/>
              </a:rPr>
              <a:t>T</a:t>
            </a:r>
          </a:p>
        </p:txBody>
      </p:sp>
      <p:sp>
        <p:nvSpPr>
          <p:cNvPr id="16449" name="Text Box 31"/>
          <p:cNvSpPr txBox="1">
            <a:spLocks noChangeArrowheads="1"/>
          </p:cNvSpPr>
          <p:nvPr/>
        </p:nvSpPr>
        <p:spPr bwMode="auto">
          <a:xfrm>
            <a:off x="6308725" y="2582863"/>
            <a:ext cx="93663" cy="139700"/>
          </a:xfrm>
          <a:prstGeom prst="rect">
            <a:avLst/>
          </a:prstGeom>
          <a:noFill/>
          <a:ln w="9525">
            <a:noFill/>
            <a:miter lim="800000"/>
            <a:headEnd/>
            <a:tailEnd/>
          </a:ln>
        </p:spPr>
        <p:txBody>
          <a:bodyPr wrap="none" lIns="0" tIns="0" rIns="0" bIns="0"/>
          <a:lstStyle/>
          <a:p>
            <a:pPr>
              <a:lnSpc>
                <a:spcPct val="90000"/>
              </a:lnSpc>
            </a:pPr>
            <a:r>
              <a:rPr lang="en-US" sz="1100">
                <a:latin typeface="Arial" charset="0"/>
              </a:rPr>
              <a:t>T</a:t>
            </a:r>
          </a:p>
        </p:txBody>
      </p:sp>
      <p:sp>
        <p:nvSpPr>
          <p:cNvPr id="16450" name="Text Box 31"/>
          <p:cNvSpPr txBox="1">
            <a:spLocks noChangeArrowheads="1"/>
          </p:cNvSpPr>
          <p:nvPr/>
        </p:nvSpPr>
        <p:spPr bwMode="auto">
          <a:xfrm>
            <a:off x="6448425" y="2582863"/>
            <a:ext cx="93663" cy="139700"/>
          </a:xfrm>
          <a:prstGeom prst="rect">
            <a:avLst/>
          </a:prstGeom>
          <a:noFill/>
          <a:ln w="9525">
            <a:noFill/>
            <a:miter lim="800000"/>
            <a:headEnd/>
            <a:tailEnd/>
          </a:ln>
        </p:spPr>
        <p:txBody>
          <a:bodyPr wrap="none" lIns="0" tIns="0" rIns="0" bIns="0"/>
          <a:lstStyle/>
          <a:p>
            <a:pPr>
              <a:lnSpc>
                <a:spcPct val="90000"/>
              </a:lnSpc>
            </a:pPr>
            <a:r>
              <a:rPr lang="en-US" sz="1100">
                <a:latin typeface="Arial" charset="0"/>
              </a:rPr>
              <a:t>T</a:t>
            </a:r>
          </a:p>
        </p:txBody>
      </p:sp>
      <p:sp>
        <p:nvSpPr>
          <p:cNvPr id="16451" name="Text Box 31"/>
          <p:cNvSpPr txBox="1">
            <a:spLocks noChangeArrowheads="1"/>
          </p:cNvSpPr>
          <p:nvPr/>
        </p:nvSpPr>
        <p:spPr bwMode="auto">
          <a:xfrm>
            <a:off x="6594475" y="2582863"/>
            <a:ext cx="93663" cy="139700"/>
          </a:xfrm>
          <a:prstGeom prst="rect">
            <a:avLst/>
          </a:prstGeom>
          <a:noFill/>
          <a:ln w="9525">
            <a:noFill/>
            <a:miter lim="800000"/>
            <a:headEnd/>
            <a:tailEnd/>
          </a:ln>
        </p:spPr>
        <p:txBody>
          <a:bodyPr wrap="none" lIns="0" tIns="0" rIns="0" bIns="0"/>
          <a:lstStyle/>
          <a:p>
            <a:pPr>
              <a:lnSpc>
                <a:spcPct val="90000"/>
              </a:lnSpc>
            </a:pPr>
            <a:r>
              <a:rPr lang="en-US" sz="1100">
                <a:latin typeface="Arial" charset="0"/>
              </a:rPr>
              <a:t>T</a:t>
            </a:r>
          </a:p>
        </p:txBody>
      </p:sp>
      <p:sp>
        <p:nvSpPr>
          <p:cNvPr id="16454" name="Line 70"/>
          <p:cNvSpPr>
            <a:spLocks noChangeShapeType="1"/>
          </p:cNvSpPr>
          <p:nvPr/>
        </p:nvSpPr>
        <p:spPr bwMode="auto">
          <a:xfrm>
            <a:off x="6551613" y="2695575"/>
            <a:ext cx="0" cy="152400"/>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5" name="Picture 55" descr="15_15MakingcDNA_3-U"/>
          <p:cNvPicPr>
            <a:picLocks noChangeAspect="1" noChangeArrowheads="1"/>
          </p:cNvPicPr>
          <p:nvPr/>
        </p:nvPicPr>
        <p:blipFill>
          <a:blip r:embed="rId3" cstate="print"/>
          <a:srcRect b="3665"/>
          <a:stretch>
            <a:fillRect/>
          </a:stretch>
        </p:blipFill>
        <p:spPr bwMode="auto">
          <a:xfrm>
            <a:off x="517525" y="136525"/>
            <a:ext cx="8108950" cy="6343650"/>
          </a:xfrm>
          <a:prstGeom prst="rect">
            <a:avLst/>
          </a:prstGeom>
          <a:noFill/>
        </p:spPr>
      </p:pic>
      <p:sp>
        <p:nvSpPr>
          <p:cNvPr id="112642" name="Rectangle 3"/>
          <p:cNvSpPr>
            <a:spLocks noChangeArrowheads="1"/>
          </p:cNvSpPr>
          <p:nvPr>
            <p:ph type="ctrTitle" idx="4294967295"/>
          </p:nvPr>
        </p:nvSpPr>
        <p:spPr bwMode="auto">
          <a:xfrm>
            <a:off x="152400" y="0"/>
            <a:ext cx="1981200" cy="304800"/>
          </a:xfrm>
          <a:prstGeom prst="rect">
            <a:avLst/>
          </a:prstGeom>
          <a:noFill/>
          <a:ln w="3175">
            <a:miter lim="800000"/>
            <a:headEnd/>
            <a:tailEnd/>
          </a:ln>
        </p:spPr>
        <p:txBody>
          <a:bodyPr/>
          <a:lstStyle/>
          <a:p>
            <a:pPr algn="l" eaLnBrk="1" hangingPunct="1"/>
            <a:r>
              <a:rPr lang="en-US" sz="1200" smtClean="0">
                <a:latin typeface="Arial" charset="0"/>
              </a:rPr>
              <a:t>Figure 15.15-3</a:t>
            </a:r>
          </a:p>
        </p:txBody>
      </p:sp>
      <p:sp>
        <p:nvSpPr>
          <p:cNvPr id="112649" name="Text Box 31"/>
          <p:cNvSpPr txBox="1">
            <a:spLocks noChangeArrowheads="1"/>
          </p:cNvSpPr>
          <p:nvPr/>
        </p:nvSpPr>
        <p:spPr bwMode="auto">
          <a:xfrm>
            <a:off x="942975" y="465138"/>
            <a:ext cx="2312988" cy="7175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Test tube containing</a:t>
            </a:r>
            <a:br>
              <a:rPr lang="en-US" sz="1800">
                <a:latin typeface="Arial" charset="0"/>
              </a:rPr>
            </a:br>
            <a:r>
              <a:rPr lang="en-US" sz="1800">
                <a:latin typeface="Arial" charset="0"/>
              </a:rPr>
              <a:t>reverse transcriptase</a:t>
            </a:r>
            <a:br>
              <a:rPr lang="en-US" sz="1800">
                <a:latin typeface="Arial" charset="0"/>
              </a:rPr>
            </a:br>
            <a:r>
              <a:rPr lang="en-US" sz="1800">
                <a:latin typeface="Arial" charset="0"/>
              </a:rPr>
              <a:t>and mRNA</a:t>
            </a:r>
          </a:p>
        </p:txBody>
      </p:sp>
      <p:sp>
        <p:nvSpPr>
          <p:cNvPr id="112650" name="Text Box 31"/>
          <p:cNvSpPr txBox="1">
            <a:spLocks noChangeArrowheads="1"/>
          </p:cNvSpPr>
          <p:nvPr/>
        </p:nvSpPr>
        <p:spPr bwMode="auto">
          <a:xfrm>
            <a:off x="6911975" y="325438"/>
            <a:ext cx="1830388" cy="2476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DNA in nucleus</a:t>
            </a:r>
          </a:p>
        </p:txBody>
      </p:sp>
      <p:sp>
        <p:nvSpPr>
          <p:cNvPr id="112651" name="Text Box 31"/>
          <p:cNvSpPr txBox="1">
            <a:spLocks noChangeArrowheads="1"/>
          </p:cNvSpPr>
          <p:nvPr/>
        </p:nvSpPr>
        <p:spPr bwMode="auto">
          <a:xfrm>
            <a:off x="6899275" y="871538"/>
            <a:ext cx="1195388" cy="5270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mRNAs in</a:t>
            </a:r>
            <a:br>
              <a:rPr lang="en-US" sz="1800">
                <a:latin typeface="Arial" charset="0"/>
              </a:rPr>
            </a:br>
            <a:r>
              <a:rPr lang="en-US" sz="1800">
                <a:latin typeface="Arial" charset="0"/>
              </a:rPr>
              <a:t>cytoplasm</a:t>
            </a:r>
          </a:p>
        </p:txBody>
      </p:sp>
      <p:sp>
        <p:nvSpPr>
          <p:cNvPr id="112652" name="Line 12"/>
          <p:cNvSpPr>
            <a:spLocks noChangeShapeType="1"/>
          </p:cNvSpPr>
          <p:nvPr/>
        </p:nvSpPr>
        <p:spPr bwMode="auto">
          <a:xfrm flipV="1">
            <a:off x="6253163" y="452438"/>
            <a:ext cx="617537" cy="228600"/>
          </a:xfrm>
          <a:prstGeom prst="line">
            <a:avLst/>
          </a:prstGeom>
          <a:noFill/>
          <a:ln w="12700">
            <a:solidFill>
              <a:schemeClr val="tx1"/>
            </a:solidFill>
            <a:round/>
            <a:headEnd/>
            <a:tailEnd/>
          </a:ln>
          <a:effectLst/>
        </p:spPr>
        <p:txBody>
          <a:bodyPr wrap="none" anchor="ctr"/>
          <a:lstStyle/>
          <a:p>
            <a:endParaRPr lang="en-US"/>
          </a:p>
        </p:txBody>
      </p:sp>
      <p:sp>
        <p:nvSpPr>
          <p:cNvPr id="112653" name="Line 13"/>
          <p:cNvSpPr>
            <a:spLocks noChangeShapeType="1"/>
          </p:cNvSpPr>
          <p:nvPr/>
        </p:nvSpPr>
        <p:spPr bwMode="auto">
          <a:xfrm flipV="1">
            <a:off x="6142038" y="1003300"/>
            <a:ext cx="703262" cy="261938"/>
          </a:xfrm>
          <a:prstGeom prst="line">
            <a:avLst/>
          </a:prstGeom>
          <a:noFill/>
          <a:ln w="12700">
            <a:solidFill>
              <a:schemeClr val="tx1"/>
            </a:solidFill>
            <a:round/>
            <a:headEnd/>
            <a:tailEnd/>
          </a:ln>
          <a:effectLst/>
        </p:spPr>
        <p:txBody>
          <a:bodyPr wrap="none" anchor="ctr"/>
          <a:lstStyle/>
          <a:p>
            <a:endParaRPr lang="en-US"/>
          </a:p>
        </p:txBody>
      </p:sp>
      <p:sp>
        <p:nvSpPr>
          <p:cNvPr id="112654" name="Line 14"/>
          <p:cNvSpPr>
            <a:spLocks noChangeShapeType="1"/>
          </p:cNvSpPr>
          <p:nvPr/>
        </p:nvSpPr>
        <p:spPr bwMode="auto">
          <a:xfrm flipH="1">
            <a:off x="6286500" y="1003300"/>
            <a:ext cx="554038" cy="368300"/>
          </a:xfrm>
          <a:prstGeom prst="line">
            <a:avLst/>
          </a:prstGeom>
          <a:noFill/>
          <a:ln w="12700">
            <a:solidFill>
              <a:schemeClr val="tx1"/>
            </a:solidFill>
            <a:round/>
            <a:headEnd/>
            <a:tailEnd/>
          </a:ln>
          <a:effectLst/>
        </p:spPr>
        <p:txBody>
          <a:bodyPr wrap="none" anchor="ctr"/>
          <a:lstStyle/>
          <a:p>
            <a:endParaRPr lang="en-US"/>
          </a:p>
        </p:txBody>
      </p:sp>
      <p:sp>
        <p:nvSpPr>
          <p:cNvPr id="112655" name="Line 15"/>
          <p:cNvSpPr>
            <a:spLocks noChangeShapeType="1"/>
          </p:cNvSpPr>
          <p:nvPr/>
        </p:nvSpPr>
        <p:spPr bwMode="auto">
          <a:xfrm>
            <a:off x="3309938" y="855663"/>
            <a:ext cx="1063625" cy="358775"/>
          </a:xfrm>
          <a:prstGeom prst="line">
            <a:avLst/>
          </a:prstGeom>
          <a:noFill/>
          <a:ln w="12700">
            <a:solidFill>
              <a:schemeClr val="tx1"/>
            </a:solidFill>
            <a:round/>
            <a:headEnd/>
            <a:tailEnd/>
          </a:ln>
          <a:effectLst/>
        </p:spPr>
        <p:txBody>
          <a:bodyPr wrap="none" anchor="ctr"/>
          <a:lstStyle/>
          <a:p>
            <a:endParaRPr lang="en-US"/>
          </a:p>
        </p:txBody>
      </p:sp>
      <p:sp>
        <p:nvSpPr>
          <p:cNvPr id="112656" name="Text Box 31"/>
          <p:cNvSpPr txBox="1">
            <a:spLocks noChangeArrowheads="1"/>
          </p:cNvSpPr>
          <p:nvPr/>
        </p:nvSpPr>
        <p:spPr bwMode="auto">
          <a:xfrm>
            <a:off x="968375" y="2116138"/>
            <a:ext cx="2312988" cy="7175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Reverse transcriptase</a:t>
            </a:r>
            <a:br>
              <a:rPr lang="en-US" sz="1800">
                <a:latin typeface="Arial" charset="0"/>
              </a:rPr>
            </a:br>
            <a:r>
              <a:rPr lang="en-US" sz="1800">
                <a:latin typeface="Arial" charset="0"/>
              </a:rPr>
              <a:t>makes the first</a:t>
            </a:r>
            <a:br>
              <a:rPr lang="en-US" sz="1800">
                <a:latin typeface="Arial" charset="0"/>
              </a:rPr>
            </a:br>
            <a:r>
              <a:rPr lang="en-US" sz="1800">
                <a:latin typeface="Arial" charset="0"/>
              </a:rPr>
              <a:t>DNA strand.</a:t>
            </a:r>
          </a:p>
        </p:txBody>
      </p:sp>
      <p:sp>
        <p:nvSpPr>
          <p:cNvPr id="112657" name="Text Box 31"/>
          <p:cNvSpPr txBox="1">
            <a:spLocks noChangeArrowheads="1"/>
          </p:cNvSpPr>
          <p:nvPr/>
        </p:nvSpPr>
        <p:spPr bwMode="auto">
          <a:xfrm>
            <a:off x="5095875" y="1658938"/>
            <a:ext cx="1576388" cy="5270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Reverse</a:t>
            </a:r>
            <a:br>
              <a:rPr lang="en-US" sz="1800">
                <a:latin typeface="Arial" charset="0"/>
              </a:rPr>
            </a:br>
            <a:r>
              <a:rPr lang="en-US" sz="1800">
                <a:latin typeface="Arial" charset="0"/>
              </a:rPr>
              <a:t>transcriptase</a:t>
            </a:r>
          </a:p>
        </p:txBody>
      </p:sp>
      <p:sp>
        <p:nvSpPr>
          <p:cNvPr id="112658" name="Text Box 31"/>
          <p:cNvSpPr txBox="1">
            <a:spLocks noChangeArrowheads="1"/>
          </p:cNvSpPr>
          <p:nvPr/>
        </p:nvSpPr>
        <p:spPr bwMode="auto">
          <a:xfrm>
            <a:off x="4397375" y="2103438"/>
            <a:ext cx="712788" cy="2222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mRNA</a:t>
            </a:r>
          </a:p>
        </p:txBody>
      </p:sp>
      <p:sp>
        <p:nvSpPr>
          <p:cNvPr id="112659" name="Text Box 31"/>
          <p:cNvSpPr txBox="1">
            <a:spLocks noChangeArrowheads="1"/>
          </p:cNvSpPr>
          <p:nvPr/>
        </p:nvSpPr>
        <p:spPr bwMode="auto">
          <a:xfrm>
            <a:off x="6988175" y="1912938"/>
            <a:ext cx="1296988" cy="2857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Poly-A tail</a:t>
            </a:r>
          </a:p>
        </p:txBody>
      </p:sp>
      <p:sp>
        <p:nvSpPr>
          <p:cNvPr id="112660" name="Text Box 31"/>
          <p:cNvSpPr txBox="1">
            <a:spLocks noChangeArrowheads="1"/>
          </p:cNvSpPr>
          <p:nvPr/>
        </p:nvSpPr>
        <p:spPr bwMode="auto">
          <a:xfrm>
            <a:off x="5667375" y="2852738"/>
            <a:ext cx="750888" cy="5016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DNA</a:t>
            </a:r>
            <a:br>
              <a:rPr lang="en-US" sz="1800">
                <a:latin typeface="Arial" charset="0"/>
              </a:rPr>
            </a:br>
            <a:r>
              <a:rPr lang="en-US" sz="1800">
                <a:latin typeface="Arial" charset="0"/>
              </a:rPr>
              <a:t>strand</a:t>
            </a:r>
          </a:p>
        </p:txBody>
      </p:sp>
      <p:sp>
        <p:nvSpPr>
          <p:cNvPr id="112661" name="Text Box 31"/>
          <p:cNvSpPr txBox="1">
            <a:spLocks noChangeArrowheads="1"/>
          </p:cNvSpPr>
          <p:nvPr/>
        </p:nvSpPr>
        <p:spPr bwMode="auto">
          <a:xfrm>
            <a:off x="6365875" y="2865438"/>
            <a:ext cx="839788" cy="2222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Primer</a:t>
            </a:r>
          </a:p>
        </p:txBody>
      </p:sp>
      <p:sp>
        <p:nvSpPr>
          <p:cNvPr id="112662" name="Text Box 31"/>
          <p:cNvSpPr txBox="1">
            <a:spLocks noChangeArrowheads="1"/>
          </p:cNvSpPr>
          <p:nvPr/>
        </p:nvSpPr>
        <p:spPr bwMode="auto">
          <a:xfrm>
            <a:off x="4222750" y="2382838"/>
            <a:ext cx="166688"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5</a:t>
            </a:r>
            <a:r>
              <a:rPr lang="en-US" sz="1500">
                <a:latin typeface="Arial" charset="0"/>
                <a:sym typeface="Symbol" pitchFamily="84" charset="2"/>
              </a:rPr>
              <a:t></a:t>
            </a:r>
            <a:endParaRPr lang="en-US" sz="1500">
              <a:latin typeface="Arial" charset="0"/>
            </a:endParaRPr>
          </a:p>
        </p:txBody>
      </p:sp>
      <p:sp>
        <p:nvSpPr>
          <p:cNvPr id="112663" name="Text Box 31"/>
          <p:cNvSpPr txBox="1">
            <a:spLocks noChangeArrowheads="1"/>
          </p:cNvSpPr>
          <p:nvPr/>
        </p:nvSpPr>
        <p:spPr bwMode="auto">
          <a:xfrm>
            <a:off x="5121275" y="2541588"/>
            <a:ext cx="166688"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3</a:t>
            </a:r>
            <a:r>
              <a:rPr lang="en-US" sz="1500">
                <a:latin typeface="Arial" charset="0"/>
                <a:sym typeface="Symbol" pitchFamily="84" charset="2"/>
              </a:rPr>
              <a:t></a:t>
            </a:r>
            <a:endParaRPr lang="en-US" sz="1500">
              <a:latin typeface="Arial" charset="0"/>
            </a:endParaRPr>
          </a:p>
        </p:txBody>
      </p:sp>
      <p:sp>
        <p:nvSpPr>
          <p:cNvPr id="112664" name="Line 24"/>
          <p:cNvSpPr>
            <a:spLocks noChangeShapeType="1"/>
          </p:cNvSpPr>
          <p:nvPr/>
        </p:nvSpPr>
        <p:spPr bwMode="auto">
          <a:xfrm>
            <a:off x="5243513" y="2136775"/>
            <a:ext cx="0" cy="241300"/>
          </a:xfrm>
          <a:prstGeom prst="line">
            <a:avLst/>
          </a:prstGeom>
          <a:noFill/>
          <a:ln w="12700">
            <a:solidFill>
              <a:schemeClr val="tx1"/>
            </a:solidFill>
            <a:round/>
            <a:headEnd/>
            <a:tailEnd/>
          </a:ln>
          <a:effectLst/>
        </p:spPr>
        <p:txBody>
          <a:bodyPr wrap="none" anchor="ctr"/>
          <a:lstStyle/>
          <a:p>
            <a:endParaRPr lang="en-US"/>
          </a:p>
        </p:txBody>
      </p:sp>
      <p:sp>
        <p:nvSpPr>
          <p:cNvPr id="112665" name="Line 25"/>
          <p:cNvSpPr>
            <a:spLocks noChangeShapeType="1"/>
          </p:cNvSpPr>
          <p:nvPr/>
        </p:nvSpPr>
        <p:spPr bwMode="auto">
          <a:xfrm flipH="1">
            <a:off x="3857625" y="2651125"/>
            <a:ext cx="1193800" cy="0"/>
          </a:xfrm>
          <a:prstGeom prst="line">
            <a:avLst/>
          </a:prstGeom>
          <a:noFill/>
          <a:ln w="12700">
            <a:solidFill>
              <a:schemeClr val="tx1"/>
            </a:solidFill>
            <a:round/>
            <a:headEnd/>
            <a:tailEnd/>
          </a:ln>
          <a:effectLst/>
        </p:spPr>
        <p:txBody>
          <a:bodyPr wrap="none" anchor="ctr"/>
          <a:lstStyle/>
          <a:p>
            <a:endParaRPr lang="en-US"/>
          </a:p>
        </p:txBody>
      </p:sp>
      <p:sp>
        <p:nvSpPr>
          <p:cNvPr id="112666" name="Line 26"/>
          <p:cNvSpPr>
            <a:spLocks noChangeShapeType="1"/>
          </p:cNvSpPr>
          <p:nvPr/>
        </p:nvSpPr>
        <p:spPr bwMode="auto">
          <a:xfrm flipH="1" flipV="1">
            <a:off x="2698750" y="2495550"/>
            <a:ext cx="1160463" cy="155575"/>
          </a:xfrm>
          <a:prstGeom prst="line">
            <a:avLst/>
          </a:prstGeom>
          <a:noFill/>
          <a:ln w="12700">
            <a:solidFill>
              <a:schemeClr val="tx1"/>
            </a:solidFill>
            <a:round/>
            <a:headEnd/>
            <a:tailEnd/>
          </a:ln>
          <a:effectLst/>
        </p:spPr>
        <p:txBody>
          <a:bodyPr wrap="none" anchor="ctr"/>
          <a:lstStyle/>
          <a:p>
            <a:endParaRPr lang="en-US"/>
          </a:p>
        </p:txBody>
      </p:sp>
      <p:sp>
        <p:nvSpPr>
          <p:cNvPr id="112667" name="Text Box 31"/>
          <p:cNvSpPr txBox="1">
            <a:spLocks noChangeArrowheads="1"/>
          </p:cNvSpPr>
          <p:nvPr/>
        </p:nvSpPr>
        <p:spPr bwMode="auto">
          <a:xfrm>
            <a:off x="6918325" y="2386013"/>
            <a:ext cx="166688"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3</a:t>
            </a:r>
            <a:r>
              <a:rPr lang="en-US" sz="1500">
                <a:latin typeface="Arial" charset="0"/>
                <a:sym typeface="Symbol" pitchFamily="84" charset="2"/>
              </a:rPr>
              <a:t></a:t>
            </a:r>
            <a:endParaRPr lang="en-US" sz="1500">
              <a:latin typeface="Arial" charset="0"/>
            </a:endParaRPr>
          </a:p>
        </p:txBody>
      </p:sp>
      <p:sp>
        <p:nvSpPr>
          <p:cNvPr id="112668" name="Text Box 31"/>
          <p:cNvSpPr txBox="1">
            <a:spLocks noChangeArrowheads="1"/>
          </p:cNvSpPr>
          <p:nvPr/>
        </p:nvSpPr>
        <p:spPr bwMode="auto">
          <a:xfrm>
            <a:off x="6784975" y="2566988"/>
            <a:ext cx="166688"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5</a:t>
            </a:r>
            <a:r>
              <a:rPr lang="en-US" sz="1500">
                <a:latin typeface="Arial" charset="0"/>
                <a:sym typeface="Symbol" pitchFamily="84" charset="2"/>
              </a:rPr>
              <a:t></a:t>
            </a:r>
            <a:endParaRPr lang="en-US" sz="1500">
              <a:latin typeface="Arial" charset="0"/>
            </a:endParaRPr>
          </a:p>
        </p:txBody>
      </p:sp>
      <p:sp>
        <p:nvSpPr>
          <p:cNvPr id="112669" name="Line 29"/>
          <p:cNvSpPr>
            <a:spLocks noChangeShapeType="1"/>
          </p:cNvSpPr>
          <p:nvPr/>
        </p:nvSpPr>
        <p:spPr bwMode="auto">
          <a:xfrm>
            <a:off x="5899150" y="2698750"/>
            <a:ext cx="0" cy="127000"/>
          </a:xfrm>
          <a:prstGeom prst="line">
            <a:avLst/>
          </a:prstGeom>
          <a:noFill/>
          <a:ln w="12700">
            <a:solidFill>
              <a:schemeClr val="tx1"/>
            </a:solidFill>
            <a:round/>
            <a:headEnd/>
            <a:tailEnd/>
          </a:ln>
          <a:effectLst/>
        </p:spPr>
        <p:txBody>
          <a:bodyPr wrap="none" anchor="ctr"/>
          <a:lstStyle/>
          <a:p>
            <a:endParaRPr lang="en-US"/>
          </a:p>
        </p:txBody>
      </p:sp>
      <p:sp>
        <p:nvSpPr>
          <p:cNvPr id="112670" name="Line 30"/>
          <p:cNvSpPr>
            <a:spLocks noChangeShapeType="1"/>
          </p:cNvSpPr>
          <p:nvPr/>
        </p:nvSpPr>
        <p:spPr bwMode="auto">
          <a:xfrm>
            <a:off x="6551613" y="2695575"/>
            <a:ext cx="0" cy="152400"/>
          </a:xfrm>
          <a:prstGeom prst="line">
            <a:avLst/>
          </a:prstGeom>
          <a:noFill/>
          <a:ln w="12700">
            <a:solidFill>
              <a:schemeClr val="tx1"/>
            </a:solidFill>
            <a:round/>
            <a:headEnd/>
            <a:tailEnd/>
          </a:ln>
          <a:effectLst/>
        </p:spPr>
        <p:txBody>
          <a:bodyPr wrap="none" anchor="ctr"/>
          <a:lstStyle/>
          <a:p>
            <a:endParaRPr lang="en-US"/>
          </a:p>
        </p:txBody>
      </p:sp>
      <p:sp>
        <p:nvSpPr>
          <p:cNvPr id="112671" name="Text Box 31"/>
          <p:cNvSpPr txBox="1">
            <a:spLocks noChangeArrowheads="1"/>
          </p:cNvSpPr>
          <p:nvPr/>
        </p:nvSpPr>
        <p:spPr bwMode="auto">
          <a:xfrm>
            <a:off x="6026150" y="2414588"/>
            <a:ext cx="811213" cy="114300"/>
          </a:xfrm>
          <a:prstGeom prst="rect">
            <a:avLst/>
          </a:prstGeom>
          <a:noFill/>
          <a:ln w="9525">
            <a:noFill/>
            <a:miter lim="800000"/>
            <a:headEnd/>
            <a:tailEnd/>
          </a:ln>
        </p:spPr>
        <p:txBody>
          <a:bodyPr wrap="none" lIns="0" tIns="0" rIns="0" bIns="0"/>
          <a:lstStyle/>
          <a:p>
            <a:pPr>
              <a:lnSpc>
                <a:spcPct val="90000"/>
              </a:lnSpc>
            </a:pPr>
            <a:r>
              <a:rPr lang="en-US" sz="1100">
                <a:latin typeface="Arial" charset="0"/>
              </a:rPr>
              <a:t>A A A A A A</a:t>
            </a:r>
          </a:p>
        </p:txBody>
      </p:sp>
      <p:sp>
        <p:nvSpPr>
          <p:cNvPr id="112673" name="Line 33"/>
          <p:cNvSpPr>
            <a:spLocks noChangeShapeType="1"/>
          </p:cNvSpPr>
          <p:nvPr/>
        </p:nvSpPr>
        <p:spPr bwMode="auto">
          <a:xfrm flipH="1">
            <a:off x="6724650" y="2035175"/>
            <a:ext cx="228600" cy="152400"/>
          </a:xfrm>
          <a:prstGeom prst="line">
            <a:avLst/>
          </a:prstGeom>
          <a:noFill/>
          <a:ln w="12700">
            <a:solidFill>
              <a:schemeClr val="tx1"/>
            </a:solidFill>
            <a:round/>
            <a:headEnd/>
            <a:tailEnd/>
          </a:ln>
          <a:effectLst/>
        </p:spPr>
        <p:txBody>
          <a:bodyPr wrap="none" anchor="ctr"/>
          <a:lstStyle/>
          <a:p>
            <a:endParaRPr lang="en-US"/>
          </a:p>
        </p:txBody>
      </p:sp>
      <p:sp>
        <p:nvSpPr>
          <p:cNvPr id="112674" name="Line 34"/>
          <p:cNvSpPr>
            <a:spLocks noChangeShapeType="1"/>
          </p:cNvSpPr>
          <p:nvPr/>
        </p:nvSpPr>
        <p:spPr bwMode="auto">
          <a:xfrm>
            <a:off x="6727825" y="2187575"/>
            <a:ext cx="0" cy="260350"/>
          </a:xfrm>
          <a:prstGeom prst="line">
            <a:avLst/>
          </a:prstGeom>
          <a:noFill/>
          <a:ln w="12700">
            <a:solidFill>
              <a:schemeClr val="tx1"/>
            </a:solidFill>
            <a:round/>
            <a:headEnd/>
            <a:tailEnd/>
          </a:ln>
          <a:effectLst/>
        </p:spPr>
        <p:txBody>
          <a:bodyPr wrap="none" anchor="ctr"/>
          <a:lstStyle/>
          <a:p>
            <a:endParaRPr lang="en-US"/>
          </a:p>
        </p:txBody>
      </p:sp>
      <p:grpSp>
        <p:nvGrpSpPr>
          <p:cNvPr id="2" name="Group 35"/>
          <p:cNvGrpSpPr>
            <a:grpSpLocks/>
          </p:cNvGrpSpPr>
          <p:nvPr/>
        </p:nvGrpSpPr>
        <p:grpSpPr bwMode="auto">
          <a:xfrm>
            <a:off x="577850" y="450850"/>
            <a:ext cx="273050" cy="293688"/>
            <a:chOff x="358" y="284"/>
            <a:chExt cx="172" cy="185"/>
          </a:xfrm>
        </p:grpSpPr>
        <p:sp>
          <p:nvSpPr>
            <p:cNvPr id="112676" name="Oval 36"/>
            <p:cNvSpPr>
              <a:spLocks noChangeArrowheads="1"/>
            </p:cNvSpPr>
            <p:nvPr/>
          </p:nvSpPr>
          <p:spPr bwMode="auto">
            <a:xfrm>
              <a:off x="358" y="284"/>
              <a:ext cx="172" cy="174"/>
            </a:xfrm>
            <a:prstGeom prst="ellipse">
              <a:avLst/>
            </a:prstGeom>
            <a:solidFill>
              <a:srgbClr val="0093C5"/>
            </a:solidFill>
            <a:ln w="12700" cap="rnd">
              <a:noFill/>
              <a:prstDash val="sysDot"/>
              <a:round/>
              <a:headEnd/>
              <a:tailEnd/>
            </a:ln>
            <a:effectLst/>
          </p:spPr>
          <p:txBody>
            <a:bodyPr wrap="none" anchor="ctr"/>
            <a:lstStyle/>
            <a:p>
              <a:endParaRPr lang="en-US"/>
            </a:p>
          </p:txBody>
        </p:sp>
        <p:sp>
          <p:nvSpPr>
            <p:cNvPr id="112677" name="Text Box 31"/>
            <p:cNvSpPr txBox="1">
              <a:spLocks noChangeArrowheads="1"/>
            </p:cNvSpPr>
            <p:nvPr/>
          </p:nvSpPr>
          <p:spPr bwMode="auto">
            <a:xfrm>
              <a:off x="395" y="297"/>
              <a:ext cx="134" cy="172"/>
            </a:xfrm>
            <a:prstGeom prst="rect">
              <a:avLst/>
            </a:prstGeom>
            <a:noFill/>
            <a:ln w="9525">
              <a:noFill/>
              <a:miter lim="800000"/>
              <a:headEnd/>
              <a:tailEnd/>
            </a:ln>
          </p:spPr>
          <p:txBody>
            <a:bodyPr wrap="none" lIns="0" tIns="0" rIns="0" bIns="0"/>
            <a:lstStyle/>
            <a:p>
              <a:pPr>
                <a:lnSpc>
                  <a:spcPct val="90000"/>
                </a:lnSpc>
              </a:pPr>
              <a:r>
                <a:rPr lang="en-US" sz="1800">
                  <a:solidFill>
                    <a:schemeClr val="bg1"/>
                  </a:solidFill>
                  <a:latin typeface="Arial" charset="0"/>
                </a:rPr>
                <a:t>1</a:t>
              </a:r>
            </a:p>
          </p:txBody>
        </p:sp>
      </p:grpSp>
      <p:sp>
        <p:nvSpPr>
          <p:cNvPr id="112679" name="Oval 39"/>
          <p:cNvSpPr>
            <a:spLocks noChangeArrowheads="1"/>
          </p:cNvSpPr>
          <p:nvPr/>
        </p:nvSpPr>
        <p:spPr bwMode="auto">
          <a:xfrm>
            <a:off x="581025" y="2106613"/>
            <a:ext cx="273050" cy="276225"/>
          </a:xfrm>
          <a:prstGeom prst="ellipse">
            <a:avLst/>
          </a:prstGeom>
          <a:solidFill>
            <a:srgbClr val="0093C5"/>
          </a:solidFill>
          <a:ln w="12700" cap="rnd">
            <a:noFill/>
            <a:prstDash val="sysDot"/>
            <a:round/>
            <a:headEnd/>
            <a:tailEnd/>
          </a:ln>
          <a:effectLst/>
        </p:spPr>
        <p:txBody>
          <a:bodyPr wrap="none" anchor="ctr"/>
          <a:lstStyle/>
          <a:p>
            <a:endParaRPr lang="en-US"/>
          </a:p>
        </p:txBody>
      </p:sp>
      <p:sp>
        <p:nvSpPr>
          <p:cNvPr id="112680" name="Text Box 31"/>
          <p:cNvSpPr txBox="1">
            <a:spLocks noChangeArrowheads="1"/>
          </p:cNvSpPr>
          <p:nvPr/>
        </p:nvSpPr>
        <p:spPr bwMode="auto">
          <a:xfrm>
            <a:off x="649288" y="2127250"/>
            <a:ext cx="212725" cy="273050"/>
          </a:xfrm>
          <a:prstGeom prst="rect">
            <a:avLst/>
          </a:prstGeom>
          <a:noFill/>
          <a:ln w="9525">
            <a:noFill/>
            <a:miter lim="800000"/>
            <a:headEnd/>
            <a:tailEnd/>
          </a:ln>
        </p:spPr>
        <p:txBody>
          <a:bodyPr wrap="none" lIns="0" tIns="0" rIns="0" bIns="0"/>
          <a:lstStyle/>
          <a:p>
            <a:pPr>
              <a:lnSpc>
                <a:spcPct val="90000"/>
              </a:lnSpc>
            </a:pPr>
            <a:r>
              <a:rPr lang="en-US" sz="1800">
                <a:solidFill>
                  <a:schemeClr val="bg1"/>
                </a:solidFill>
                <a:latin typeface="Arial" charset="0"/>
              </a:rPr>
              <a:t>2</a:t>
            </a:r>
          </a:p>
        </p:txBody>
      </p:sp>
      <p:sp>
        <p:nvSpPr>
          <p:cNvPr id="112681" name="Text Box 31"/>
          <p:cNvSpPr txBox="1">
            <a:spLocks noChangeArrowheads="1"/>
          </p:cNvSpPr>
          <p:nvPr/>
        </p:nvSpPr>
        <p:spPr bwMode="auto">
          <a:xfrm>
            <a:off x="981075" y="3259138"/>
            <a:ext cx="2274888" cy="2730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mRMA is degraded.</a:t>
            </a:r>
          </a:p>
        </p:txBody>
      </p:sp>
      <p:grpSp>
        <p:nvGrpSpPr>
          <p:cNvPr id="3" name="Group 42"/>
          <p:cNvGrpSpPr>
            <a:grpSpLocks/>
          </p:cNvGrpSpPr>
          <p:nvPr/>
        </p:nvGrpSpPr>
        <p:grpSpPr bwMode="auto">
          <a:xfrm>
            <a:off x="590550" y="3240088"/>
            <a:ext cx="280988" cy="293687"/>
            <a:chOff x="366" y="1327"/>
            <a:chExt cx="177" cy="185"/>
          </a:xfrm>
        </p:grpSpPr>
        <p:sp>
          <p:nvSpPr>
            <p:cNvPr id="112683" name="Oval 43"/>
            <p:cNvSpPr>
              <a:spLocks noChangeArrowheads="1"/>
            </p:cNvSpPr>
            <p:nvPr/>
          </p:nvSpPr>
          <p:spPr bwMode="auto">
            <a:xfrm>
              <a:off x="366" y="1327"/>
              <a:ext cx="172" cy="174"/>
            </a:xfrm>
            <a:prstGeom prst="ellipse">
              <a:avLst/>
            </a:prstGeom>
            <a:solidFill>
              <a:srgbClr val="0093C5"/>
            </a:solidFill>
            <a:ln w="12700" cap="rnd">
              <a:noFill/>
              <a:prstDash val="sysDot"/>
              <a:round/>
              <a:headEnd/>
              <a:tailEnd/>
            </a:ln>
            <a:effectLst/>
          </p:spPr>
          <p:txBody>
            <a:bodyPr wrap="none" anchor="ctr"/>
            <a:lstStyle/>
            <a:p>
              <a:endParaRPr lang="en-US"/>
            </a:p>
          </p:txBody>
        </p:sp>
        <p:sp>
          <p:nvSpPr>
            <p:cNvPr id="112684" name="Text Box 31"/>
            <p:cNvSpPr txBox="1">
              <a:spLocks noChangeArrowheads="1"/>
            </p:cNvSpPr>
            <p:nvPr/>
          </p:nvSpPr>
          <p:spPr bwMode="auto">
            <a:xfrm>
              <a:off x="409" y="1340"/>
              <a:ext cx="134" cy="172"/>
            </a:xfrm>
            <a:prstGeom prst="rect">
              <a:avLst/>
            </a:prstGeom>
            <a:noFill/>
            <a:ln w="9525">
              <a:noFill/>
              <a:miter lim="800000"/>
              <a:headEnd/>
              <a:tailEnd/>
            </a:ln>
          </p:spPr>
          <p:txBody>
            <a:bodyPr wrap="none" lIns="0" tIns="0" rIns="0" bIns="0"/>
            <a:lstStyle/>
            <a:p>
              <a:pPr>
                <a:lnSpc>
                  <a:spcPct val="90000"/>
                </a:lnSpc>
              </a:pPr>
              <a:r>
                <a:rPr lang="en-US" sz="1800">
                  <a:solidFill>
                    <a:schemeClr val="bg1"/>
                  </a:solidFill>
                  <a:latin typeface="Arial" charset="0"/>
                </a:rPr>
                <a:t>3</a:t>
              </a:r>
            </a:p>
          </p:txBody>
        </p:sp>
      </p:grpSp>
      <p:sp>
        <p:nvSpPr>
          <p:cNvPr id="112685" name="Text Box 31"/>
          <p:cNvSpPr txBox="1">
            <a:spLocks noChangeArrowheads="1"/>
          </p:cNvSpPr>
          <p:nvPr/>
        </p:nvSpPr>
        <p:spPr bwMode="auto">
          <a:xfrm>
            <a:off x="4195763" y="3546475"/>
            <a:ext cx="166687"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5</a:t>
            </a:r>
            <a:r>
              <a:rPr lang="en-US" sz="1500">
                <a:latin typeface="Arial" charset="0"/>
                <a:sym typeface="Symbol" pitchFamily="84" charset="2"/>
              </a:rPr>
              <a:t></a:t>
            </a:r>
            <a:endParaRPr lang="en-US" sz="1500">
              <a:latin typeface="Arial" charset="0"/>
            </a:endParaRPr>
          </a:p>
        </p:txBody>
      </p:sp>
      <p:sp>
        <p:nvSpPr>
          <p:cNvPr id="112686" name="Text Box 31"/>
          <p:cNvSpPr txBox="1">
            <a:spLocks noChangeArrowheads="1"/>
          </p:cNvSpPr>
          <p:nvPr/>
        </p:nvSpPr>
        <p:spPr bwMode="auto">
          <a:xfrm>
            <a:off x="4194175" y="3763963"/>
            <a:ext cx="166688"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3</a:t>
            </a:r>
            <a:r>
              <a:rPr lang="en-US" sz="1500">
                <a:latin typeface="Arial" charset="0"/>
                <a:sym typeface="Symbol" pitchFamily="84" charset="2"/>
              </a:rPr>
              <a:t></a:t>
            </a:r>
            <a:endParaRPr lang="en-US" sz="1500">
              <a:latin typeface="Arial" charset="0"/>
            </a:endParaRPr>
          </a:p>
        </p:txBody>
      </p:sp>
      <p:sp>
        <p:nvSpPr>
          <p:cNvPr id="112687" name="Text Box 31"/>
          <p:cNvSpPr txBox="1">
            <a:spLocks noChangeArrowheads="1"/>
          </p:cNvSpPr>
          <p:nvPr/>
        </p:nvSpPr>
        <p:spPr bwMode="auto">
          <a:xfrm>
            <a:off x="6958013" y="3549650"/>
            <a:ext cx="166687"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3</a:t>
            </a:r>
            <a:r>
              <a:rPr lang="en-US" sz="1500">
                <a:latin typeface="Arial" charset="0"/>
                <a:sym typeface="Symbol" pitchFamily="84" charset="2"/>
              </a:rPr>
              <a:t></a:t>
            </a:r>
            <a:endParaRPr lang="en-US" sz="1500">
              <a:latin typeface="Arial" charset="0"/>
            </a:endParaRPr>
          </a:p>
        </p:txBody>
      </p:sp>
      <p:sp>
        <p:nvSpPr>
          <p:cNvPr id="112688" name="Text Box 31"/>
          <p:cNvSpPr txBox="1">
            <a:spLocks noChangeArrowheads="1"/>
          </p:cNvSpPr>
          <p:nvPr/>
        </p:nvSpPr>
        <p:spPr bwMode="auto">
          <a:xfrm>
            <a:off x="6784975" y="3757613"/>
            <a:ext cx="166688"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5</a:t>
            </a:r>
            <a:r>
              <a:rPr lang="en-US" sz="1500">
                <a:latin typeface="Arial" charset="0"/>
                <a:sym typeface="Symbol" pitchFamily="84" charset="2"/>
              </a:rPr>
              <a:t></a:t>
            </a:r>
            <a:endParaRPr lang="en-US" sz="1500">
              <a:latin typeface="Arial" charset="0"/>
            </a:endParaRPr>
          </a:p>
        </p:txBody>
      </p:sp>
      <p:sp>
        <p:nvSpPr>
          <p:cNvPr id="112689" name="Line 49"/>
          <p:cNvSpPr>
            <a:spLocks noChangeShapeType="1"/>
          </p:cNvSpPr>
          <p:nvPr/>
        </p:nvSpPr>
        <p:spPr bwMode="auto">
          <a:xfrm>
            <a:off x="3136900" y="3370263"/>
            <a:ext cx="1393825" cy="0"/>
          </a:xfrm>
          <a:prstGeom prst="line">
            <a:avLst/>
          </a:prstGeom>
          <a:noFill/>
          <a:ln w="12700">
            <a:solidFill>
              <a:schemeClr val="tx1"/>
            </a:solidFill>
            <a:round/>
            <a:headEnd/>
            <a:tailEnd/>
          </a:ln>
          <a:effectLst/>
        </p:spPr>
        <p:txBody>
          <a:bodyPr wrap="none" anchor="ctr"/>
          <a:lstStyle/>
          <a:p>
            <a:endParaRPr lang="en-US"/>
          </a:p>
        </p:txBody>
      </p:sp>
      <p:sp>
        <p:nvSpPr>
          <p:cNvPr id="112690" name="Line 50"/>
          <p:cNvSpPr>
            <a:spLocks noChangeShapeType="1"/>
          </p:cNvSpPr>
          <p:nvPr/>
        </p:nvSpPr>
        <p:spPr bwMode="auto">
          <a:xfrm>
            <a:off x="4529138" y="3370263"/>
            <a:ext cx="212725" cy="254000"/>
          </a:xfrm>
          <a:prstGeom prst="line">
            <a:avLst/>
          </a:prstGeom>
          <a:noFill/>
          <a:ln w="12700">
            <a:solidFill>
              <a:schemeClr val="tx1"/>
            </a:solidFill>
            <a:round/>
            <a:headEnd/>
            <a:tailEnd/>
          </a:ln>
          <a:effectLst/>
        </p:spPr>
        <p:txBody>
          <a:bodyPr wrap="none" anchor="ctr"/>
          <a:lstStyle/>
          <a:p>
            <a:endParaRPr lang="en-US"/>
          </a:p>
        </p:txBody>
      </p:sp>
      <p:sp>
        <p:nvSpPr>
          <p:cNvPr id="112691" name="Text Box 31"/>
          <p:cNvSpPr txBox="1">
            <a:spLocks noChangeArrowheads="1"/>
          </p:cNvSpPr>
          <p:nvPr/>
        </p:nvSpPr>
        <p:spPr bwMode="auto">
          <a:xfrm>
            <a:off x="6030913" y="3582988"/>
            <a:ext cx="452437" cy="131762"/>
          </a:xfrm>
          <a:prstGeom prst="rect">
            <a:avLst/>
          </a:prstGeom>
          <a:noFill/>
          <a:ln w="9525">
            <a:noFill/>
            <a:miter lim="800000"/>
            <a:headEnd/>
            <a:tailEnd/>
          </a:ln>
        </p:spPr>
        <p:txBody>
          <a:bodyPr wrap="none" lIns="0" tIns="0" rIns="0" bIns="0"/>
          <a:lstStyle/>
          <a:p>
            <a:pPr>
              <a:lnSpc>
                <a:spcPct val="90000"/>
              </a:lnSpc>
            </a:pPr>
            <a:r>
              <a:rPr lang="en-US" sz="1100">
                <a:latin typeface="Arial" charset="0"/>
              </a:rPr>
              <a:t>A A A</a:t>
            </a:r>
          </a:p>
        </p:txBody>
      </p:sp>
      <p:sp>
        <p:nvSpPr>
          <p:cNvPr id="112692" name="Text Box 31"/>
          <p:cNvSpPr txBox="1">
            <a:spLocks noChangeArrowheads="1"/>
          </p:cNvSpPr>
          <p:nvPr/>
        </p:nvSpPr>
        <p:spPr bwMode="auto">
          <a:xfrm>
            <a:off x="6038850" y="3775075"/>
            <a:ext cx="93663" cy="117475"/>
          </a:xfrm>
          <a:prstGeom prst="rect">
            <a:avLst/>
          </a:prstGeom>
          <a:noFill/>
          <a:ln w="9525">
            <a:noFill/>
            <a:miter lim="800000"/>
            <a:headEnd/>
            <a:tailEnd/>
          </a:ln>
        </p:spPr>
        <p:txBody>
          <a:bodyPr wrap="none" lIns="0" tIns="0" rIns="0" bIns="0"/>
          <a:lstStyle/>
          <a:p>
            <a:pPr>
              <a:lnSpc>
                <a:spcPct val="90000"/>
              </a:lnSpc>
            </a:pPr>
            <a:r>
              <a:rPr lang="en-US" sz="1100">
                <a:latin typeface="Arial" charset="0"/>
              </a:rPr>
              <a:t>T</a:t>
            </a:r>
          </a:p>
        </p:txBody>
      </p:sp>
      <p:sp>
        <p:nvSpPr>
          <p:cNvPr id="112694" name="Text Box 31"/>
          <p:cNvSpPr txBox="1">
            <a:spLocks noChangeArrowheads="1"/>
          </p:cNvSpPr>
          <p:nvPr/>
        </p:nvSpPr>
        <p:spPr bwMode="auto">
          <a:xfrm>
            <a:off x="6513513" y="3579813"/>
            <a:ext cx="452437" cy="131762"/>
          </a:xfrm>
          <a:prstGeom prst="rect">
            <a:avLst/>
          </a:prstGeom>
          <a:noFill/>
          <a:ln w="9525">
            <a:noFill/>
            <a:miter lim="800000"/>
            <a:headEnd/>
            <a:tailEnd/>
          </a:ln>
        </p:spPr>
        <p:txBody>
          <a:bodyPr wrap="none" lIns="0" tIns="0" rIns="0" bIns="0"/>
          <a:lstStyle/>
          <a:p>
            <a:pPr>
              <a:lnSpc>
                <a:spcPct val="90000"/>
              </a:lnSpc>
            </a:pPr>
            <a:r>
              <a:rPr lang="en-US" sz="1100">
                <a:latin typeface="Arial" charset="0"/>
              </a:rPr>
              <a:t>A A A</a:t>
            </a:r>
          </a:p>
        </p:txBody>
      </p:sp>
      <p:sp>
        <p:nvSpPr>
          <p:cNvPr id="112696" name="Text Box 31"/>
          <p:cNvSpPr txBox="1">
            <a:spLocks noChangeArrowheads="1"/>
          </p:cNvSpPr>
          <p:nvPr/>
        </p:nvSpPr>
        <p:spPr bwMode="auto">
          <a:xfrm>
            <a:off x="6035675" y="2582863"/>
            <a:ext cx="93663" cy="139700"/>
          </a:xfrm>
          <a:prstGeom prst="rect">
            <a:avLst/>
          </a:prstGeom>
          <a:noFill/>
          <a:ln w="9525">
            <a:noFill/>
            <a:miter lim="800000"/>
            <a:headEnd/>
            <a:tailEnd/>
          </a:ln>
        </p:spPr>
        <p:txBody>
          <a:bodyPr wrap="none" lIns="0" tIns="0" rIns="0" bIns="0"/>
          <a:lstStyle/>
          <a:p>
            <a:pPr>
              <a:lnSpc>
                <a:spcPct val="90000"/>
              </a:lnSpc>
            </a:pPr>
            <a:r>
              <a:rPr lang="en-US" sz="1100">
                <a:latin typeface="Arial" charset="0"/>
              </a:rPr>
              <a:t>T</a:t>
            </a:r>
          </a:p>
        </p:txBody>
      </p:sp>
      <p:sp>
        <p:nvSpPr>
          <p:cNvPr id="112697" name="Text Box 31"/>
          <p:cNvSpPr txBox="1">
            <a:spLocks noChangeArrowheads="1"/>
          </p:cNvSpPr>
          <p:nvPr/>
        </p:nvSpPr>
        <p:spPr bwMode="auto">
          <a:xfrm>
            <a:off x="6169025" y="2582863"/>
            <a:ext cx="93663" cy="139700"/>
          </a:xfrm>
          <a:prstGeom prst="rect">
            <a:avLst/>
          </a:prstGeom>
          <a:noFill/>
          <a:ln w="9525">
            <a:noFill/>
            <a:miter lim="800000"/>
            <a:headEnd/>
            <a:tailEnd/>
          </a:ln>
        </p:spPr>
        <p:txBody>
          <a:bodyPr wrap="none" lIns="0" tIns="0" rIns="0" bIns="0"/>
          <a:lstStyle/>
          <a:p>
            <a:pPr>
              <a:lnSpc>
                <a:spcPct val="90000"/>
              </a:lnSpc>
            </a:pPr>
            <a:r>
              <a:rPr lang="en-US" sz="1100">
                <a:latin typeface="Arial" charset="0"/>
              </a:rPr>
              <a:t>T</a:t>
            </a:r>
          </a:p>
        </p:txBody>
      </p:sp>
      <p:sp>
        <p:nvSpPr>
          <p:cNvPr id="112698" name="Text Box 31"/>
          <p:cNvSpPr txBox="1">
            <a:spLocks noChangeArrowheads="1"/>
          </p:cNvSpPr>
          <p:nvPr/>
        </p:nvSpPr>
        <p:spPr bwMode="auto">
          <a:xfrm>
            <a:off x="6308725" y="2582863"/>
            <a:ext cx="93663" cy="139700"/>
          </a:xfrm>
          <a:prstGeom prst="rect">
            <a:avLst/>
          </a:prstGeom>
          <a:noFill/>
          <a:ln w="9525">
            <a:noFill/>
            <a:miter lim="800000"/>
            <a:headEnd/>
            <a:tailEnd/>
          </a:ln>
        </p:spPr>
        <p:txBody>
          <a:bodyPr wrap="none" lIns="0" tIns="0" rIns="0" bIns="0"/>
          <a:lstStyle/>
          <a:p>
            <a:pPr>
              <a:lnSpc>
                <a:spcPct val="90000"/>
              </a:lnSpc>
            </a:pPr>
            <a:r>
              <a:rPr lang="en-US" sz="1100">
                <a:latin typeface="Arial" charset="0"/>
              </a:rPr>
              <a:t>T</a:t>
            </a:r>
          </a:p>
        </p:txBody>
      </p:sp>
      <p:sp>
        <p:nvSpPr>
          <p:cNvPr id="112699" name="Text Box 31"/>
          <p:cNvSpPr txBox="1">
            <a:spLocks noChangeArrowheads="1"/>
          </p:cNvSpPr>
          <p:nvPr/>
        </p:nvSpPr>
        <p:spPr bwMode="auto">
          <a:xfrm>
            <a:off x="6448425" y="2582863"/>
            <a:ext cx="93663" cy="139700"/>
          </a:xfrm>
          <a:prstGeom prst="rect">
            <a:avLst/>
          </a:prstGeom>
          <a:noFill/>
          <a:ln w="9525">
            <a:noFill/>
            <a:miter lim="800000"/>
            <a:headEnd/>
            <a:tailEnd/>
          </a:ln>
        </p:spPr>
        <p:txBody>
          <a:bodyPr wrap="none" lIns="0" tIns="0" rIns="0" bIns="0"/>
          <a:lstStyle/>
          <a:p>
            <a:pPr>
              <a:lnSpc>
                <a:spcPct val="90000"/>
              </a:lnSpc>
            </a:pPr>
            <a:r>
              <a:rPr lang="en-US" sz="1100">
                <a:latin typeface="Arial" charset="0"/>
              </a:rPr>
              <a:t>T</a:t>
            </a:r>
          </a:p>
        </p:txBody>
      </p:sp>
      <p:sp>
        <p:nvSpPr>
          <p:cNvPr id="112700" name="Text Box 31"/>
          <p:cNvSpPr txBox="1">
            <a:spLocks noChangeArrowheads="1"/>
          </p:cNvSpPr>
          <p:nvPr/>
        </p:nvSpPr>
        <p:spPr bwMode="auto">
          <a:xfrm>
            <a:off x="6594475" y="2582863"/>
            <a:ext cx="93663" cy="139700"/>
          </a:xfrm>
          <a:prstGeom prst="rect">
            <a:avLst/>
          </a:prstGeom>
          <a:noFill/>
          <a:ln w="9525">
            <a:noFill/>
            <a:miter lim="800000"/>
            <a:headEnd/>
            <a:tailEnd/>
          </a:ln>
        </p:spPr>
        <p:txBody>
          <a:bodyPr wrap="none" lIns="0" tIns="0" rIns="0" bIns="0"/>
          <a:lstStyle/>
          <a:p>
            <a:pPr>
              <a:lnSpc>
                <a:spcPct val="90000"/>
              </a:lnSpc>
            </a:pPr>
            <a:r>
              <a:rPr lang="en-US" sz="1100">
                <a:latin typeface="Arial" charset="0"/>
              </a:rPr>
              <a:t>T</a:t>
            </a:r>
          </a:p>
        </p:txBody>
      </p:sp>
      <p:sp>
        <p:nvSpPr>
          <p:cNvPr id="112701" name="Text Box 31"/>
          <p:cNvSpPr txBox="1">
            <a:spLocks noChangeArrowheads="1"/>
          </p:cNvSpPr>
          <p:nvPr/>
        </p:nvSpPr>
        <p:spPr bwMode="auto">
          <a:xfrm>
            <a:off x="6181725" y="3775075"/>
            <a:ext cx="93663" cy="117475"/>
          </a:xfrm>
          <a:prstGeom prst="rect">
            <a:avLst/>
          </a:prstGeom>
          <a:noFill/>
          <a:ln w="9525">
            <a:noFill/>
            <a:miter lim="800000"/>
            <a:headEnd/>
            <a:tailEnd/>
          </a:ln>
        </p:spPr>
        <p:txBody>
          <a:bodyPr wrap="none" lIns="0" tIns="0" rIns="0" bIns="0"/>
          <a:lstStyle/>
          <a:p>
            <a:pPr>
              <a:lnSpc>
                <a:spcPct val="90000"/>
              </a:lnSpc>
            </a:pPr>
            <a:r>
              <a:rPr lang="en-US" sz="1100">
                <a:latin typeface="Arial" charset="0"/>
              </a:rPr>
              <a:t>T</a:t>
            </a:r>
          </a:p>
        </p:txBody>
      </p:sp>
      <p:sp>
        <p:nvSpPr>
          <p:cNvPr id="112702" name="Text Box 31"/>
          <p:cNvSpPr txBox="1">
            <a:spLocks noChangeArrowheads="1"/>
          </p:cNvSpPr>
          <p:nvPr/>
        </p:nvSpPr>
        <p:spPr bwMode="auto">
          <a:xfrm>
            <a:off x="6318250" y="3775075"/>
            <a:ext cx="93663" cy="117475"/>
          </a:xfrm>
          <a:prstGeom prst="rect">
            <a:avLst/>
          </a:prstGeom>
          <a:noFill/>
          <a:ln w="9525">
            <a:noFill/>
            <a:miter lim="800000"/>
            <a:headEnd/>
            <a:tailEnd/>
          </a:ln>
        </p:spPr>
        <p:txBody>
          <a:bodyPr wrap="none" lIns="0" tIns="0" rIns="0" bIns="0"/>
          <a:lstStyle/>
          <a:p>
            <a:pPr>
              <a:lnSpc>
                <a:spcPct val="90000"/>
              </a:lnSpc>
            </a:pPr>
            <a:r>
              <a:rPr lang="en-US" sz="1100">
                <a:latin typeface="Arial" charset="0"/>
              </a:rPr>
              <a:t>T</a:t>
            </a:r>
          </a:p>
        </p:txBody>
      </p:sp>
      <p:sp>
        <p:nvSpPr>
          <p:cNvPr id="112703" name="Text Box 31"/>
          <p:cNvSpPr txBox="1">
            <a:spLocks noChangeArrowheads="1"/>
          </p:cNvSpPr>
          <p:nvPr/>
        </p:nvSpPr>
        <p:spPr bwMode="auto">
          <a:xfrm>
            <a:off x="6464300" y="3775075"/>
            <a:ext cx="93663" cy="117475"/>
          </a:xfrm>
          <a:prstGeom prst="rect">
            <a:avLst/>
          </a:prstGeom>
          <a:noFill/>
          <a:ln w="9525">
            <a:noFill/>
            <a:miter lim="800000"/>
            <a:headEnd/>
            <a:tailEnd/>
          </a:ln>
        </p:spPr>
        <p:txBody>
          <a:bodyPr wrap="none" lIns="0" tIns="0" rIns="0" bIns="0"/>
          <a:lstStyle/>
          <a:p>
            <a:pPr>
              <a:lnSpc>
                <a:spcPct val="90000"/>
              </a:lnSpc>
            </a:pPr>
            <a:r>
              <a:rPr lang="en-US" sz="1100">
                <a:latin typeface="Arial" charset="0"/>
              </a:rPr>
              <a:t>T</a:t>
            </a:r>
          </a:p>
        </p:txBody>
      </p:sp>
      <p:sp>
        <p:nvSpPr>
          <p:cNvPr id="112704" name="Text Box 31"/>
          <p:cNvSpPr txBox="1">
            <a:spLocks noChangeArrowheads="1"/>
          </p:cNvSpPr>
          <p:nvPr/>
        </p:nvSpPr>
        <p:spPr bwMode="auto">
          <a:xfrm>
            <a:off x="6607175" y="3775075"/>
            <a:ext cx="93663" cy="117475"/>
          </a:xfrm>
          <a:prstGeom prst="rect">
            <a:avLst/>
          </a:prstGeom>
          <a:noFill/>
          <a:ln w="9525">
            <a:noFill/>
            <a:miter lim="800000"/>
            <a:headEnd/>
            <a:tailEnd/>
          </a:ln>
        </p:spPr>
        <p:txBody>
          <a:bodyPr wrap="none" lIns="0" tIns="0" rIns="0" bIns="0"/>
          <a:lstStyle/>
          <a:p>
            <a:pPr>
              <a:lnSpc>
                <a:spcPct val="90000"/>
              </a:lnSpc>
            </a:pPr>
            <a:r>
              <a:rPr lang="en-US" sz="1100">
                <a:latin typeface="Arial" charset="0"/>
              </a:rPr>
              <a:t>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82" name="Picture 74" descr="15_15MakingcDNA_4-U"/>
          <p:cNvPicPr>
            <a:picLocks noChangeAspect="1" noChangeArrowheads="1"/>
          </p:cNvPicPr>
          <p:nvPr/>
        </p:nvPicPr>
        <p:blipFill>
          <a:blip r:embed="rId3" cstate="print"/>
          <a:srcRect b="4050"/>
          <a:stretch>
            <a:fillRect/>
          </a:stretch>
        </p:blipFill>
        <p:spPr bwMode="auto">
          <a:xfrm>
            <a:off x="517525" y="136525"/>
            <a:ext cx="8108950" cy="6318250"/>
          </a:xfrm>
          <a:prstGeom prst="rect">
            <a:avLst/>
          </a:prstGeom>
          <a:noFill/>
        </p:spPr>
      </p:pic>
      <p:sp>
        <p:nvSpPr>
          <p:cNvPr id="17410" name="Rectangle 3"/>
          <p:cNvSpPr>
            <a:spLocks noChangeArrowheads="1"/>
          </p:cNvSpPr>
          <p:nvPr>
            <p:ph type="ctrTitle" idx="4294967295"/>
          </p:nvPr>
        </p:nvSpPr>
        <p:spPr bwMode="auto">
          <a:xfrm>
            <a:off x="152400" y="0"/>
            <a:ext cx="1981200" cy="304800"/>
          </a:xfrm>
          <a:prstGeom prst="rect">
            <a:avLst/>
          </a:prstGeom>
          <a:noFill/>
          <a:ln w="3175">
            <a:miter lim="800000"/>
            <a:headEnd/>
            <a:tailEnd/>
          </a:ln>
        </p:spPr>
        <p:txBody>
          <a:bodyPr/>
          <a:lstStyle/>
          <a:p>
            <a:pPr algn="l" eaLnBrk="1" hangingPunct="1"/>
            <a:r>
              <a:rPr lang="en-US" sz="1200" smtClean="0">
                <a:latin typeface="Arial" charset="0"/>
              </a:rPr>
              <a:t>Figure 15.15-4</a:t>
            </a:r>
          </a:p>
        </p:txBody>
      </p:sp>
      <p:sp>
        <p:nvSpPr>
          <p:cNvPr id="17424" name="Text Box 31"/>
          <p:cNvSpPr txBox="1">
            <a:spLocks noChangeArrowheads="1"/>
          </p:cNvSpPr>
          <p:nvPr/>
        </p:nvSpPr>
        <p:spPr bwMode="auto">
          <a:xfrm>
            <a:off x="942975" y="465138"/>
            <a:ext cx="2312988" cy="7175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Test tube containing</a:t>
            </a:r>
            <a:br>
              <a:rPr lang="en-US" sz="1800">
                <a:latin typeface="Arial" charset="0"/>
              </a:rPr>
            </a:br>
            <a:r>
              <a:rPr lang="en-US" sz="1800">
                <a:latin typeface="Arial" charset="0"/>
              </a:rPr>
              <a:t>reverse transcriptase</a:t>
            </a:r>
            <a:br>
              <a:rPr lang="en-US" sz="1800">
                <a:latin typeface="Arial" charset="0"/>
              </a:rPr>
            </a:br>
            <a:r>
              <a:rPr lang="en-US" sz="1800">
                <a:latin typeface="Arial" charset="0"/>
              </a:rPr>
              <a:t>and mRNA</a:t>
            </a:r>
          </a:p>
        </p:txBody>
      </p:sp>
      <p:sp>
        <p:nvSpPr>
          <p:cNvPr id="17425" name="Text Box 31"/>
          <p:cNvSpPr txBox="1">
            <a:spLocks noChangeArrowheads="1"/>
          </p:cNvSpPr>
          <p:nvPr/>
        </p:nvSpPr>
        <p:spPr bwMode="auto">
          <a:xfrm>
            <a:off x="6911975" y="325438"/>
            <a:ext cx="1830388" cy="2476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DNA in nucleus</a:t>
            </a:r>
          </a:p>
        </p:txBody>
      </p:sp>
      <p:sp>
        <p:nvSpPr>
          <p:cNvPr id="17426" name="Text Box 31"/>
          <p:cNvSpPr txBox="1">
            <a:spLocks noChangeArrowheads="1"/>
          </p:cNvSpPr>
          <p:nvPr/>
        </p:nvSpPr>
        <p:spPr bwMode="auto">
          <a:xfrm>
            <a:off x="6899275" y="871538"/>
            <a:ext cx="1195388" cy="5270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mRNAs in</a:t>
            </a:r>
            <a:br>
              <a:rPr lang="en-US" sz="1800">
                <a:latin typeface="Arial" charset="0"/>
              </a:rPr>
            </a:br>
            <a:r>
              <a:rPr lang="en-US" sz="1800">
                <a:latin typeface="Arial" charset="0"/>
              </a:rPr>
              <a:t>cytoplasm</a:t>
            </a:r>
          </a:p>
        </p:txBody>
      </p:sp>
      <p:sp>
        <p:nvSpPr>
          <p:cNvPr id="17427" name="Line 19"/>
          <p:cNvSpPr>
            <a:spLocks noChangeShapeType="1"/>
          </p:cNvSpPr>
          <p:nvPr/>
        </p:nvSpPr>
        <p:spPr bwMode="auto">
          <a:xfrm flipV="1">
            <a:off x="6253163" y="452438"/>
            <a:ext cx="617537" cy="228600"/>
          </a:xfrm>
          <a:prstGeom prst="line">
            <a:avLst/>
          </a:prstGeom>
          <a:noFill/>
          <a:ln w="12700">
            <a:solidFill>
              <a:schemeClr val="tx1"/>
            </a:solidFill>
            <a:round/>
            <a:headEnd/>
            <a:tailEnd/>
          </a:ln>
          <a:effectLst/>
        </p:spPr>
        <p:txBody>
          <a:bodyPr wrap="none" anchor="ctr"/>
          <a:lstStyle/>
          <a:p>
            <a:endParaRPr lang="en-US"/>
          </a:p>
        </p:txBody>
      </p:sp>
      <p:sp>
        <p:nvSpPr>
          <p:cNvPr id="17428" name="Line 20"/>
          <p:cNvSpPr>
            <a:spLocks noChangeShapeType="1"/>
          </p:cNvSpPr>
          <p:nvPr/>
        </p:nvSpPr>
        <p:spPr bwMode="auto">
          <a:xfrm flipV="1">
            <a:off x="6142038" y="1003300"/>
            <a:ext cx="703262" cy="261938"/>
          </a:xfrm>
          <a:prstGeom prst="line">
            <a:avLst/>
          </a:prstGeom>
          <a:noFill/>
          <a:ln w="12700">
            <a:solidFill>
              <a:schemeClr val="tx1"/>
            </a:solidFill>
            <a:round/>
            <a:headEnd/>
            <a:tailEnd/>
          </a:ln>
          <a:effectLst/>
        </p:spPr>
        <p:txBody>
          <a:bodyPr wrap="none" anchor="ctr"/>
          <a:lstStyle/>
          <a:p>
            <a:endParaRPr lang="en-US"/>
          </a:p>
        </p:txBody>
      </p:sp>
      <p:sp>
        <p:nvSpPr>
          <p:cNvPr id="17429" name="Line 21"/>
          <p:cNvSpPr>
            <a:spLocks noChangeShapeType="1"/>
          </p:cNvSpPr>
          <p:nvPr/>
        </p:nvSpPr>
        <p:spPr bwMode="auto">
          <a:xfrm flipH="1">
            <a:off x="6286500" y="1003300"/>
            <a:ext cx="554038" cy="368300"/>
          </a:xfrm>
          <a:prstGeom prst="line">
            <a:avLst/>
          </a:prstGeom>
          <a:noFill/>
          <a:ln w="12700">
            <a:solidFill>
              <a:schemeClr val="tx1"/>
            </a:solidFill>
            <a:round/>
            <a:headEnd/>
            <a:tailEnd/>
          </a:ln>
          <a:effectLst/>
        </p:spPr>
        <p:txBody>
          <a:bodyPr wrap="none" anchor="ctr"/>
          <a:lstStyle/>
          <a:p>
            <a:endParaRPr lang="en-US"/>
          </a:p>
        </p:txBody>
      </p:sp>
      <p:sp>
        <p:nvSpPr>
          <p:cNvPr id="17430" name="Line 22"/>
          <p:cNvSpPr>
            <a:spLocks noChangeShapeType="1"/>
          </p:cNvSpPr>
          <p:nvPr/>
        </p:nvSpPr>
        <p:spPr bwMode="auto">
          <a:xfrm>
            <a:off x="3309938" y="855663"/>
            <a:ext cx="1063625" cy="358775"/>
          </a:xfrm>
          <a:prstGeom prst="line">
            <a:avLst/>
          </a:prstGeom>
          <a:noFill/>
          <a:ln w="12700">
            <a:solidFill>
              <a:schemeClr val="tx1"/>
            </a:solidFill>
            <a:round/>
            <a:headEnd/>
            <a:tailEnd/>
          </a:ln>
          <a:effectLst/>
        </p:spPr>
        <p:txBody>
          <a:bodyPr wrap="none" anchor="ctr"/>
          <a:lstStyle/>
          <a:p>
            <a:endParaRPr lang="en-US"/>
          </a:p>
        </p:txBody>
      </p:sp>
      <p:sp>
        <p:nvSpPr>
          <p:cNvPr id="17431" name="Text Box 31"/>
          <p:cNvSpPr txBox="1">
            <a:spLocks noChangeArrowheads="1"/>
          </p:cNvSpPr>
          <p:nvPr/>
        </p:nvSpPr>
        <p:spPr bwMode="auto">
          <a:xfrm>
            <a:off x="968375" y="2116138"/>
            <a:ext cx="2312988" cy="7175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Reverse transcriptase</a:t>
            </a:r>
            <a:br>
              <a:rPr lang="en-US" sz="1800">
                <a:latin typeface="Arial" charset="0"/>
              </a:rPr>
            </a:br>
            <a:r>
              <a:rPr lang="en-US" sz="1800">
                <a:latin typeface="Arial" charset="0"/>
              </a:rPr>
              <a:t>makes the first</a:t>
            </a:r>
            <a:br>
              <a:rPr lang="en-US" sz="1800">
                <a:latin typeface="Arial" charset="0"/>
              </a:rPr>
            </a:br>
            <a:r>
              <a:rPr lang="en-US" sz="1800">
                <a:latin typeface="Arial" charset="0"/>
              </a:rPr>
              <a:t>DNA strand.</a:t>
            </a:r>
          </a:p>
        </p:txBody>
      </p:sp>
      <p:sp>
        <p:nvSpPr>
          <p:cNvPr id="17432" name="Text Box 31"/>
          <p:cNvSpPr txBox="1">
            <a:spLocks noChangeArrowheads="1"/>
          </p:cNvSpPr>
          <p:nvPr/>
        </p:nvSpPr>
        <p:spPr bwMode="auto">
          <a:xfrm>
            <a:off x="5095875" y="1658938"/>
            <a:ext cx="1576388" cy="5270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Reverse</a:t>
            </a:r>
            <a:br>
              <a:rPr lang="en-US" sz="1800">
                <a:latin typeface="Arial" charset="0"/>
              </a:rPr>
            </a:br>
            <a:r>
              <a:rPr lang="en-US" sz="1800">
                <a:latin typeface="Arial" charset="0"/>
              </a:rPr>
              <a:t>transcriptase</a:t>
            </a:r>
          </a:p>
        </p:txBody>
      </p:sp>
      <p:sp>
        <p:nvSpPr>
          <p:cNvPr id="17433" name="Text Box 31"/>
          <p:cNvSpPr txBox="1">
            <a:spLocks noChangeArrowheads="1"/>
          </p:cNvSpPr>
          <p:nvPr/>
        </p:nvSpPr>
        <p:spPr bwMode="auto">
          <a:xfrm>
            <a:off x="4397375" y="2103438"/>
            <a:ext cx="712788" cy="2222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mRNA</a:t>
            </a:r>
          </a:p>
        </p:txBody>
      </p:sp>
      <p:sp>
        <p:nvSpPr>
          <p:cNvPr id="17434" name="Text Box 31"/>
          <p:cNvSpPr txBox="1">
            <a:spLocks noChangeArrowheads="1"/>
          </p:cNvSpPr>
          <p:nvPr/>
        </p:nvSpPr>
        <p:spPr bwMode="auto">
          <a:xfrm>
            <a:off x="6988175" y="1912938"/>
            <a:ext cx="1296988" cy="2857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Poly-A tail</a:t>
            </a:r>
          </a:p>
        </p:txBody>
      </p:sp>
      <p:sp>
        <p:nvSpPr>
          <p:cNvPr id="17435" name="Text Box 31"/>
          <p:cNvSpPr txBox="1">
            <a:spLocks noChangeArrowheads="1"/>
          </p:cNvSpPr>
          <p:nvPr/>
        </p:nvSpPr>
        <p:spPr bwMode="auto">
          <a:xfrm>
            <a:off x="5667375" y="2852738"/>
            <a:ext cx="750888" cy="5016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DNA</a:t>
            </a:r>
            <a:br>
              <a:rPr lang="en-US" sz="1800">
                <a:latin typeface="Arial" charset="0"/>
              </a:rPr>
            </a:br>
            <a:r>
              <a:rPr lang="en-US" sz="1800">
                <a:latin typeface="Arial" charset="0"/>
              </a:rPr>
              <a:t>strand</a:t>
            </a:r>
          </a:p>
        </p:txBody>
      </p:sp>
      <p:sp>
        <p:nvSpPr>
          <p:cNvPr id="17436" name="Text Box 31"/>
          <p:cNvSpPr txBox="1">
            <a:spLocks noChangeArrowheads="1"/>
          </p:cNvSpPr>
          <p:nvPr/>
        </p:nvSpPr>
        <p:spPr bwMode="auto">
          <a:xfrm>
            <a:off x="6365875" y="2865438"/>
            <a:ext cx="839788" cy="2222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Primer</a:t>
            </a:r>
          </a:p>
        </p:txBody>
      </p:sp>
      <p:sp>
        <p:nvSpPr>
          <p:cNvPr id="17437" name="Text Box 31"/>
          <p:cNvSpPr txBox="1">
            <a:spLocks noChangeArrowheads="1"/>
          </p:cNvSpPr>
          <p:nvPr/>
        </p:nvSpPr>
        <p:spPr bwMode="auto">
          <a:xfrm>
            <a:off x="4222750" y="2382838"/>
            <a:ext cx="166688"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5</a:t>
            </a:r>
            <a:r>
              <a:rPr lang="en-US" sz="1500">
                <a:latin typeface="Arial" charset="0"/>
                <a:sym typeface="Symbol" pitchFamily="84" charset="2"/>
              </a:rPr>
              <a:t></a:t>
            </a:r>
            <a:endParaRPr lang="en-US" sz="1500">
              <a:latin typeface="Arial" charset="0"/>
            </a:endParaRPr>
          </a:p>
        </p:txBody>
      </p:sp>
      <p:sp>
        <p:nvSpPr>
          <p:cNvPr id="17438" name="Text Box 31"/>
          <p:cNvSpPr txBox="1">
            <a:spLocks noChangeArrowheads="1"/>
          </p:cNvSpPr>
          <p:nvPr/>
        </p:nvSpPr>
        <p:spPr bwMode="auto">
          <a:xfrm>
            <a:off x="5121275" y="2541588"/>
            <a:ext cx="166688"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3</a:t>
            </a:r>
            <a:r>
              <a:rPr lang="en-US" sz="1500">
                <a:latin typeface="Arial" charset="0"/>
                <a:sym typeface="Symbol" pitchFamily="84" charset="2"/>
              </a:rPr>
              <a:t></a:t>
            </a:r>
            <a:endParaRPr lang="en-US" sz="1500">
              <a:latin typeface="Arial" charset="0"/>
            </a:endParaRPr>
          </a:p>
        </p:txBody>
      </p:sp>
      <p:sp>
        <p:nvSpPr>
          <p:cNvPr id="17439" name="Line 31"/>
          <p:cNvSpPr>
            <a:spLocks noChangeShapeType="1"/>
          </p:cNvSpPr>
          <p:nvPr/>
        </p:nvSpPr>
        <p:spPr bwMode="auto">
          <a:xfrm>
            <a:off x="5243513" y="2136775"/>
            <a:ext cx="0" cy="241300"/>
          </a:xfrm>
          <a:prstGeom prst="line">
            <a:avLst/>
          </a:prstGeom>
          <a:noFill/>
          <a:ln w="12700">
            <a:solidFill>
              <a:schemeClr val="tx1"/>
            </a:solidFill>
            <a:round/>
            <a:headEnd/>
            <a:tailEnd/>
          </a:ln>
          <a:effectLst/>
        </p:spPr>
        <p:txBody>
          <a:bodyPr wrap="none" anchor="ctr"/>
          <a:lstStyle/>
          <a:p>
            <a:endParaRPr lang="en-US"/>
          </a:p>
        </p:txBody>
      </p:sp>
      <p:sp>
        <p:nvSpPr>
          <p:cNvPr id="17440" name="Line 32"/>
          <p:cNvSpPr>
            <a:spLocks noChangeShapeType="1"/>
          </p:cNvSpPr>
          <p:nvPr/>
        </p:nvSpPr>
        <p:spPr bwMode="auto">
          <a:xfrm flipH="1">
            <a:off x="3857625" y="2651125"/>
            <a:ext cx="1193800" cy="0"/>
          </a:xfrm>
          <a:prstGeom prst="line">
            <a:avLst/>
          </a:prstGeom>
          <a:noFill/>
          <a:ln w="12700">
            <a:solidFill>
              <a:schemeClr val="tx1"/>
            </a:solidFill>
            <a:round/>
            <a:headEnd/>
            <a:tailEnd/>
          </a:ln>
          <a:effectLst/>
        </p:spPr>
        <p:txBody>
          <a:bodyPr wrap="none" anchor="ctr"/>
          <a:lstStyle/>
          <a:p>
            <a:endParaRPr lang="en-US"/>
          </a:p>
        </p:txBody>
      </p:sp>
      <p:sp>
        <p:nvSpPr>
          <p:cNvPr id="17441" name="Line 33"/>
          <p:cNvSpPr>
            <a:spLocks noChangeShapeType="1"/>
          </p:cNvSpPr>
          <p:nvPr/>
        </p:nvSpPr>
        <p:spPr bwMode="auto">
          <a:xfrm flipH="1" flipV="1">
            <a:off x="2698750" y="2495550"/>
            <a:ext cx="1160463" cy="155575"/>
          </a:xfrm>
          <a:prstGeom prst="line">
            <a:avLst/>
          </a:prstGeom>
          <a:noFill/>
          <a:ln w="12700">
            <a:solidFill>
              <a:schemeClr val="tx1"/>
            </a:solidFill>
            <a:round/>
            <a:headEnd/>
            <a:tailEnd/>
          </a:ln>
          <a:effectLst/>
        </p:spPr>
        <p:txBody>
          <a:bodyPr wrap="none" anchor="ctr"/>
          <a:lstStyle/>
          <a:p>
            <a:endParaRPr lang="en-US"/>
          </a:p>
        </p:txBody>
      </p:sp>
      <p:sp>
        <p:nvSpPr>
          <p:cNvPr id="17442" name="Text Box 31"/>
          <p:cNvSpPr txBox="1">
            <a:spLocks noChangeArrowheads="1"/>
          </p:cNvSpPr>
          <p:nvPr/>
        </p:nvSpPr>
        <p:spPr bwMode="auto">
          <a:xfrm>
            <a:off x="6918325" y="2386013"/>
            <a:ext cx="166688"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3</a:t>
            </a:r>
            <a:r>
              <a:rPr lang="en-US" sz="1500">
                <a:latin typeface="Arial" charset="0"/>
                <a:sym typeface="Symbol" pitchFamily="84" charset="2"/>
              </a:rPr>
              <a:t></a:t>
            </a:r>
            <a:endParaRPr lang="en-US" sz="1500">
              <a:latin typeface="Arial" charset="0"/>
            </a:endParaRPr>
          </a:p>
        </p:txBody>
      </p:sp>
      <p:sp>
        <p:nvSpPr>
          <p:cNvPr id="17443" name="Text Box 31"/>
          <p:cNvSpPr txBox="1">
            <a:spLocks noChangeArrowheads="1"/>
          </p:cNvSpPr>
          <p:nvPr/>
        </p:nvSpPr>
        <p:spPr bwMode="auto">
          <a:xfrm>
            <a:off x="6784975" y="2566988"/>
            <a:ext cx="166688"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5</a:t>
            </a:r>
            <a:r>
              <a:rPr lang="en-US" sz="1500">
                <a:latin typeface="Arial" charset="0"/>
                <a:sym typeface="Symbol" pitchFamily="84" charset="2"/>
              </a:rPr>
              <a:t></a:t>
            </a:r>
            <a:endParaRPr lang="en-US" sz="1500">
              <a:latin typeface="Arial" charset="0"/>
            </a:endParaRPr>
          </a:p>
        </p:txBody>
      </p:sp>
      <p:sp>
        <p:nvSpPr>
          <p:cNvPr id="17444" name="Line 36"/>
          <p:cNvSpPr>
            <a:spLocks noChangeShapeType="1"/>
          </p:cNvSpPr>
          <p:nvPr/>
        </p:nvSpPr>
        <p:spPr bwMode="auto">
          <a:xfrm>
            <a:off x="5899150" y="2698750"/>
            <a:ext cx="0" cy="127000"/>
          </a:xfrm>
          <a:prstGeom prst="line">
            <a:avLst/>
          </a:prstGeom>
          <a:noFill/>
          <a:ln w="12700">
            <a:solidFill>
              <a:schemeClr val="tx1"/>
            </a:solidFill>
            <a:round/>
            <a:headEnd/>
            <a:tailEnd/>
          </a:ln>
          <a:effectLst/>
        </p:spPr>
        <p:txBody>
          <a:bodyPr wrap="none" anchor="ctr"/>
          <a:lstStyle/>
          <a:p>
            <a:endParaRPr lang="en-US"/>
          </a:p>
        </p:txBody>
      </p:sp>
      <p:sp>
        <p:nvSpPr>
          <p:cNvPr id="17445" name="Line 37"/>
          <p:cNvSpPr>
            <a:spLocks noChangeShapeType="1"/>
          </p:cNvSpPr>
          <p:nvPr/>
        </p:nvSpPr>
        <p:spPr bwMode="auto">
          <a:xfrm>
            <a:off x="6551613" y="2695575"/>
            <a:ext cx="0" cy="152400"/>
          </a:xfrm>
          <a:prstGeom prst="line">
            <a:avLst/>
          </a:prstGeom>
          <a:noFill/>
          <a:ln w="12700">
            <a:solidFill>
              <a:schemeClr val="tx1"/>
            </a:solidFill>
            <a:round/>
            <a:headEnd/>
            <a:tailEnd/>
          </a:ln>
          <a:effectLst/>
        </p:spPr>
        <p:txBody>
          <a:bodyPr wrap="none" anchor="ctr"/>
          <a:lstStyle/>
          <a:p>
            <a:endParaRPr lang="en-US"/>
          </a:p>
        </p:txBody>
      </p:sp>
      <p:sp>
        <p:nvSpPr>
          <p:cNvPr id="17446" name="Text Box 31"/>
          <p:cNvSpPr txBox="1">
            <a:spLocks noChangeArrowheads="1"/>
          </p:cNvSpPr>
          <p:nvPr/>
        </p:nvSpPr>
        <p:spPr bwMode="auto">
          <a:xfrm>
            <a:off x="6026150" y="2414588"/>
            <a:ext cx="811213" cy="114300"/>
          </a:xfrm>
          <a:prstGeom prst="rect">
            <a:avLst/>
          </a:prstGeom>
          <a:noFill/>
          <a:ln w="9525">
            <a:noFill/>
            <a:miter lim="800000"/>
            <a:headEnd/>
            <a:tailEnd/>
          </a:ln>
        </p:spPr>
        <p:txBody>
          <a:bodyPr wrap="none" lIns="0" tIns="0" rIns="0" bIns="0"/>
          <a:lstStyle/>
          <a:p>
            <a:pPr>
              <a:lnSpc>
                <a:spcPct val="90000"/>
              </a:lnSpc>
            </a:pPr>
            <a:r>
              <a:rPr lang="en-US" sz="1100">
                <a:latin typeface="Arial" charset="0"/>
              </a:rPr>
              <a:t>A A A A A A</a:t>
            </a:r>
          </a:p>
        </p:txBody>
      </p:sp>
      <p:sp>
        <p:nvSpPr>
          <p:cNvPr id="17448" name="Line 40"/>
          <p:cNvSpPr>
            <a:spLocks noChangeShapeType="1"/>
          </p:cNvSpPr>
          <p:nvPr/>
        </p:nvSpPr>
        <p:spPr bwMode="auto">
          <a:xfrm flipH="1">
            <a:off x="6724650" y="2035175"/>
            <a:ext cx="228600" cy="152400"/>
          </a:xfrm>
          <a:prstGeom prst="line">
            <a:avLst/>
          </a:prstGeom>
          <a:noFill/>
          <a:ln w="12700">
            <a:solidFill>
              <a:schemeClr val="tx1"/>
            </a:solidFill>
            <a:round/>
            <a:headEnd/>
            <a:tailEnd/>
          </a:ln>
          <a:effectLst/>
        </p:spPr>
        <p:txBody>
          <a:bodyPr wrap="none" anchor="ctr"/>
          <a:lstStyle/>
          <a:p>
            <a:endParaRPr lang="en-US"/>
          </a:p>
        </p:txBody>
      </p:sp>
      <p:sp>
        <p:nvSpPr>
          <p:cNvPr id="17449" name="Line 41"/>
          <p:cNvSpPr>
            <a:spLocks noChangeShapeType="1"/>
          </p:cNvSpPr>
          <p:nvPr/>
        </p:nvSpPr>
        <p:spPr bwMode="auto">
          <a:xfrm>
            <a:off x="6727825" y="2187575"/>
            <a:ext cx="0" cy="260350"/>
          </a:xfrm>
          <a:prstGeom prst="line">
            <a:avLst/>
          </a:prstGeom>
          <a:noFill/>
          <a:ln w="12700">
            <a:solidFill>
              <a:schemeClr val="tx1"/>
            </a:solidFill>
            <a:round/>
            <a:headEnd/>
            <a:tailEnd/>
          </a:ln>
          <a:effectLst/>
        </p:spPr>
        <p:txBody>
          <a:bodyPr wrap="none" anchor="ctr"/>
          <a:lstStyle/>
          <a:p>
            <a:endParaRPr lang="en-US"/>
          </a:p>
        </p:txBody>
      </p:sp>
      <p:grpSp>
        <p:nvGrpSpPr>
          <p:cNvPr id="2" name="Group 42"/>
          <p:cNvGrpSpPr>
            <a:grpSpLocks/>
          </p:cNvGrpSpPr>
          <p:nvPr/>
        </p:nvGrpSpPr>
        <p:grpSpPr bwMode="auto">
          <a:xfrm>
            <a:off x="577850" y="450850"/>
            <a:ext cx="273050" cy="293688"/>
            <a:chOff x="358" y="284"/>
            <a:chExt cx="172" cy="185"/>
          </a:xfrm>
        </p:grpSpPr>
        <p:sp>
          <p:nvSpPr>
            <p:cNvPr id="17451" name="Oval 43"/>
            <p:cNvSpPr>
              <a:spLocks noChangeArrowheads="1"/>
            </p:cNvSpPr>
            <p:nvPr/>
          </p:nvSpPr>
          <p:spPr bwMode="auto">
            <a:xfrm>
              <a:off x="358" y="284"/>
              <a:ext cx="172" cy="174"/>
            </a:xfrm>
            <a:prstGeom prst="ellipse">
              <a:avLst/>
            </a:prstGeom>
            <a:solidFill>
              <a:srgbClr val="0093C5"/>
            </a:solidFill>
            <a:ln w="12700" cap="rnd">
              <a:noFill/>
              <a:prstDash val="sysDot"/>
              <a:round/>
              <a:headEnd/>
              <a:tailEnd/>
            </a:ln>
            <a:effectLst/>
          </p:spPr>
          <p:txBody>
            <a:bodyPr wrap="none" anchor="ctr"/>
            <a:lstStyle/>
            <a:p>
              <a:endParaRPr lang="en-US"/>
            </a:p>
          </p:txBody>
        </p:sp>
        <p:sp>
          <p:nvSpPr>
            <p:cNvPr id="17452" name="Text Box 31"/>
            <p:cNvSpPr txBox="1">
              <a:spLocks noChangeArrowheads="1"/>
            </p:cNvSpPr>
            <p:nvPr/>
          </p:nvSpPr>
          <p:spPr bwMode="auto">
            <a:xfrm>
              <a:off x="395" y="297"/>
              <a:ext cx="134" cy="172"/>
            </a:xfrm>
            <a:prstGeom prst="rect">
              <a:avLst/>
            </a:prstGeom>
            <a:noFill/>
            <a:ln w="9525">
              <a:noFill/>
              <a:miter lim="800000"/>
              <a:headEnd/>
              <a:tailEnd/>
            </a:ln>
          </p:spPr>
          <p:txBody>
            <a:bodyPr wrap="none" lIns="0" tIns="0" rIns="0" bIns="0"/>
            <a:lstStyle/>
            <a:p>
              <a:pPr>
                <a:lnSpc>
                  <a:spcPct val="90000"/>
                </a:lnSpc>
              </a:pPr>
              <a:r>
                <a:rPr lang="en-US" sz="1800">
                  <a:solidFill>
                    <a:schemeClr val="bg1"/>
                  </a:solidFill>
                  <a:latin typeface="Arial" charset="0"/>
                </a:rPr>
                <a:t>1</a:t>
              </a:r>
            </a:p>
          </p:txBody>
        </p:sp>
      </p:grpSp>
      <p:sp>
        <p:nvSpPr>
          <p:cNvPr id="17453" name="Oval 45"/>
          <p:cNvSpPr>
            <a:spLocks noChangeArrowheads="1"/>
          </p:cNvSpPr>
          <p:nvPr/>
        </p:nvSpPr>
        <p:spPr bwMode="auto">
          <a:xfrm>
            <a:off x="581025" y="2106613"/>
            <a:ext cx="273050" cy="276225"/>
          </a:xfrm>
          <a:prstGeom prst="ellipse">
            <a:avLst/>
          </a:prstGeom>
          <a:solidFill>
            <a:srgbClr val="0093C5"/>
          </a:solidFill>
          <a:ln w="12700" cap="rnd">
            <a:noFill/>
            <a:prstDash val="sysDot"/>
            <a:round/>
            <a:headEnd/>
            <a:tailEnd/>
          </a:ln>
          <a:effectLst/>
        </p:spPr>
        <p:txBody>
          <a:bodyPr wrap="none" anchor="ctr"/>
          <a:lstStyle/>
          <a:p>
            <a:endParaRPr lang="en-US"/>
          </a:p>
        </p:txBody>
      </p:sp>
      <p:sp>
        <p:nvSpPr>
          <p:cNvPr id="17454" name="Text Box 31"/>
          <p:cNvSpPr txBox="1">
            <a:spLocks noChangeArrowheads="1"/>
          </p:cNvSpPr>
          <p:nvPr/>
        </p:nvSpPr>
        <p:spPr bwMode="auto">
          <a:xfrm>
            <a:off x="649288" y="2127250"/>
            <a:ext cx="212725" cy="273050"/>
          </a:xfrm>
          <a:prstGeom prst="rect">
            <a:avLst/>
          </a:prstGeom>
          <a:noFill/>
          <a:ln w="9525">
            <a:noFill/>
            <a:miter lim="800000"/>
            <a:headEnd/>
            <a:tailEnd/>
          </a:ln>
        </p:spPr>
        <p:txBody>
          <a:bodyPr wrap="none" lIns="0" tIns="0" rIns="0" bIns="0"/>
          <a:lstStyle/>
          <a:p>
            <a:pPr>
              <a:lnSpc>
                <a:spcPct val="90000"/>
              </a:lnSpc>
            </a:pPr>
            <a:r>
              <a:rPr lang="en-US" sz="1800">
                <a:solidFill>
                  <a:schemeClr val="bg1"/>
                </a:solidFill>
                <a:latin typeface="Arial" charset="0"/>
              </a:rPr>
              <a:t>2</a:t>
            </a:r>
          </a:p>
        </p:txBody>
      </p:sp>
      <p:sp>
        <p:nvSpPr>
          <p:cNvPr id="17455" name="Text Box 31"/>
          <p:cNvSpPr txBox="1">
            <a:spLocks noChangeArrowheads="1"/>
          </p:cNvSpPr>
          <p:nvPr/>
        </p:nvSpPr>
        <p:spPr bwMode="auto">
          <a:xfrm>
            <a:off x="981075" y="3259138"/>
            <a:ext cx="2274888" cy="2730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mRMA is degraded.</a:t>
            </a:r>
          </a:p>
        </p:txBody>
      </p:sp>
      <p:grpSp>
        <p:nvGrpSpPr>
          <p:cNvPr id="3" name="Group 48"/>
          <p:cNvGrpSpPr>
            <a:grpSpLocks/>
          </p:cNvGrpSpPr>
          <p:nvPr/>
        </p:nvGrpSpPr>
        <p:grpSpPr bwMode="auto">
          <a:xfrm>
            <a:off x="590550" y="3240088"/>
            <a:ext cx="280988" cy="293687"/>
            <a:chOff x="366" y="1327"/>
            <a:chExt cx="177" cy="185"/>
          </a:xfrm>
        </p:grpSpPr>
        <p:sp>
          <p:nvSpPr>
            <p:cNvPr id="17457" name="Oval 49"/>
            <p:cNvSpPr>
              <a:spLocks noChangeArrowheads="1"/>
            </p:cNvSpPr>
            <p:nvPr/>
          </p:nvSpPr>
          <p:spPr bwMode="auto">
            <a:xfrm>
              <a:off x="366" y="1327"/>
              <a:ext cx="172" cy="174"/>
            </a:xfrm>
            <a:prstGeom prst="ellipse">
              <a:avLst/>
            </a:prstGeom>
            <a:solidFill>
              <a:srgbClr val="0093C5"/>
            </a:solidFill>
            <a:ln w="12700" cap="rnd">
              <a:noFill/>
              <a:prstDash val="sysDot"/>
              <a:round/>
              <a:headEnd/>
              <a:tailEnd/>
            </a:ln>
            <a:effectLst/>
          </p:spPr>
          <p:txBody>
            <a:bodyPr wrap="none" anchor="ctr"/>
            <a:lstStyle/>
            <a:p>
              <a:endParaRPr lang="en-US"/>
            </a:p>
          </p:txBody>
        </p:sp>
        <p:sp>
          <p:nvSpPr>
            <p:cNvPr id="17458" name="Text Box 31"/>
            <p:cNvSpPr txBox="1">
              <a:spLocks noChangeArrowheads="1"/>
            </p:cNvSpPr>
            <p:nvPr/>
          </p:nvSpPr>
          <p:spPr bwMode="auto">
            <a:xfrm>
              <a:off x="409" y="1340"/>
              <a:ext cx="134" cy="172"/>
            </a:xfrm>
            <a:prstGeom prst="rect">
              <a:avLst/>
            </a:prstGeom>
            <a:noFill/>
            <a:ln w="9525">
              <a:noFill/>
              <a:miter lim="800000"/>
              <a:headEnd/>
              <a:tailEnd/>
            </a:ln>
          </p:spPr>
          <p:txBody>
            <a:bodyPr wrap="none" lIns="0" tIns="0" rIns="0" bIns="0"/>
            <a:lstStyle/>
            <a:p>
              <a:pPr>
                <a:lnSpc>
                  <a:spcPct val="90000"/>
                </a:lnSpc>
              </a:pPr>
              <a:r>
                <a:rPr lang="en-US" sz="1800">
                  <a:solidFill>
                    <a:schemeClr val="bg1"/>
                  </a:solidFill>
                  <a:latin typeface="Arial" charset="0"/>
                </a:rPr>
                <a:t>3</a:t>
              </a:r>
            </a:p>
          </p:txBody>
        </p:sp>
      </p:grpSp>
      <p:sp>
        <p:nvSpPr>
          <p:cNvPr id="17459" name="Text Box 31"/>
          <p:cNvSpPr txBox="1">
            <a:spLocks noChangeArrowheads="1"/>
          </p:cNvSpPr>
          <p:nvPr/>
        </p:nvSpPr>
        <p:spPr bwMode="auto">
          <a:xfrm>
            <a:off x="4195763" y="3546475"/>
            <a:ext cx="166687"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5</a:t>
            </a:r>
            <a:r>
              <a:rPr lang="en-US" sz="1500">
                <a:latin typeface="Arial" charset="0"/>
                <a:sym typeface="Symbol" pitchFamily="84" charset="2"/>
              </a:rPr>
              <a:t></a:t>
            </a:r>
            <a:endParaRPr lang="en-US" sz="1500">
              <a:latin typeface="Arial" charset="0"/>
            </a:endParaRPr>
          </a:p>
        </p:txBody>
      </p:sp>
      <p:sp>
        <p:nvSpPr>
          <p:cNvPr id="17460" name="Text Box 31"/>
          <p:cNvSpPr txBox="1">
            <a:spLocks noChangeArrowheads="1"/>
          </p:cNvSpPr>
          <p:nvPr/>
        </p:nvSpPr>
        <p:spPr bwMode="auto">
          <a:xfrm>
            <a:off x="4194175" y="3763963"/>
            <a:ext cx="166688"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3</a:t>
            </a:r>
            <a:r>
              <a:rPr lang="en-US" sz="1500">
                <a:latin typeface="Arial" charset="0"/>
                <a:sym typeface="Symbol" pitchFamily="84" charset="2"/>
              </a:rPr>
              <a:t></a:t>
            </a:r>
            <a:endParaRPr lang="en-US" sz="1500">
              <a:latin typeface="Arial" charset="0"/>
            </a:endParaRPr>
          </a:p>
        </p:txBody>
      </p:sp>
      <p:sp>
        <p:nvSpPr>
          <p:cNvPr id="17461" name="Text Box 31"/>
          <p:cNvSpPr txBox="1">
            <a:spLocks noChangeArrowheads="1"/>
          </p:cNvSpPr>
          <p:nvPr/>
        </p:nvSpPr>
        <p:spPr bwMode="auto">
          <a:xfrm>
            <a:off x="6958013" y="3549650"/>
            <a:ext cx="166687"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3</a:t>
            </a:r>
            <a:r>
              <a:rPr lang="en-US" sz="1500">
                <a:latin typeface="Arial" charset="0"/>
                <a:sym typeface="Symbol" pitchFamily="84" charset="2"/>
              </a:rPr>
              <a:t></a:t>
            </a:r>
            <a:endParaRPr lang="en-US" sz="1500">
              <a:latin typeface="Arial" charset="0"/>
            </a:endParaRPr>
          </a:p>
        </p:txBody>
      </p:sp>
      <p:sp>
        <p:nvSpPr>
          <p:cNvPr id="17462" name="Text Box 31"/>
          <p:cNvSpPr txBox="1">
            <a:spLocks noChangeArrowheads="1"/>
          </p:cNvSpPr>
          <p:nvPr/>
        </p:nvSpPr>
        <p:spPr bwMode="auto">
          <a:xfrm>
            <a:off x="6784975" y="3757613"/>
            <a:ext cx="166688"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5</a:t>
            </a:r>
            <a:r>
              <a:rPr lang="en-US" sz="1500">
                <a:latin typeface="Arial" charset="0"/>
                <a:sym typeface="Symbol" pitchFamily="84" charset="2"/>
              </a:rPr>
              <a:t></a:t>
            </a:r>
            <a:endParaRPr lang="en-US" sz="1500">
              <a:latin typeface="Arial" charset="0"/>
            </a:endParaRPr>
          </a:p>
        </p:txBody>
      </p:sp>
      <p:sp>
        <p:nvSpPr>
          <p:cNvPr id="17463" name="Line 55"/>
          <p:cNvSpPr>
            <a:spLocks noChangeShapeType="1"/>
          </p:cNvSpPr>
          <p:nvPr/>
        </p:nvSpPr>
        <p:spPr bwMode="auto">
          <a:xfrm>
            <a:off x="3136900" y="3370263"/>
            <a:ext cx="1393825" cy="0"/>
          </a:xfrm>
          <a:prstGeom prst="line">
            <a:avLst/>
          </a:prstGeom>
          <a:noFill/>
          <a:ln w="12700">
            <a:solidFill>
              <a:schemeClr val="tx1"/>
            </a:solidFill>
            <a:round/>
            <a:headEnd/>
            <a:tailEnd/>
          </a:ln>
          <a:effectLst/>
        </p:spPr>
        <p:txBody>
          <a:bodyPr wrap="none" anchor="ctr"/>
          <a:lstStyle/>
          <a:p>
            <a:endParaRPr lang="en-US"/>
          </a:p>
        </p:txBody>
      </p:sp>
      <p:sp>
        <p:nvSpPr>
          <p:cNvPr id="17464" name="Line 56"/>
          <p:cNvSpPr>
            <a:spLocks noChangeShapeType="1"/>
          </p:cNvSpPr>
          <p:nvPr/>
        </p:nvSpPr>
        <p:spPr bwMode="auto">
          <a:xfrm>
            <a:off x="4529138" y="3370263"/>
            <a:ext cx="212725" cy="254000"/>
          </a:xfrm>
          <a:prstGeom prst="line">
            <a:avLst/>
          </a:prstGeom>
          <a:noFill/>
          <a:ln w="12700">
            <a:solidFill>
              <a:schemeClr val="tx1"/>
            </a:solidFill>
            <a:round/>
            <a:headEnd/>
            <a:tailEnd/>
          </a:ln>
          <a:effectLst/>
        </p:spPr>
        <p:txBody>
          <a:bodyPr wrap="none" anchor="ctr"/>
          <a:lstStyle/>
          <a:p>
            <a:endParaRPr lang="en-US"/>
          </a:p>
        </p:txBody>
      </p:sp>
      <p:sp>
        <p:nvSpPr>
          <p:cNvPr id="17465" name="Text Box 31"/>
          <p:cNvSpPr txBox="1">
            <a:spLocks noChangeArrowheads="1"/>
          </p:cNvSpPr>
          <p:nvPr/>
        </p:nvSpPr>
        <p:spPr bwMode="auto">
          <a:xfrm>
            <a:off x="6030913" y="3582988"/>
            <a:ext cx="452437" cy="131762"/>
          </a:xfrm>
          <a:prstGeom prst="rect">
            <a:avLst/>
          </a:prstGeom>
          <a:noFill/>
          <a:ln w="9525">
            <a:noFill/>
            <a:miter lim="800000"/>
            <a:headEnd/>
            <a:tailEnd/>
          </a:ln>
        </p:spPr>
        <p:txBody>
          <a:bodyPr wrap="none" lIns="0" tIns="0" rIns="0" bIns="0"/>
          <a:lstStyle/>
          <a:p>
            <a:pPr>
              <a:lnSpc>
                <a:spcPct val="90000"/>
              </a:lnSpc>
            </a:pPr>
            <a:r>
              <a:rPr lang="en-US" sz="1100">
                <a:latin typeface="Arial" charset="0"/>
              </a:rPr>
              <a:t>A A A</a:t>
            </a:r>
          </a:p>
        </p:txBody>
      </p:sp>
      <p:sp>
        <p:nvSpPr>
          <p:cNvPr id="17467" name="Text Box 31"/>
          <p:cNvSpPr txBox="1">
            <a:spLocks noChangeArrowheads="1"/>
          </p:cNvSpPr>
          <p:nvPr/>
        </p:nvSpPr>
        <p:spPr bwMode="auto">
          <a:xfrm>
            <a:off x="6513513" y="3579813"/>
            <a:ext cx="452437" cy="131762"/>
          </a:xfrm>
          <a:prstGeom prst="rect">
            <a:avLst/>
          </a:prstGeom>
          <a:noFill/>
          <a:ln w="9525">
            <a:noFill/>
            <a:miter lim="800000"/>
            <a:headEnd/>
            <a:tailEnd/>
          </a:ln>
        </p:spPr>
        <p:txBody>
          <a:bodyPr wrap="none" lIns="0" tIns="0" rIns="0" bIns="0"/>
          <a:lstStyle/>
          <a:p>
            <a:pPr>
              <a:lnSpc>
                <a:spcPct val="90000"/>
              </a:lnSpc>
            </a:pPr>
            <a:r>
              <a:rPr lang="en-US" sz="1100">
                <a:latin typeface="Arial" charset="0"/>
              </a:rPr>
              <a:t>A A A</a:t>
            </a:r>
          </a:p>
        </p:txBody>
      </p:sp>
      <p:sp>
        <p:nvSpPr>
          <p:cNvPr id="17468" name="Text Box 31"/>
          <p:cNvSpPr txBox="1">
            <a:spLocks noChangeArrowheads="1"/>
          </p:cNvSpPr>
          <p:nvPr/>
        </p:nvSpPr>
        <p:spPr bwMode="auto">
          <a:xfrm>
            <a:off x="993775" y="4300538"/>
            <a:ext cx="1893888" cy="7302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DNA polymerase</a:t>
            </a:r>
            <a:br>
              <a:rPr lang="en-US" sz="1800">
                <a:latin typeface="Arial" charset="0"/>
              </a:rPr>
            </a:br>
            <a:r>
              <a:rPr lang="en-US" sz="1800">
                <a:latin typeface="Arial" charset="0"/>
              </a:rPr>
              <a:t>synthesizes the</a:t>
            </a:r>
            <a:br>
              <a:rPr lang="en-US" sz="1800">
                <a:latin typeface="Arial" charset="0"/>
              </a:rPr>
            </a:br>
            <a:r>
              <a:rPr lang="en-US" sz="1800">
                <a:latin typeface="Arial" charset="0"/>
              </a:rPr>
              <a:t>second strand.</a:t>
            </a:r>
          </a:p>
        </p:txBody>
      </p:sp>
      <p:sp>
        <p:nvSpPr>
          <p:cNvPr id="17469" name="Text Box 31"/>
          <p:cNvSpPr txBox="1">
            <a:spLocks noChangeArrowheads="1"/>
          </p:cNvSpPr>
          <p:nvPr/>
        </p:nvSpPr>
        <p:spPr bwMode="auto">
          <a:xfrm>
            <a:off x="4016375" y="5214938"/>
            <a:ext cx="750888" cy="5016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DNA</a:t>
            </a:r>
            <a:br>
              <a:rPr lang="en-US" sz="1800">
                <a:latin typeface="Arial" charset="0"/>
              </a:rPr>
            </a:br>
            <a:r>
              <a:rPr lang="en-US" sz="1800">
                <a:latin typeface="Arial" charset="0"/>
              </a:rPr>
              <a:t>polymerase</a:t>
            </a:r>
          </a:p>
        </p:txBody>
      </p:sp>
      <p:sp>
        <p:nvSpPr>
          <p:cNvPr id="17470" name="Text Box 31"/>
          <p:cNvSpPr txBox="1">
            <a:spLocks noChangeArrowheads="1"/>
          </p:cNvSpPr>
          <p:nvPr/>
        </p:nvSpPr>
        <p:spPr bwMode="auto">
          <a:xfrm>
            <a:off x="4221163" y="4721225"/>
            <a:ext cx="166687"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5</a:t>
            </a:r>
            <a:r>
              <a:rPr lang="en-US" sz="1500">
                <a:latin typeface="Arial" charset="0"/>
                <a:sym typeface="Symbol" pitchFamily="84" charset="2"/>
              </a:rPr>
              <a:t></a:t>
            </a:r>
            <a:endParaRPr lang="en-US" sz="1500">
              <a:latin typeface="Arial" charset="0"/>
            </a:endParaRPr>
          </a:p>
        </p:txBody>
      </p:sp>
      <p:sp>
        <p:nvSpPr>
          <p:cNvPr id="17471" name="Text Box 31"/>
          <p:cNvSpPr txBox="1">
            <a:spLocks noChangeArrowheads="1"/>
          </p:cNvSpPr>
          <p:nvPr/>
        </p:nvSpPr>
        <p:spPr bwMode="auto">
          <a:xfrm>
            <a:off x="4219575" y="4913313"/>
            <a:ext cx="166688"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3</a:t>
            </a:r>
            <a:r>
              <a:rPr lang="en-US" sz="1500">
                <a:latin typeface="Arial" charset="0"/>
                <a:sym typeface="Symbol" pitchFamily="84" charset="2"/>
              </a:rPr>
              <a:t></a:t>
            </a:r>
            <a:endParaRPr lang="en-US" sz="1500">
              <a:latin typeface="Arial" charset="0"/>
            </a:endParaRPr>
          </a:p>
        </p:txBody>
      </p:sp>
      <p:sp>
        <p:nvSpPr>
          <p:cNvPr id="17472" name="Text Box 31"/>
          <p:cNvSpPr txBox="1">
            <a:spLocks noChangeArrowheads="1"/>
          </p:cNvSpPr>
          <p:nvPr/>
        </p:nvSpPr>
        <p:spPr bwMode="auto">
          <a:xfrm>
            <a:off x="5618163" y="4743450"/>
            <a:ext cx="166687"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3</a:t>
            </a:r>
            <a:r>
              <a:rPr lang="en-US" sz="1500">
                <a:latin typeface="Arial" charset="0"/>
                <a:sym typeface="Symbol" pitchFamily="84" charset="2"/>
              </a:rPr>
              <a:t></a:t>
            </a:r>
            <a:endParaRPr lang="en-US" sz="1500">
              <a:latin typeface="Arial" charset="0"/>
            </a:endParaRPr>
          </a:p>
        </p:txBody>
      </p:sp>
      <p:sp>
        <p:nvSpPr>
          <p:cNvPr id="17473" name="Text Box 31"/>
          <p:cNvSpPr txBox="1">
            <a:spLocks noChangeArrowheads="1"/>
          </p:cNvSpPr>
          <p:nvPr/>
        </p:nvSpPr>
        <p:spPr bwMode="auto">
          <a:xfrm>
            <a:off x="6784975" y="4913313"/>
            <a:ext cx="166688"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5</a:t>
            </a:r>
            <a:r>
              <a:rPr lang="en-US" sz="1500">
                <a:latin typeface="Arial" charset="0"/>
                <a:sym typeface="Symbol" pitchFamily="84" charset="2"/>
              </a:rPr>
              <a:t></a:t>
            </a:r>
            <a:endParaRPr lang="en-US" sz="1500">
              <a:latin typeface="Arial" charset="0"/>
            </a:endParaRPr>
          </a:p>
        </p:txBody>
      </p:sp>
      <p:sp>
        <p:nvSpPr>
          <p:cNvPr id="17474" name="Line 66"/>
          <p:cNvSpPr>
            <a:spLocks noChangeShapeType="1"/>
          </p:cNvSpPr>
          <p:nvPr/>
        </p:nvSpPr>
        <p:spPr bwMode="auto">
          <a:xfrm>
            <a:off x="2870200" y="4432300"/>
            <a:ext cx="2374900" cy="273050"/>
          </a:xfrm>
          <a:prstGeom prst="line">
            <a:avLst/>
          </a:prstGeom>
          <a:noFill/>
          <a:ln w="12700">
            <a:solidFill>
              <a:schemeClr val="tx1"/>
            </a:solidFill>
            <a:round/>
            <a:headEnd/>
            <a:tailEnd/>
          </a:ln>
          <a:effectLst/>
        </p:spPr>
        <p:txBody>
          <a:bodyPr wrap="none" anchor="ctr"/>
          <a:lstStyle/>
          <a:p>
            <a:endParaRPr lang="en-US"/>
          </a:p>
        </p:txBody>
      </p:sp>
      <p:sp>
        <p:nvSpPr>
          <p:cNvPr id="17475" name="Line 67"/>
          <p:cNvSpPr>
            <a:spLocks noChangeShapeType="1"/>
          </p:cNvSpPr>
          <p:nvPr/>
        </p:nvSpPr>
        <p:spPr bwMode="auto">
          <a:xfrm flipV="1">
            <a:off x="4540250" y="5105400"/>
            <a:ext cx="755650" cy="215900"/>
          </a:xfrm>
          <a:prstGeom prst="line">
            <a:avLst/>
          </a:prstGeom>
          <a:noFill/>
          <a:ln w="12700">
            <a:solidFill>
              <a:schemeClr val="tx1"/>
            </a:solidFill>
            <a:round/>
            <a:headEnd/>
            <a:tailEnd/>
          </a:ln>
          <a:effectLst/>
        </p:spPr>
        <p:txBody>
          <a:bodyPr wrap="none" anchor="ctr"/>
          <a:lstStyle/>
          <a:p>
            <a:endParaRPr lang="en-US"/>
          </a:p>
        </p:txBody>
      </p:sp>
      <p:grpSp>
        <p:nvGrpSpPr>
          <p:cNvPr id="4" name="Group 73"/>
          <p:cNvGrpSpPr>
            <a:grpSpLocks/>
          </p:cNvGrpSpPr>
          <p:nvPr/>
        </p:nvGrpSpPr>
        <p:grpSpPr bwMode="auto">
          <a:xfrm>
            <a:off x="596900" y="4276725"/>
            <a:ext cx="273050" cy="298450"/>
            <a:chOff x="361" y="2838"/>
            <a:chExt cx="172" cy="188"/>
          </a:xfrm>
        </p:grpSpPr>
        <p:sp>
          <p:nvSpPr>
            <p:cNvPr id="17479" name="Oval 71"/>
            <p:cNvSpPr>
              <a:spLocks noChangeArrowheads="1"/>
            </p:cNvSpPr>
            <p:nvPr/>
          </p:nvSpPr>
          <p:spPr bwMode="auto">
            <a:xfrm>
              <a:off x="361" y="2838"/>
              <a:ext cx="172" cy="174"/>
            </a:xfrm>
            <a:prstGeom prst="ellipse">
              <a:avLst/>
            </a:prstGeom>
            <a:solidFill>
              <a:srgbClr val="0093C5"/>
            </a:solidFill>
            <a:ln w="12700" cap="rnd">
              <a:noFill/>
              <a:prstDash val="sysDot"/>
              <a:round/>
              <a:headEnd/>
              <a:tailEnd/>
            </a:ln>
            <a:effectLst/>
          </p:spPr>
          <p:txBody>
            <a:bodyPr wrap="none" anchor="ctr"/>
            <a:lstStyle/>
            <a:p>
              <a:endParaRPr lang="en-US"/>
            </a:p>
          </p:txBody>
        </p:sp>
        <p:sp>
          <p:nvSpPr>
            <p:cNvPr id="17480" name="Text Box 31"/>
            <p:cNvSpPr txBox="1">
              <a:spLocks noChangeArrowheads="1"/>
            </p:cNvSpPr>
            <p:nvPr/>
          </p:nvSpPr>
          <p:spPr bwMode="auto">
            <a:xfrm>
              <a:off x="398" y="2854"/>
              <a:ext cx="134" cy="172"/>
            </a:xfrm>
            <a:prstGeom prst="rect">
              <a:avLst/>
            </a:prstGeom>
            <a:noFill/>
            <a:ln w="9525">
              <a:noFill/>
              <a:miter lim="800000"/>
              <a:headEnd/>
              <a:tailEnd/>
            </a:ln>
          </p:spPr>
          <p:txBody>
            <a:bodyPr wrap="none" lIns="0" tIns="0" rIns="0" bIns="0"/>
            <a:lstStyle/>
            <a:p>
              <a:pPr>
                <a:lnSpc>
                  <a:spcPct val="90000"/>
                </a:lnSpc>
              </a:pPr>
              <a:r>
                <a:rPr lang="en-US" sz="1800">
                  <a:solidFill>
                    <a:schemeClr val="bg1"/>
                  </a:solidFill>
                  <a:latin typeface="Arial" charset="0"/>
                </a:rPr>
                <a:t>4</a:t>
              </a:r>
            </a:p>
          </p:txBody>
        </p:sp>
      </p:grpSp>
      <p:sp>
        <p:nvSpPr>
          <p:cNvPr id="17493" name="Text Box 31"/>
          <p:cNvSpPr txBox="1">
            <a:spLocks noChangeArrowheads="1"/>
          </p:cNvSpPr>
          <p:nvPr/>
        </p:nvSpPr>
        <p:spPr bwMode="auto">
          <a:xfrm>
            <a:off x="6038850" y="3775075"/>
            <a:ext cx="93663" cy="117475"/>
          </a:xfrm>
          <a:prstGeom prst="rect">
            <a:avLst/>
          </a:prstGeom>
          <a:noFill/>
          <a:ln w="9525">
            <a:noFill/>
            <a:miter lim="800000"/>
            <a:headEnd/>
            <a:tailEnd/>
          </a:ln>
        </p:spPr>
        <p:txBody>
          <a:bodyPr wrap="none" lIns="0" tIns="0" rIns="0" bIns="0"/>
          <a:lstStyle/>
          <a:p>
            <a:pPr>
              <a:lnSpc>
                <a:spcPct val="90000"/>
              </a:lnSpc>
            </a:pPr>
            <a:r>
              <a:rPr lang="en-US" sz="1100">
                <a:latin typeface="Arial" charset="0"/>
              </a:rPr>
              <a:t>T</a:t>
            </a:r>
          </a:p>
        </p:txBody>
      </p:sp>
      <p:sp>
        <p:nvSpPr>
          <p:cNvPr id="17494" name="Text Box 31"/>
          <p:cNvSpPr txBox="1">
            <a:spLocks noChangeArrowheads="1"/>
          </p:cNvSpPr>
          <p:nvPr/>
        </p:nvSpPr>
        <p:spPr bwMode="auto">
          <a:xfrm>
            <a:off x="6035675" y="2582863"/>
            <a:ext cx="93663" cy="139700"/>
          </a:xfrm>
          <a:prstGeom prst="rect">
            <a:avLst/>
          </a:prstGeom>
          <a:noFill/>
          <a:ln w="9525">
            <a:noFill/>
            <a:miter lim="800000"/>
            <a:headEnd/>
            <a:tailEnd/>
          </a:ln>
        </p:spPr>
        <p:txBody>
          <a:bodyPr wrap="none" lIns="0" tIns="0" rIns="0" bIns="0"/>
          <a:lstStyle/>
          <a:p>
            <a:pPr>
              <a:lnSpc>
                <a:spcPct val="90000"/>
              </a:lnSpc>
            </a:pPr>
            <a:r>
              <a:rPr lang="en-US" sz="1100">
                <a:latin typeface="Arial" charset="0"/>
              </a:rPr>
              <a:t>T</a:t>
            </a:r>
          </a:p>
        </p:txBody>
      </p:sp>
      <p:sp>
        <p:nvSpPr>
          <p:cNvPr id="17495" name="Text Box 31"/>
          <p:cNvSpPr txBox="1">
            <a:spLocks noChangeArrowheads="1"/>
          </p:cNvSpPr>
          <p:nvPr/>
        </p:nvSpPr>
        <p:spPr bwMode="auto">
          <a:xfrm>
            <a:off x="6169025" y="2582863"/>
            <a:ext cx="93663" cy="139700"/>
          </a:xfrm>
          <a:prstGeom prst="rect">
            <a:avLst/>
          </a:prstGeom>
          <a:noFill/>
          <a:ln w="9525">
            <a:noFill/>
            <a:miter lim="800000"/>
            <a:headEnd/>
            <a:tailEnd/>
          </a:ln>
        </p:spPr>
        <p:txBody>
          <a:bodyPr wrap="none" lIns="0" tIns="0" rIns="0" bIns="0"/>
          <a:lstStyle/>
          <a:p>
            <a:pPr>
              <a:lnSpc>
                <a:spcPct val="90000"/>
              </a:lnSpc>
            </a:pPr>
            <a:r>
              <a:rPr lang="en-US" sz="1100">
                <a:latin typeface="Arial" charset="0"/>
              </a:rPr>
              <a:t>T</a:t>
            </a:r>
          </a:p>
        </p:txBody>
      </p:sp>
      <p:sp>
        <p:nvSpPr>
          <p:cNvPr id="17496" name="Text Box 31"/>
          <p:cNvSpPr txBox="1">
            <a:spLocks noChangeArrowheads="1"/>
          </p:cNvSpPr>
          <p:nvPr/>
        </p:nvSpPr>
        <p:spPr bwMode="auto">
          <a:xfrm>
            <a:off x="6308725" y="2582863"/>
            <a:ext cx="93663" cy="139700"/>
          </a:xfrm>
          <a:prstGeom prst="rect">
            <a:avLst/>
          </a:prstGeom>
          <a:noFill/>
          <a:ln w="9525">
            <a:noFill/>
            <a:miter lim="800000"/>
            <a:headEnd/>
            <a:tailEnd/>
          </a:ln>
        </p:spPr>
        <p:txBody>
          <a:bodyPr wrap="none" lIns="0" tIns="0" rIns="0" bIns="0"/>
          <a:lstStyle/>
          <a:p>
            <a:pPr>
              <a:lnSpc>
                <a:spcPct val="90000"/>
              </a:lnSpc>
            </a:pPr>
            <a:r>
              <a:rPr lang="en-US" sz="1100">
                <a:latin typeface="Arial" charset="0"/>
              </a:rPr>
              <a:t>T</a:t>
            </a:r>
          </a:p>
        </p:txBody>
      </p:sp>
      <p:sp>
        <p:nvSpPr>
          <p:cNvPr id="17497" name="Text Box 31"/>
          <p:cNvSpPr txBox="1">
            <a:spLocks noChangeArrowheads="1"/>
          </p:cNvSpPr>
          <p:nvPr/>
        </p:nvSpPr>
        <p:spPr bwMode="auto">
          <a:xfrm>
            <a:off x="6448425" y="2582863"/>
            <a:ext cx="93663" cy="139700"/>
          </a:xfrm>
          <a:prstGeom prst="rect">
            <a:avLst/>
          </a:prstGeom>
          <a:noFill/>
          <a:ln w="9525">
            <a:noFill/>
            <a:miter lim="800000"/>
            <a:headEnd/>
            <a:tailEnd/>
          </a:ln>
        </p:spPr>
        <p:txBody>
          <a:bodyPr wrap="none" lIns="0" tIns="0" rIns="0" bIns="0"/>
          <a:lstStyle/>
          <a:p>
            <a:pPr>
              <a:lnSpc>
                <a:spcPct val="90000"/>
              </a:lnSpc>
            </a:pPr>
            <a:r>
              <a:rPr lang="en-US" sz="1100">
                <a:latin typeface="Arial" charset="0"/>
              </a:rPr>
              <a:t>T</a:t>
            </a:r>
          </a:p>
        </p:txBody>
      </p:sp>
      <p:sp>
        <p:nvSpPr>
          <p:cNvPr id="17498" name="Text Box 31"/>
          <p:cNvSpPr txBox="1">
            <a:spLocks noChangeArrowheads="1"/>
          </p:cNvSpPr>
          <p:nvPr/>
        </p:nvSpPr>
        <p:spPr bwMode="auto">
          <a:xfrm>
            <a:off x="6594475" y="2582863"/>
            <a:ext cx="93663" cy="139700"/>
          </a:xfrm>
          <a:prstGeom prst="rect">
            <a:avLst/>
          </a:prstGeom>
          <a:noFill/>
          <a:ln w="9525">
            <a:noFill/>
            <a:miter lim="800000"/>
            <a:headEnd/>
            <a:tailEnd/>
          </a:ln>
        </p:spPr>
        <p:txBody>
          <a:bodyPr wrap="none" lIns="0" tIns="0" rIns="0" bIns="0"/>
          <a:lstStyle/>
          <a:p>
            <a:pPr>
              <a:lnSpc>
                <a:spcPct val="90000"/>
              </a:lnSpc>
            </a:pPr>
            <a:r>
              <a:rPr lang="en-US" sz="1100">
                <a:latin typeface="Arial" charset="0"/>
              </a:rPr>
              <a:t>T</a:t>
            </a:r>
          </a:p>
        </p:txBody>
      </p:sp>
      <p:sp>
        <p:nvSpPr>
          <p:cNvPr id="17499" name="Text Box 31"/>
          <p:cNvSpPr txBox="1">
            <a:spLocks noChangeArrowheads="1"/>
          </p:cNvSpPr>
          <p:nvPr/>
        </p:nvSpPr>
        <p:spPr bwMode="auto">
          <a:xfrm>
            <a:off x="6181725" y="3775075"/>
            <a:ext cx="93663" cy="117475"/>
          </a:xfrm>
          <a:prstGeom prst="rect">
            <a:avLst/>
          </a:prstGeom>
          <a:noFill/>
          <a:ln w="9525">
            <a:noFill/>
            <a:miter lim="800000"/>
            <a:headEnd/>
            <a:tailEnd/>
          </a:ln>
        </p:spPr>
        <p:txBody>
          <a:bodyPr wrap="none" lIns="0" tIns="0" rIns="0" bIns="0"/>
          <a:lstStyle/>
          <a:p>
            <a:pPr>
              <a:lnSpc>
                <a:spcPct val="90000"/>
              </a:lnSpc>
            </a:pPr>
            <a:r>
              <a:rPr lang="en-US" sz="1100">
                <a:latin typeface="Arial" charset="0"/>
              </a:rPr>
              <a:t>T</a:t>
            </a:r>
          </a:p>
        </p:txBody>
      </p:sp>
      <p:sp>
        <p:nvSpPr>
          <p:cNvPr id="17500" name="Text Box 31"/>
          <p:cNvSpPr txBox="1">
            <a:spLocks noChangeArrowheads="1"/>
          </p:cNvSpPr>
          <p:nvPr/>
        </p:nvSpPr>
        <p:spPr bwMode="auto">
          <a:xfrm>
            <a:off x="6318250" y="3775075"/>
            <a:ext cx="93663" cy="117475"/>
          </a:xfrm>
          <a:prstGeom prst="rect">
            <a:avLst/>
          </a:prstGeom>
          <a:noFill/>
          <a:ln w="9525">
            <a:noFill/>
            <a:miter lim="800000"/>
            <a:headEnd/>
            <a:tailEnd/>
          </a:ln>
        </p:spPr>
        <p:txBody>
          <a:bodyPr wrap="none" lIns="0" tIns="0" rIns="0" bIns="0"/>
          <a:lstStyle/>
          <a:p>
            <a:pPr>
              <a:lnSpc>
                <a:spcPct val="90000"/>
              </a:lnSpc>
            </a:pPr>
            <a:r>
              <a:rPr lang="en-US" sz="1100">
                <a:latin typeface="Arial" charset="0"/>
              </a:rPr>
              <a:t>T</a:t>
            </a:r>
          </a:p>
        </p:txBody>
      </p:sp>
      <p:sp>
        <p:nvSpPr>
          <p:cNvPr id="17501" name="Text Box 31"/>
          <p:cNvSpPr txBox="1">
            <a:spLocks noChangeArrowheads="1"/>
          </p:cNvSpPr>
          <p:nvPr/>
        </p:nvSpPr>
        <p:spPr bwMode="auto">
          <a:xfrm>
            <a:off x="6464300" y="3775075"/>
            <a:ext cx="93663" cy="117475"/>
          </a:xfrm>
          <a:prstGeom prst="rect">
            <a:avLst/>
          </a:prstGeom>
          <a:noFill/>
          <a:ln w="9525">
            <a:noFill/>
            <a:miter lim="800000"/>
            <a:headEnd/>
            <a:tailEnd/>
          </a:ln>
        </p:spPr>
        <p:txBody>
          <a:bodyPr wrap="none" lIns="0" tIns="0" rIns="0" bIns="0"/>
          <a:lstStyle/>
          <a:p>
            <a:pPr>
              <a:lnSpc>
                <a:spcPct val="90000"/>
              </a:lnSpc>
            </a:pPr>
            <a:r>
              <a:rPr lang="en-US" sz="1100">
                <a:latin typeface="Arial" charset="0"/>
              </a:rPr>
              <a:t>T</a:t>
            </a:r>
          </a:p>
        </p:txBody>
      </p:sp>
      <p:sp>
        <p:nvSpPr>
          <p:cNvPr id="17502" name="Text Box 31"/>
          <p:cNvSpPr txBox="1">
            <a:spLocks noChangeArrowheads="1"/>
          </p:cNvSpPr>
          <p:nvPr/>
        </p:nvSpPr>
        <p:spPr bwMode="auto">
          <a:xfrm>
            <a:off x="6607175" y="3775075"/>
            <a:ext cx="93663" cy="117475"/>
          </a:xfrm>
          <a:prstGeom prst="rect">
            <a:avLst/>
          </a:prstGeom>
          <a:noFill/>
          <a:ln w="9525">
            <a:noFill/>
            <a:miter lim="800000"/>
            <a:headEnd/>
            <a:tailEnd/>
          </a:ln>
        </p:spPr>
        <p:txBody>
          <a:bodyPr wrap="none" lIns="0" tIns="0" rIns="0" bIns="0"/>
          <a:lstStyle/>
          <a:p>
            <a:pPr>
              <a:lnSpc>
                <a:spcPct val="90000"/>
              </a:lnSpc>
            </a:pPr>
            <a:r>
              <a:rPr lang="en-US" sz="1100">
                <a:latin typeface="Arial" charset="0"/>
              </a:rPr>
              <a:t>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304800"/>
            <a:ext cx="4572000" cy="1981200"/>
          </a:xfrm>
        </p:spPr>
        <p:txBody>
          <a:bodyPr/>
          <a:lstStyle/>
          <a:p>
            <a:r>
              <a:rPr lang="fr-FR" sz="3200" dirty="0"/>
              <a:t>How </a:t>
            </a:r>
            <a:r>
              <a:rPr lang="fr-FR" sz="3200" dirty="0" err="1"/>
              <a:t>does</a:t>
            </a:r>
            <a:r>
              <a:rPr lang="fr-FR" sz="3200" dirty="0"/>
              <a:t> </a:t>
            </a:r>
            <a:r>
              <a:rPr lang="fr-FR" sz="3200" b="1" dirty="0">
                <a:latin typeface="Tempus Sans ITC" pitchFamily="82" charset="0"/>
              </a:rPr>
              <a:t>DNA</a:t>
            </a:r>
            <a:r>
              <a:rPr lang="fr-FR" sz="3200" b="1" dirty="0"/>
              <a:t> </a:t>
            </a:r>
            <a:r>
              <a:rPr lang="fr-FR" sz="3200" dirty="0" err="1"/>
              <a:t>packing</a:t>
            </a:r>
            <a:r>
              <a:rPr lang="fr-FR" sz="3200" dirty="0"/>
              <a:t> in </a:t>
            </a:r>
            <a:r>
              <a:rPr lang="fr-FR" sz="3200" dirty="0" err="1"/>
              <a:t>eukaryotes</a:t>
            </a:r>
            <a:r>
              <a:rPr lang="fr-FR" sz="3200" dirty="0"/>
              <a:t> help to </a:t>
            </a:r>
            <a:r>
              <a:rPr lang="fr-FR" sz="3200" dirty="0" err="1"/>
              <a:t>regulate</a:t>
            </a:r>
            <a:r>
              <a:rPr lang="fr-FR" sz="3200" dirty="0"/>
              <a:t> </a:t>
            </a:r>
            <a:r>
              <a:rPr lang="fr-FR" sz="3200" dirty="0" err="1"/>
              <a:t>gene</a:t>
            </a:r>
            <a:r>
              <a:rPr lang="fr-FR" sz="3200" dirty="0"/>
              <a:t> expression</a:t>
            </a:r>
            <a:r>
              <a:rPr lang="fr-FR" sz="3200" dirty="0" smtClean="0"/>
              <a:t>?</a:t>
            </a:r>
            <a:br>
              <a:rPr lang="fr-FR" sz="3200" dirty="0" smtClean="0"/>
            </a:br>
            <a:r>
              <a:rPr lang="fr-FR" sz="3200" dirty="0" err="1" smtClean="0">
                <a:solidFill>
                  <a:srgbClr val="C00000"/>
                </a:solidFill>
              </a:rPr>
              <a:t>Pre</a:t>
            </a:r>
            <a:r>
              <a:rPr lang="fr-FR" sz="3200" dirty="0" smtClean="0">
                <a:solidFill>
                  <a:srgbClr val="C00000"/>
                </a:solidFill>
              </a:rPr>
              <a:t>-</a:t>
            </a:r>
            <a:r>
              <a:rPr lang="fr-FR" sz="3200" dirty="0" err="1" smtClean="0">
                <a:solidFill>
                  <a:srgbClr val="C00000"/>
                </a:solidFill>
              </a:rPr>
              <a:t>transcriptional</a:t>
            </a:r>
            <a:r>
              <a:rPr lang="fr-FR" sz="3200" dirty="0" smtClean="0">
                <a:solidFill>
                  <a:srgbClr val="C00000"/>
                </a:solidFill>
              </a:rPr>
              <a:t> </a:t>
            </a:r>
            <a:r>
              <a:rPr lang="fr-FR" sz="3200" dirty="0" err="1" smtClean="0">
                <a:solidFill>
                  <a:srgbClr val="C00000"/>
                </a:solidFill>
              </a:rPr>
              <a:t>Rebulation</a:t>
            </a:r>
            <a:endParaRPr lang="fr-FR" sz="3200" dirty="0">
              <a:solidFill>
                <a:srgbClr val="C00000"/>
              </a:solidFill>
            </a:endParaRPr>
          </a:p>
        </p:txBody>
      </p:sp>
      <p:pic>
        <p:nvPicPr>
          <p:cNvPr id="6148" name="Picture 4" descr="11_04EukDNApacking_CL.jpg"/>
          <p:cNvPicPr>
            <a:picLocks noChangeAspect="1" noChangeArrowheads="1"/>
          </p:cNvPicPr>
          <p:nvPr/>
        </p:nvPicPr>
        <p:blipFill>
          <a:blip r:embed="rId2" cstate="print"/>
          <a:srcRect/>
          <a:stretch>
            <a:fillRect/>
          </a:stretch>
        </p:blipFill>
        <p:spPr bwMode="auto">
          <a:xfrm>
            <a:off x="5165725" y="0"/>
            <a:ext cx="3978275" cy="685800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763" name="Picture 75" descr="15_15MakingcDNA_5-U"/>
          <p:cNvPicPr>
            <a:picLocks noChangeAspect="1" noChangeArrowheads="1"/>
          </p:cNvPicPr>
          <p:nvPr/>
        </p:nvPicPr>
        <p:blipFill>
          <a:blip r:embed="rId3" cstate="print"/>
          <a:srcRect b="2315"/>
          <a:stretch>
            <a:fillRect/>
          </a:stretch>
        </p:blipFill>
        <p:spPr bwMode="auto">
          <a:xfrm>
            <a:off x="565150" y="117475"/>
            <a:ext cx="8108950" cy="6432550"/>
          </a:xfrm>
          <a:prstGeom prst="rect">
            <a:avLst/>
          </a:prstGeom>
          <a:noFill/>
        </p:spPr>
      </p:pic>
      <p:sp>
        <p:nvSpPr>
          <p:cNvPr id="114690" name="Rectangle 3"/>
          <p:cNvSpPr>
            <a:spLocks noChangeArrowheads="1"/>
          </p:cNvSpPr>
          <p:nvPr>
            <p:ph type="ctrTitle" idx="4294967295"/>
          </p:nvPr>
        </p:nvSpPr>
        <p:spPr bwMode="auto">
          <a:xfrm>
            <a:off x="152400" y="0"/>
            <a:ext cx="1981200" cy="304800"/>
          </a:xfrm>
          <a:prstGeom prst="rect">
            <a:avLst/>
          </a:prstGeom>
          <a:noFill/>
          <a:ln w="3175">
            <a:miter lim="800000"/>
            <a:headEnd/>
            <a:tailEnd/>
          </a:ln>
        </p:spPr>
        <p:txBody>
          <a:bodyPr/>
          <a:lstStyle/>
          <a:p>
            <a:pPr algn="l" eaLnBrk="1" hangingPunct="1"/>
            <a:r>
              <a:rPr lang="en-US" sz="1200" smtClean="0">
                <a:latin typeface="Arial" charset="0"/>
              </a:rPr>
              <a:t>Figure 15.15-5</a:t>
            </a:r>
          </a:p>
        </p:txBody>
      </p:sp>
      <p:sp>
        <p:nvSpPr>
          <p:cNvPr id="114696" name="Text Box 31"/>
          <p:cNvSpPr txBox="1">
            <a:spLocks noChangeArrowheads="1"/>
          </p:cNvSpPr>
          <p:nvPr/>
        </p:nvSpPr>
        <p:spPr bwMode="auto">
          <a:xfrm>
            <a:off x="942975" y="465138"/>
            <a:ext cx="2312988" cy="7175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Test tube containing</a:t>
            </a:r>
            <a:br>
              <a:rPr lang="en-US" sz="1800">
                <a:latin typeface="Arial" charset="0"/>
              </a:rPr>
            </a:br>
            <a:r>
              <a:rPr lang="en-US" sz="1800">
                <a:latin typeface="Arial" charset="0"/>
              </a:rPr>
              <a:t>reverse transcriptase</a:t>
            </a:r>
            <a:br>
              <a:rPr lang="en-US" sz="1800">
                <a:latin typeface="Arial" charset="0"/>
              </a:rPr>
            </a:br>
            <a:r>
              <a:rPr lang="en-US" sz="1800">
                <a:latin typeface="Arial" charset="0"/>
              </a:rPr>
              <a:t>and mRNA</a:t>
            </a:r>
          </a:p>
        </p:txBody>
      </p:sp>
      <p:sp>
        <p:nvSpPr>
          <p:cNvPr id="114697" name="Text Box 31"/>
          <p:cNvSpPr txBox="1">
            <a:spLocks noChangeArrowheads="1"/>
          </p:cNvSpPr>
          <p:nvPr/>
        </p:nvSpPr>
        <p:spPr bwMode="auto">
          <a:xfrm>
            <a:off x="6911975" y="325438"/>
            <a:ext cx="1830388" cy="2476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DNA in nucleus</a:t>
            </a:r>
          </a:p>
        </p:txBody>
      </p:sp>
      <p:sp>
        <p:nvSpPr>
          <p:cNvPr id="114698" name="Text Box 31"/>
          <p:cNvSpPr txBox="1">
            <a:spLocks noChangeArrowheads="1"/>
          </p:cNvSpPr>
          <p:nvPr/>
        </p:nvSpPr>
        <p:spPr bwMode="auto">
          <a:xfrm>
            <a:off x="6899275" y="871538"/>
            <a:ext cx="1195388" cy="5270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mRNAs in</a:t>
            </a:r>
            <a:br>
              <a:rPr lang="en-US" sz="1800">
                <a:latin typeface="Arial" charset="0"/>
              </a:rPr>
            </a:br>
            <a:r>
              <a:rPr lang="en-US" sz="1800">
                <a:latin typeface="Arial" charset="0"/>
              </a:rPr>
              <a:t>cytoplasm</a:t>
            </a:r>
          </a:p>
        </p:txBody>
      </p:sp>
      <p:sp>
        <p:nvSpPr>
          <p:cNvPr id="114699" name="Line 11"/>
          <p:cNvSpPr>
            <a:spLocks noChangeShapeType="1"/>
          </p:cNvSpPr>
          <p:nvPr/>
        </p:nvSpPr>
        <p:spPr bwMode="auto">
          <a:xfrm flipV="1">
            <a:off x="6253163" y="452438"/>
            <a:ext cx="617537" cy="228600"/>
          </a:xfrm>
          <a:prstGeom prst="line">
            <a:avLst/>
          </a:prstGeom>
          <a:noFill/>
          <a:ln w="12700">
            <a:solidFill>
              <a:schemeClr val="tx1"/>
            </a:solidFill>
            <a:round/>
            <a:headEnd/>
            <a:tailEnd/>
          </a:ln>
          <a:effectLst/>
        </p:spPr>
        <p:txBody>
          <a:bodyPr wrap="none" anchor="ctr"/>
          <a:lstStyle/>
          <a:p>
            <a:endParaRPr lang="en-US"/>
          </a:p>
        </p:txBody>
      </p:sp>
      <p:sp>
        <p:nvSpPr>
          <p:cNvPr id="114700" name="Line 12"/>
          <p:cNvSpPr>
            <a:spLocks noChangeShapeType="1"/>
          </p:cNvSpPr>
          <p:nvPr/>
        </p:nvSpPr>
        <p:spPr bwMode="auto">
          <a:xfrm flipV="1">
            <a:off x="6142038" y="1003300"/>
            <a:ext cx="703262" cy="261938"/>
          </a:xfrm>
          <a:prstGeom prst="line">
            <a:avLst/>
          </a:prstGeom>
          <a:noFill/>
          <a:ln w="12700">
            <a:solidFill>
              <a:schemeClr val="tx1"/>
            </a:solidFill>
            <a:round/>
            <a:headEnd/>
            <a:tailEnd/>
          </a:ln>
          <a:effectLst/>
        </p:spPr>
        <p:txBody>
          <a:bodyPr wrap="none" anchor="ctr"/>
          <a:lstStyle/>
          <a:p>
            <a:endParaRPr lang="en-US"/>
          </a:p>
        </p:txBody>
      </p:sp>
      <p:sp>
        <p:nvSpPr>
          <p:cNvPr id="114701" name="Line 13"/>
          <p:cNvSpPr>
            <a:spLocks noChangeShapeType="1"/>
          </p:cNvSpPr>
          <p:nvPr/>
        </p:nvSpPr>
        <p:spPr bwMode="auto">
          <a:xfrm flipH="1">
            <a:off x="6286500" y="1003300"/>
            <a:ext cx="554038" cy="368300"/>
          </a:xfrm>
          <a:prstGeom prst="line">
            <a:avLst/>
          </a:prstGeom>
          <a:noFill/>
          <a:ln w="12700">
            <a:solidFill>
              <a:schemeClr val="tx1"/>
            </a:solidFill>
            <a:round/>
            <a:headEnd/>
            <a:tailEnd/>
          </a:ln>
          <a:effectLst/>
        </p:spPr>
        <p:txBody>
          <a:bodyPr wrap="none" anchor="ctr"/>
          <a:lstStyle/>
          <a:p>
            <a:endParaRPr lang="en-US"/>
          </a:p>
        </p:txBody>
      </p:sp>
      <p:sp>
        <p:nvSpPr>
          <p:cNvPr id="114702" name="Line 14"/>
          <p:cNvSpPr>
            <a:spLocks noChangeShapeType="1"/>
          </p:cNvSpPr>
          <p:nvPr/>
        </p:nvSpPr>
        <p:spPr bwMode="auto">
          <a:xfrm>
            <a:off x="3309938" y="855663"/>
            <a:ext cx="1063625" cy="358775"/>
          </a:xfrm>
          <a:prstGeom prst="line">
            <a:avLst/>
          </a:prstGeom>
          <a:noFill/>
          <a:ln w="12700">
            <a:solidFill>
              <a:schemeClr val="tx1"/>
            </a:solidFill>
            <a:round/>
            <a:headEnd/>
            <a:tailEnd/>
          </a:ln>
          <a:effectLst/>
        </p:spPr>
        <p:txBody>
          <a:bodyPr wrap="none" anchor="ctr"/>
          <a:lstStyle/>
          <a:p>
            <a:endParaRPr lang="en-US"/>
          </a:p>
        </p:txBody>
      </p:sp>
      <p:sp>
        <p:nvSpPr>
          <p:cNvPr id="114703" name="Text Box 31"/>
          <p:cNvSpPr txBox="1">
            <a:spLocks noChangeArrowheads="1"/>
          </p:cNvSpPr>
          <p:nvPr/>
        </p:nvSpPr>
        <p:spPr bwMode="auto">
          <a:xfrm>
            <a:off x="968375" y="2116138"/>
            <a:ext cx="2312988" cy="7175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Reverse transcriptase</a:t>
            </a:r>
            <a:br>
              <a:rPr lang="en-US" sz="1800">
                <a:latin typeface="Arial" charset="0"/>
              </a:rPr>
            </a:br>
            <a:r>
              <a:rPr lang="en-US" sz="1800">
                <a:latin typeface="Arial" charset="0"/>
              </a:rPr>
              <a:t>makes the first</a:t>
            </a:r>
            <a:br>
              <a:rPr lang="en-US" sz="1800">
                <a:latin typeface="Arial" charset="0"/>
              </a:rPr>
            </a:br>
            <a:r>
              <a:rPr lang="en-US" sz="1800">
                <a:latin typeface="Arial" charset="0"/>
              </a:rPr>
              <a:t>DNA strand.</a:t>
            </a:r>
          </a:p>
        </p:txBody>
      </p:sp>
      <p:sp>
        <p:nvSpPr>
          <p:cNvPr id="114704" name="Text Box 31"/>
          <p:cNvSpPr txBox="1">
            <a:spLocks noChangeArrowheads="1"/>
          </p:cNvSpPr>
          <p:nvPr/>
        </p:nvSpPr>
        <p:spPr bwMode="auto">
          <a:xfrm>
            <a:off x="5095875" y="1658938"/>
            <a:ext cx="1576388" cy="5270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Reverse</a:t>
            </a:r>
            <a:br>
              <a:rPr lang="en-US" sz="1800">
                <a:latin typeface="Arial" charset="0"/>
              </a:rPr>
            </a:br>
            <a:r>
              <a:rPr lang="en-US" sz="1800">
                <a:latin typeface="Arial" charset="0"/>
              </a:rPr>
              <a:t>transcriptase</a:t>
            </a:r>
          </a:p>
        </p:txBody>
      </p:sp>
      <p:sp>
        <p:nvSpPr>
          <p:cNvPr id="114705" name="Text Box 31"/>
          <p:cNvSpPr txBox="1">
            <a:spLocks noChangeArrowheads="1"/>
          </p:cNvSpPr>
          <p:nvPr/>
        </p:nvSpPr>
        <p:spPr bwMode="auto">
          <a:xfrm>
            <a:off x="4397375" y="2103438"/>
            <a:ext cx="712788" cy="2222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mRNA</a:t>
            </a:r>
          </a:p>
        </p:txBody>
      </p:sp>
      <p:sp>
        <p:nvSpPr>
          <p:cNvPr id="114706" name="Text Box 31"/>
          <p:cNvSpPr txBox="1">
            <a:spLocks noChangeArrowheads="1"/>
          </p:cNvSpPr>
          <p:nvPr/>
        </p:nvSpPr>
        <p:spPr bwMode="auto">
          <a:xfrm>
            <a:off x="6988175" y="1912938"/>
            <a:ext cx="1296988" cy="2857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Poly-A tail</a:t>
            </a:r>
          </a:p>
        </p:txBody>
      </p:sp>
      <p:sp>
        <p:nvSpPr>
          <p:cNvPr id="114707" name="Text Box 31"/>
          <p:cNvSpPr txBox="1">
            <a:spLocks noChangeArrowheads="1"/>
          </p:cNvSpPr>
          <p:nvPr/>
        </p:nvSpPr>
        <p:spPr bwMode="auto">
          <a:xfrm>
            <a:off x="5667375" y="2852738"/>
            <a:ext cx="750888" cy="5016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DNA</a:t>
            </a:r>
            <a:br>
              <a:rPr lang="en-US" sz="1800">
                <a:latin typeface="Arial" charset="0"/>
              </a:rPr>
            </a:br>
            <a:r>
              <a:rPr lang="en-US" sz="1800">
                <a:latin typeface="Arial" charset="0"/>
              </a:rPr>
              <a:t>strand</a:t>
            </a:r>
          </a:p>
        </p:txBody>
      </p:sp>
      <p:sp>
        <p:nvSpPr>
          <p:cNvPr id="114708" name="Text Box 31"/>
          <p:cNvSpPr txBox="1">
            <a:spLocks noChangeArrowheads="1"/>
          </p:cNvSpPr>
          <p:nvPr/>
        </p:nvSpPr>
        <p:spPr bwMode="auto">
          <a:xfrm>
            <a:off x="6365875" y="2865438"/>
            <a:ext cx="839788" cy="2222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Primer</a:t>
            </a:r>
          </a:p>
        </p:txBody>
      </p:sp>
      <p:sp>
        <p:nvSpPr>
          <p:cNvPr id="114709" name="Text Box 31"/>
          <p:cNvSpPr txBox="1">
            <a:spLocks noChangeArrowheads="1"/>
          </p:cNvSpPr>
          <p:nvPr/>
        </p:nvSpPr>
        <p:spPr bwMode="auto">
          <a:xfrm>
            <a:off x="4222750" y="2382838"/>
            <a:ext cx="166688"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5</a:t>
            </a:r>
            <a:r>
              <a:rPr lang="en-US" sz="1500">
                <a:latin typeface="Arial" charset="0"/>
                <a:sym typeface="Symbol" pitchFamily="84" charset="2"/>
              </a:rPr>
              <a:t></a:t>
            </a:r>
            <a:endParaRPr lang="en-US" sz="1500">
              <a:latin typeface="Arial" charset="0"/>
            </a:endParaRPr>
          </a:p>
        </p:txBody>
      </p:sp>
      <p:sp>
        <p:nvSpPr>
          <p:cNvPr id="114710" name="Text Box 31"/>
          <p:cNvSpPr txBox="1">
            <a:spLocks noChangeArrowheads="1"/>
          </p:cNvSpPr>
          <p:nvPr/>
        </p:nvSpPr>
        <p:spPr bwMode="auto">
          <a:xfrm>
            <a:off x="5121275" y="2541588"/>
            <a:ext cx="166688"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3</a:t>
            </a:r>
            <a:r>
              <a:rPr lang="en-US" sz="1500">
                <a:latin typeface="Arial" charset="0"/>
                <a:sym typeface="Symbol" pitchFamily="84" charset="2"/>
              </a:rPr>
              <a:t></a:t>
            </a:r>
            <a:endParaRPr lang="en-US" sz="1500">
              <a:latin typeface="Arial" charset="0"/>
            </a:endParaRPr>
          </a:p>
        </p:txBody>
      </p:sp>
      <p:sp>
        <p:nvSpPr>
          <p:cNvPr id="114711" name="Line 23"/>
          <p:cNvSpPr>
            <a:spLocks noChangeShapeType="1"/>
          </p:cNvSpPr>
          <p:nvPr/>
        </p:nvSpPr>
        <p:spPr bwMode="auto">
          <a:xfrm>
            <a:off x="5243513" y="2136775"/>
            <a:ext cx="0" cy="241300"/>
          </a:xfrm>
          <a:prstGeom prst="line">
            <a:avLst/>
          </a:prstGeom>
          <a:noFill/>
          <a:ln w="12700">
            <a:solidFill>
              <a:schemeClr val="tx1"/>
            </a:solidFill>
            <a:round/>
            <a:headEnd/>
            <a:tailEnd/>
          </a:ln>
          <a:effectLst/>
        </p:spPr>
        <p:txBody>
          <a:bodyPr wrap="none" anchor="ctr"/>
          <a:lstStyle/>
          <a:p>
            <a:endParaRPr lang="en-US"/>
          </a:p>
        </p:txBody>
      </p:sp>
      <p:sp>
        <p:nvSpPr>
          <p:cNvPr id="114712" name="Line 24"/>
          <p:cNvSpPr>
            <a:spLocks noChangeShapeType="1"/>
          </p:cNvSpPr>
          <p:nvPr/>
        </p:nvSpPr>
        <p:spPr bwMode="auto">
          <a:xfrm flipH="1">
            <a:off x="3857625" y="2651125"/>
            <a:ext cx="1193800" cy="0"/>
          </a:xfrm>
          <a:prstGeom prst="line">
            <a:avLst/>
          </a:prstGeom>
          <a:noFill/>
          <a:ln w="12700">
            <a:solidFill>
              <a:schemeClr val="tx1"/>
            </a:solidFill>
            <a:round/>
            <a:headEnd/>
            <a:tailEnd/>
          </a:ln>
          <a:effectLst/>
        </p:spPr>
        <p:txBody>
          <a:bodyPr wrap="none" anchor="ctr"/>
          <a:lstStyle/>
          <a:p>
            <a:endParaRPr lang="en-US"/>
          </a:p>
        </p:txBody>
      </p:sp>
      <p:sp>
        <p:nvSpPr>
          <p:cNvPr id="114713" name="Line 25"/>
          <p:cNvSpPr>
            <a:spLocks noChangeShapeType="1"/>
          </p:cNvSpPr>
          <p:nvPr/>
        </p:nvSpPr>
        <p:spPr bwMode="auto">
          <a:xfrm flipH="1" flipV="1">
            <a:off x="2698750" y="2495550"/>
            <a:ext cx="1160463" cy="155575"/>
          </a:xfrm>
          <a:prstGeom prst="line">
            <a:avLst/>
          </a:prstGeom>
          <a:noFill/>
          <a:ln w="12700">
            <a:solidFill>
              <a:schemeClr val="tx1"/>
            </a:solidFill>
            <a:round/>
            <a:headEnd/>
            <a:tailEnd/>
          </a:ln>
          <a:effectLst/>
        </p:spPr>
        <p:txBody>
          <a:bodyPr wrap="none" anchor="ctr"/>
          <a:lstStyle/>
          <a:p>
            <a:endParaRPr lang="en-US"/>
          </a:p>
        </p:txBody>
      </p:sp>
      <p:sp>
        <p:nvSpPr>
          <p:cNvPr id="114714" name="Text Box 31"/>
          <p:cNvSpPr txBox="1">
            <a:spLocks noChangeArrowheads="1"/>
          </p:cNvSpPr>
          <p:nvPr/>
        </p:nvSpPr>
        <p:spPr bwMode="auto">
          <a:xfrm>
            <a:off x="6918325" y="2386013"/>
            <a:ext cx="166688"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3</a:t>
            </a:r>
            <a:r>
              <a:rPr lang="en-US" sz="1500">
                <a:latin typeface="Arial" charset="0"/>
                <a:sym typeface="Symbol" pitchFamily="84" charset="2"/>
              </a:rPr>
              <a:t></a:t>
            </a:r>
            <a:endParaRPr lang="en-US" sz="1500">
              <a:latin typeface="Arial" charset="0"/>
            </a:endParaRPr>
          </a:p>
        </p:txBody>
      </p:sp>
      <p:sp>
        <p:nvSpPr>
          <p:cNvPr id="114715" name="Text Box 31"/>
          <p:cNvSpPr txBox="1">
            <a:spLocks noChangeArrowheads="1"/>
          </p:cNvSpPr>
          <p:nvPr/>
        </p:nvSpPr>
        <p:spPr bwMode="auto">
          <a:xfrm>
            <a:off x="6784975" y="2566988"/>
            <a:ext cx="166688"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5</a:t>
            </a:r>
            <a:r>
              <a:rPr lang="en-US" sz="1500">
                <a:latin typeface="Arial" charset="0"/>
                <a:sym typeface="Symbol" pitchFamily="84" charset="2"/>
              </a:rPr>
              <a:t></a:t>
            </a:r>
            <a:endParaRPr lang="en-US" sz="1500">
              <a:latin typeface="Arial" charset="0"/>
            </a:endParaRPr>
          </a:p>
        </p:txBody>
      </p:sp>
      <p:sp>
        <p:nvSpPr>
          <p:cNvPr id="114716" name="Line 28"/>
          <p:cNvSpPr>
            <a:spLocks noChangeShapeType="1"/>
          </p:cNvSpPr>
          <p:nvPr/>
        </p:nvSpPr>
        <p:spPr bwMode="auto">
          <a:xfrm>
            <a:off x="5899150" y="2698750"/>
            <a:ext cx="0" cy="127000"/>
          </a:xfrm>
          <a:prstGeom prst="line">
            <a:avLst/>
          </a:prstGeom>
          <a:noFill/>
          <a:ln w="12700">
            <a:solidFill>
              <a:schemeClr val="tx1"/>
            </a:solidFill>
            <a:round/>
            <a:headEnd/>
            <a:tailEnd/>
          </a:ln>
          <a:effectLst/>
        </p:spPr>
        <p:txBody>
          <a:bodyPr wrap="none" anchor="ctr"/>
          <a:lstStyle/>
          <a:p>
            <a:endParaRPr lang="en-US"/>
          </a:p>
        </p:txBody>
      </p:sp>
      <p:sp>
        <p:nvSpPr>
          <p:cNvPr id="114717" name="Line 29"/>
          <p:cNvSpPr>
            <a:spLocks noChangeShapeType="1"/>
          </p:cNvSpPr>
          <p:nvPr/>
        </p:nvSpPr>
        <p:spPr bwMode="auto">
          <a:xfrm>
            <a:off x="6551613" y="2695575"/>
            <a:ext cx="0" cy="152400"/>
          </a:xfrm>
          <a:prstGeom prst="line">
            <a:avLst/>
          </a:prstGeom>
          <a:noFill/>
          <a:ln w="12700">
            <a:solidFill>
              <a:schemeClr val="tx1"/>
            </a:solidFill>
            <a:round/>
            <a:headEnd/>
            <a:tailEnd/>
          </a:ln>
          <a:effectLst/>
        </p:spPr>
        <p:txBody>
          <a:bodyPr wrap="none" anchor="ctr"/>
          <a:lstStyle/>
          <a:p>
            <a:endParaRPr lang="en-US"/>
          </a:p>
        </p:txBody>
      </p:sp>
      <p:sp>
        <p:nvSpPr>
          <p:cNvPr id="114718" name="Text Box 31"/>
          <p:cNvSpPr txBox="1">
            <a:spLocks noChangeArrowheads="1"/>
          </p:cNvSpPr>
          <p:nvPr/>
        </p:nvSpPr>
        <p:spPr bwMode="auto">
          <a:xfrm>
            <a:off x="6026150" y="2414588"/>
            <a:ext cx="811213" cy="114300"/>
          </a:xfrm>
          <a:prstGeom prst="rect">
            <a:avLst/>
          </a:prstGeom>
          <a:noFill/>
          <a:ln w="9525">
            <a:noFill/>
            <a:miter lim="800000"/>
            <a:headEnd/>
            <a:tailEnd/>
          </a:ln>
        </p:spPr>
        <p:txBody>
          <a:bodyPr wrap="none" lIns="0" tIns="0" rIns="0" bIns="0"/>
          <a:lstStyle/>
          <a:p>
            <a:pPr>
              <a:lnSpc>
                <a:spcPct val="90000"/>
              </a:lnSpc>
            </a:pPr>
            <a:r>
              <a:rPr lang="en-US" sz="1100">
                <a:latin typeface="Arial" charset="0"/>
              </a:rPr>
              <a:t>A A A A A A</a:t>
            </a:r>
          </a:p>
        </p:txBody>
      </p:sp>
      <p:sp>
        <p:nvSpPr>
          <p:cNvPr id="114720" name="Line 32"/>
          <p:cNvSpPr>
            <a:spLocks noChangeShapeType="1"/>
          </p:cNvSpPr>
          <p:nvPr/>
        </p:nvSpPr>
        <p:spPr bwMode="auto">
          <a:xfrm flipH="1">
            <a:off x="6724650" y="2035175"/>
            <a:ext cx="228600" cy="152400"/>
          </a:xfrm>
          <a:prstGeom prst="line">
            <a:avLst/>
          </a:prstGeom>
          <a:noFill/>
          <a:ln w="12700">
            <a:solidFill>
              <a:schemeClr val="tx1"/>
            </a:solidFill>
            <a:round/>
            <a:headEnd/>
            <a:tailEnd/>
          </a:ln>
          <a:effectLst/>
        </p:spPr>
        <p:txBody>
          <a:bodyPr wrap="none" anchor="ctr"/>
          <a:lstStyle/>
          <a:p>
            <a:endParaRPr lang="en-US"/>
          </a:p>
        </p:txBody>
      </p:sp>
      <p:sp>
        <p:nvSpPr>
          <p:cNvPr id="114721" name="Line 33"/>
          <p:cNvSpPr>
            <a:spLocks noChangeShapeType="1"/>
          </p:cNvSpPr>
          <p:nvPr/>
        </p:nvSpPr>
        <p:spPr bwMode="auto">
          <a:xfrm>
            <a:off x="6727825" y="2187575"/>
            <a:ext cx="0" cy="260350"/>
          </a:xfrm>
          <a:prstGeom prst="line">
            <a:avLst/>
          </a:prstGeom>
          <a:noFill/>
          <a:ln w="12700">
            <a:solidFill>
              <a:schemeClr val="tx1"/>
            </a:solidFill>
            <a:round/>
            <a:headEnd/>
            <a:tailEnd/>
          </a:ln>
          <a:effectLst/>
        </p:spPr>
        <p:txBody>
          <a:bodyPr wrap="none" anchor="ctr"/>
          <a:lstStyle/>
          <a:p>
            <a:endParaRPr lang="en-US"/>
          </a:p>
        </p:txBody>
      </p:sp>
      <p:grpSp>
        <p:nvGrpSpPr>
          <p:cNvPr id="2" name="Group 34"/>
          <p:cNvGrpSpPr>
            <a:grpSpLocks/>
          </p:cNvGrpSpPr>
          <p:nvPr/>
        </p:nvGrpSpPr>
        <p:grpSpPr bwMode="auto">
          <a:xfrm>
            <a:off x="577850" y="450850"/>
            <a:ext cx="273050" cy="293688"/>
            <a:chOff x="358" y="284"/>
            <a:chExt cx="172" cy="185"/>
          </a:xfrm>
        </p:grpSpPr>
        <p:sp>
          <p:nvSpPr>
            <p:cNvPr id="114723" name="Oval 35"/>
            <p:cNvSpPr>
              <a:spLocks noChangeArrowheads="1"/>
            </p:cNvSpPr>
            <p:nvPr/>
          </p:nvSpPr>
          <p:spPr bwMode="auto">
            <a:xfrm>
              <a:off x="358" y="284"/>
              <a:ext cx="172" cy="174"/>
            </a:xfrm>
            <a:prstGeom prst="ellipse">
              <a:avLst/>
            </a:prstGeom>
            <a:solidFill>
              <a:srgbClr val="0093C5"/>
            </a:solidFill>
            <a:ln w="12700" cap="rnd">
              <a:noFill/>
              <a:prstDash val="sysDot"/>
              <a:round/>
              <a:headEnd/>
              <a:tailEnd/>
            </a:ln>
            <a:effectLst/>
          </p:spPr>
          <p:txBody>
            <a:bodyPr wrap="none" anchor="ctr"/>
            <a:lstStyle/>
            <a:p>
              <a:endParaRPr lang="en-US"/>
            </a:p>
          </p:txBody>
        </p:sp>
        <p:sp>
          <p:nvSpPr>
            <p:cNvPr id="114724" name="Text Box 31"/>
            <p:cNvSpPr txBox="1">
              <a:spLocks noChangeArrowheads="1"/>
            </p:cNvSpPr>
            <p:nvPr/>
          </p:nvSpPr>
          <p:spPr bwMode="auto">
            <a:xfrm>
              <a:off x="395" y="297"/>
              <a:ext cx="134" cy="172"/>
            </a:xfrm>
            <a:prstGeom prst="rect">
              <a:avLst/>
            </a:prstGeom>
            <a:noFill/>
            <a:ln w="9525">
              <a:noFill/>
              <a:miter lim="800000"/>
              <a:headEnd/>
              <a:tailEnd/>
            </a:ln>
          </p:spPr>
          <p:txBody>
            <a:bodyPr wrap="none" lIns="0" tIns="0" rIns="0" bIns="0"/>
            <a:lstStyle/>
            <a:p>
              <a:pPr>
                <a:lnSpc>
                  <a:spcPct val="90000"/>
                </a:lnSpc>
              </a:pPr>
              <a:r>
                <a:rPr lang="en-US" sz="1800">
                  <a:solidFill>
                    <a:schemeClr val="bg1"/>
                  </a:solidFill>
                  <a:latin typeface="Arial" charset="0"/>
                </a:rPr>
                <a:t>1</a:t>
              </a:r>
            </a:p>
          </p:txBody>
        </p:sp>
      </p:grpSp>
      <p:sp>
        <p:nvSpPr>
          <p:cNvPr id="114725" name="Oval 37"/>
          <p:cNvSpPr>
            <a:spLocks noChangeArrowheads="1"/>
          </p:cNvSpPr>
          <p:nvPr/>
        </p:nvSpPr>
        <p:spPr bwMode="auto">
          <a:xfrm>
            <a:off x="581025" y="2106613"/>
            <a:ext cx="273050" cy="276225"/>
          </a:xfrm>
          <a:prstGeom prst="ellipse">
            <a:avLst/>
          </a:prstGeom>
          <a:solidFill>
            <a:srgbClr val="0093C5"/>
          </a:solidFill>
          <a:ln w="12700" cap="rnd">
            <a:noFill/>
            <a:prstDash val="sysDot"/>
            <a:round/>
            <a:headEnd/>
            <a:tailEnd/>
          </a:ln>
          <a:effectLst/>
        </p:spPr>
        <p:txBody>
          <a:bodyPr wrap="none" anchor="ctr"/>
          <a:lstStyle/>
          <a:p>
            <a:endParaRPr lang="en-US"/>
          </a:p>
        </p:txBody>
      </p:sp>
      <p:sp>
        <p:nvSpPr>
          <p:cNvPr id="114726" name="Text Box 31"/>
          <p:cNvSpPr txBox="1">
            <a:spLocks noChangeArrowheads="1"/>
          </p:cNvSpPr>
          <p:nvPr/>
        </p:nvSpPr>
        <p:spPr bwMode="auto">
          <a:xfrm>
            <a:off x="649288" y="2127250"/>
            <a:ext cx="212725" cy="273050"/>
          </a:xfrm>
          <a:prstGeom prst="rect">
            <a:avLst/>
          </a:prstGeom>
          <a:noFill/>
          <a:ln w="9525">
            <a:noFill/>
            <a:miter lim="800000"/>
            <a:headEnd/>
            <a:tailEnd/>
          </a:ln>
        </p:spPr>
        <p:txBody>
          <a:bodyPr wrap="none" lIns="0" tIns="0" rIns="0" bIns="0"/>
          <a:lstStyle/>
          <a:p>
            <a:pPr>
              <a:lnSpc>
                <a:spcPct val="90000"/>
              </a:lnSpc>
            </a:pPr>
            <a:r>
              <a:rPr lang="en-US" sz="1800">
                <a:solidFill>
                  <a:schemeClr val="bg1"/>
                </a:solidFill>
                <a:latin typeface="Arial" charset="0"/>
              </a:rPr>
              <a:t>2</a:t>
            </a:r>
          </a:p>
        </p:txBody>
      </p:sp>
      <p:sp>
        <p:nvSpPr>
          <p:cNvPr id="114727" name="Text Box 31"/>
          <p:cNvSpPr txBox="1">
            <a:spLocks noChangeArrowheads="1"/>
          </p:cNvSpPr>
          <p:nvPr/>
        </p:nvSpPr>
        <p:spPr bwMode="auto">
          <a:xfrm>
            <a:off x="981075" y="3259138"/>
            <a:ext cx="2274888" cy="273050"/>
          </a:xfrm>
          <a:prstGeom prst="rect">
            <a:avLst/>
          </a:prstGeom>
          <a:noFill/>
          <a:ln w="9525">
            <a:noFill/>
            <a:miter lim="800000"/>
            <a:headEnd/>
            <a:tailEnd/>
          </a:ln>
        </p:spPr>
        <p:txBody>
          <a:bodyPr wrap="none" lIns="0" tIns="0" rIns="0" bIns="0"/>
          <a:lstStyle/>
          <a:p>
            <a:pPr>
              <a:lnSpc>
                <a:spcPct val="90000"/>
              </a:lnSpc>
            </a:pPr>
            <a:r>
              <a:rPr lang="en-US" sz="1800" dirty="0" smtClean="0">
                <a:latin typeface="Arial" charset="0"/>
              </a:rPr>
              <a:t>mRNA </a:t>
            </a:r>
            <a:r>
              <a:rPr lang="en-US" sz="1800" dirty="0">
                <a:latin typeface="Arial" charset="0"/>
              </a:rPr>
              <a:t>is degraded.</a:t>
            </a:r>
          </a:p>
        </p:txBody>
      </p:sp>
      <p:grpSp>
        <p:nvGrpSpPr>
          <p:cNvPr id="3" name="Group 40"/>
          <p:cNvGrpSpPr>
            <a:grpSpLocks/>
          </p:cNvGrpSpPr>
          <p:nvPr/>
        </p:nvGrpSpPr>
        <p:grpSpPr bwMode="auto">
          <a:xfrm>
            <a:off x="590550" y="3240088"/>
            <a:ext cx="280988" cy="293687"/>
            <a:chOff x="366" y="1327"/>
            <a:chExt cx="177" cy="185"/>
          </a:xfrm>
        </p:grpSpPr>
        <p:sp>
          <p:nvSpPr>
            <p:cNvPr id="114729" name="Oval 41"/>
            <p:cNvSpPr>
              <a:spLocks noChangeArrowheads="1"/>
            </p:cNvSpPr>
            <p:nvPr/>
          </p:nvSpPr>
          <p:spPr bwMode="auto">
            <a:xfrm>
              <a:off x="366" y="1327"/>
              <a:ext cx="172" cy="174"/>
            </a:xfrm>
            <a:prstGeom prst="ellipse">
              <a:avLst/>
            </a:prstGeom>
            <a:solidFill>
              <a:srgbClr val="0093C5"/>
            </a:solidFill>
            <a:ln w="12700" cap="rnd">
              <a:noFill/>
              <a:prstDash val="sysDot"/>
              <a:round/>
              <a:headEnd/>
              <a:tailEnd/>
            </a:ln>
            <a:effectLst/>
          </p:spPr>
          <p:txBody>
            <a:bodyPr wrap="none" anchor="ctr"/>
            <a:lstStyle/>
            <a:p>
              <a:endParaRPr lang="en-US"/>
            </a:p>
          </p:txBody>
        </p:sp>
        <p:sp>
          <p:nvSpPr>
            <p:cNvPr id="114730" name="Text Box 31"/>
            <p:cNvSpPr txBox="1">
              <a:spLocks noChangeArrowheads="1"/>
            </p:cNvSpPr>
            <p:nvPr/>
          </p:nvSpPr>
          <p:spPr bwMode="auto">
            <a:xfrm>
              <a:off x="409" y="1340"/>
              <a:ext cx="134" cy="172"/>
            </a:xfrm>
            <a:prstGeom prst="rect">
              <a:avLst/>
            </a:prstGeom>
            <a:noFill/>
            <a:ln w="9525">
              <a:noFill/>
              <a:miter lim="800000"/>
              <a:headEnd/>
              <a:tailEnd/>
            </a:ln>
          </p:spPr>
          <p:txBody>
            <a:bodyPr wrap="none" lIns="0" tIns="0" rIns="0" bIns="0"/>
            <a:lstStyle/>
            <a:p>
              <a:pPr>
                <a:lnSpc>
                  <a:spcPct val="90000"/>
                </a:lnSpc>
              </a:pPr>
              <a:r>
                <a:rPr lang="en-US" sz="1800">
                  <a:solidFill>
                    <a:schemeClr val="bg1"/>
                  </a:solidFill>
                  <a:latin typeface="Arial" charset="0"/>
                </a:rPr>
                <a:t>3</a:t>
              </a:r>
            </a:p>
          </p:txBody>
        </p:sp>
      </p:grpSp>
      <p:sp>
        <p:nvSpPr>
          <p:cNvPr id="114731" name="Text Box 31"/>
          <p:cNvSpPr txBox="1">
            <a:spLocks noChangeArrowheads="1"/>
          </p:cNvSpPr>
          <p:nvPr/>
        </p:nvSpPr>
        <p:spPr bwMode="auto">
          <a:xfrm>
            <a:off x="4195763" y="3546475"/>
            <a:ext cx="166687"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5</a:t>
            </a:r>
            <a:r>
              <a:rPr lang="en-US" sz="1500">
                <a:latin typeface="Arial" charset="0"/>
                <a:sym typeface="Symbol" pitchFamily="84" charset="2"/>
              </a:rPr>
              <a:t></a:t>
            </a:r>
            <a:endParaRPr lang="en-US" sz="1500">
              <a:latin typeface="Arial" charset="0"/>
            </a:endParaRPr>
          </a:p>
        </p:txBody>
      </p:sp>
      <p:sp>
        <p:nvSpPr>
          <p:cNvPr id="114732" name="Text Box 31"/>
          <p:cNvSpPr txBox="1">
            <a:spLocks noChangeArrowheads="1"/>
          </p:cNvSpPr>
          <p:nvPr/>
        </p:nvSpPr>
        <p:spPr bwMode="auto">
          <a:xfrm>
            <a:off x="4194175" y="3763963"/>
            <a:ext cx="166688"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3</a:t>
            </a:r>
            <a:r>
              <a:rPr lang="en-US" sz="1500">
                <a:latin typeface="Arial" charset="0"/>
                <a:sym typeface="Symbol" pitchFamily="84" charset="2"/>
              </a:rPr>
              <a:t></a:t>
            </a:r>
            <a:endParaRPr lang="en-US" sz="1500">
              <a:latin typeface="Arial" charset="0"/>
            </a:endParaRPr>
          </a:p>
        </p:txBody>
      </p:sp>
      <p:sp>
        <p:nvSpPr>
          <p:cNvPr id="114733" name="Text Box 31"/>
          <p:cNvSpPr txBox="1">
            <a:spLocks noChangeArrowheads="1"/>
          </p:cNvSpPr>
          <p:nvPr/>
        </p:nvSpPr>
        <p:spPr bwMode="auto">
          <a:xfrm>
            <a:off x="6958013" y="3549650"/>
            <a:ext cx="166687"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3</a:t>
            </a:r>
            <a:r>
              <a:rPr lang="en-US" sz="1500">
                <a:latin typeface="Arial" charset="0"/>
                <a:sym typeface="Symbol" pitchFamily="84" charset="2"/>
              </a:rPr>
              <a:t></a:t>
            </a:r>
            <a:endParaRPr lang="en-US" sz="1500">
              <a:latin typeface="Arial" charset="0"/>
            </a:endParaRPr>
          </a:p>
        </p:txBody>
      </p:sp>
      <p:sp>
        <p:nvSpPr>
          <p:cNvPr id="114734" name="Text Box 31"/>
          <p:cNvSpPr txBox="1">
            <a:spLocks noChangeArrowheads="1"/>
          </p:cNvSpPr>
          <p:nvPr/>
        </p:nvSpPr>
        <p:spPr bwMode="auto">
          <a:xfrm>
            <a:off x="6784975" y="3757613"/>
            <a:ext cx="166688"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5</a:t>
            </a:r>
            <a:r>
              <a:rPr lang="en-US" sz="1500">
                <a:latin typeface="Arial" charset="0"/>
                <a:sym typeface="Symbol" pitchFamily="84" charset="2"/>
              </a:rPr>
              <a:t></a:t>
            </a:r>
            <a:endParaRPr lang="en-US" sz="1500">
              <a:latin typeface="Arial" charset="0"/>
            </a:endParaRPr>
          </a:p>
        </p:txBody>
      </p:sp>
      <p:sp>
        <p:nvSpPr>
          <p:cNvPr id="114735" name="Line 47"/>
          <p:cNvSpPr>
            <a:spLocks noChangeShapeType="1"/>
          </p:cNvSpPr>
          <p:nvPr/>
        </p:nvSpPr>
        <p:spPr bwMode="auto">
          <a:xfrm>
            <a:off x="3136900" y="3370263"/>
            <a:ext cx="1393825" cy="0"/>
          </a:xfrm>
          <a:prstGeom prst="line">
            <a:avLst/>
          </a:prstGeom>
          <a:noFill/>
          <a:ln w="12700">
            <a:solidFill>
              <a:schemeClr val="tx1"/>
            </a:solidFill>
            <a:round/>
            <a:headEnd/>
            <a:tailEnd/>
          </a:ln>
          <a:effectLst/>
        </p:spPr>
        <p:txBody>
          <a:bodyPr wrap="none" anchor="ctr"/>
          <a:lstStyle/>
          <a:p>
            <a:endParaRPr lang="en-US"/>
          </a:p>
        </p:txBody>
      </p:sp>
      <p:sp>
        <p:nvSpPr>
          <p:cNvPr id="114736" name="Line 48"/>
          <p:cNvSpPr>
            <a:spLocks noChangeShapeType="1"/>
          </p:cNvSpPr>
          <p:nvPr/>
        </p:nvSpPr>
        <p:spPr bwMode="auto">
          <a:xfrm>
            <a:off x="4529138" y="3370263"/>
            <a:ext cx="212725" cy="254000"/>
          </a:xfrm>
          <a:prstGeom prst="line">
            <a:avLst/>
          </a:prstGeom>
          <a:noFill/>
          <a:ln w="12700">
            <a:solidFill>
              <a:schemeClr val="tx1"/>
            </a:solidFill>
            <a:round/>
            <a:headEnd/>
            <a:tailEnd/>
          </a:ln>
          <a:effectLst/>
        </p:spPr>
        <p:txBody>
          <a:bodyPr wrap="none" anchor="ctr"/>
          <a:lstStyle/>
          <a:p>
            <a:endParaRPr lang="en-US"/>
          </a:p>
        </p:txBody>
      </p:sp>
      <p:sp>
        <p:nvSpPr>
          <p:cNvPr id="114737" name="Text Box 31"/>
          <p:cNvSpPr txBox="1">
            <a:spLocks noChangeArrowheads="1"/>
          </p:cNvSpPr>
          <p:nvPr/>
        </p:nvSpPr>
        <p:spPr bwMode="auto">
          <a:xfrm>
            <a:off x="6030913" y="3582988"/>
            <a:ext cx="452437" cy="131762"/>
          </a:xfrm>
          <a:prstGeom prst="rect">
            <a:avLst/>
          </a:prstGeom>
          <a:noFill/>
          <a:ln w="9525">
            <a:noFill/>
            <a:miter lim="800000"/>
            <a:headEnd/>
            <a:tailEnd/>
          </a:ln>
        </p:spPr>
        <p:txBody>
          <a:bodyPr wrap="none" lIns="0" tIns="0" rIns="0" bIns="0"/>
          <a:lstStyle/>
          <a:p>
            <a:pPr>
              <a:lnSpc>
                <a:spcPct val="90000"/>
              </a:lnSpc>
            </a:pPr>
            <a:r>
              <a:rPr lang="en-US" sz="1100">
                <a:latin typeface="Arial" charset="0"/>
              </a:rPr>
              <a:t>A A A</a:t>
            </a:r>
          </a:p>
        </p:txBody>
      </p:sp>
      <p:sp>
        <p:nvSpPr>
          <p:cNvPr id="114739" name="Text Box 31"/>
          <p:cNvSpPr txBox="1">
            <a:spLocks noChangeArrowheads="1"/>
          </p:cNvSpPr>
          <p:nvPr/>
        </p:nvSpPr>
        <p:spPr bwMode="auto">
          <a:xfrm>
            <a:off x="6513513" y="3579813"/>
            <a:ext cx="452437" cy="131762"/>
          </a:xfrm>
          <a:prstGeom prst="rect">
            <a:avLst/>
          </a:prstGeom>
          <a:noFill/>
          <a:ln w="9525">
            <a:noFill/>
            <a:miter lim="800000"/>
            <a:headEnd/>
            <a:tailEnd/>
          </a:ln>
        </p:spPr>
        <p:txBody>
          <a:bodyPr wrap="none" lIns="0" tIns="0" rIns="0" bIns="0"/>
          <a:lstStyle/>
          <a:p>
            <a:pPr>
              <a:lnSpc>
                <a:spcPct val="90000"/>
              </a:lnSpc>
            </a:pPr>
            <a:r>
              <a:rPr lang="en-US" sz="1100">
                <a:latin typeface="Arial" charset="0"/>
              </a:rPr>
              <a:t>A A A</a:t>
            </a:r>
          </a:p>
        </p:txBody>
      </p:sp>
      <p:sp>
        <p:nvSpPr>
          <p:cNvPr id="114740" name="Text Box 31"/>
          <p:cNvSpPr txBox="1">
            <a:spLocks noChangeArrowheads="1"/>
          </p:cNvSpPr>
          <p:nvPr/>
        </p:nvSpPr>
        <p:spPr bwMode="auto">
          <a:xfrm>
            <a:off x="993775" y="4300538"/>
            <a:ext cx="1893888" cy="7302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DNA polymerase</a:t>
            </a:r>
            <a:br>
              <a:rPr lang="en-US" sz="1800">
                <a:latin typeface="Arial" charset="0"/>
              </a:rPr>
            </a:br>
            <a:r>
              <a:rPr lang="en-US" sz="1800">
                <a:latin typeface="Arial" charset="0"/>
              </a:rPr>
              <a:t>synthesizes the</a:t>
            </a:r>
            <a:br>
              <a:rPr lang="en-US" sz="1800">
                <a:latin typeface="Arial" charset="0"/>
              </a:rPr>
            </a:br>
            <a:r>
              <a:rPr lang="en-US" sz="1800">
                <a:latin typeface="Arial" charset="0"/>
              </a:rPr>
              <a:t>second strand.</a:t>
            </a:r>
          </a:p>
        </p:txBody>
      </p:sp>
      <p:sp>
        <p:nvSpPr>
          <p:cNvPr id="114741" name="Text Box 31"/>
          <p:cNvSpPr txBox="1">
            <a:spLocks noChangeArrowheads="1"/>
          </p:cNvSpPr>
          <p:nvPr/>
        </p:nvSpPr>
        <p:spPr bwMode="auto">
          <a:xfrm>
            <a:off x="4016375" y="5214938"/>
            <a:ext cx="750888" cy="5016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DNA</a:t>
            </a:r>
            <a:br>
              <a:rPr lang="en-US" sz="1800">
                <a:latin typeface="Arial" charset="0"/>
              </a:rPr>
            </a:br>
            <a:r>
              <a:rPr lang="en-US" sz="1800">
                <a:latin typeface="Arial" charset="0"/>
              </a:rPr>
              <a:t>polymerase</a:t>
            </a:r>
          </a:p>
        </p:txBody>
      </p:sp>
      <p:sp>
        <p:nvSpPr>
          <p:cNvPr id="114742" name="Text Box 31"/>
          <p:cNvSpPr txBox="1">
            <a:spLocks noChangeArrowheads="1"/>
          </p:cNvSpPr>
          <p:nvPr/>
        </p:nvSpPr>
        <p:spPr bwMode="auto">
          <a:xfrm>
            <a:off x="4221163" y="4721225"/>
            <a:ext cx="166687"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5</a:t>
            </a:r>
            <a:r>
              <a:rPr lang="en-US" sz="1500">
                <a:latin typeface="Arial" charset="0"/>
                <a:sym typeface="Symbol" pitchFamily="84" charset="2"/>
              </a:rPr>
              <a:t></a:t>
            </a:r>
            <a:endParaRPr lang="en-US" sz="1500">
              <a:latin typeface="Arial" charset="0"/>
            </a:endParaRPr>
          </a:p>
        </p:txBody>
      </p:sp>
      <p:sp>
        <p:nvSpPr>
          <p:cNvPr id="114743" name="Text Box 31"/>
          <p:cNvSpPr txBox="1">
            <a:spLocks noChangeArrowheads="1"/>
          </p:cNvSpPr>
          <p:nvPr/>
        </p:nvSpPr>
        <p:spPr bwMode="auto">
          <a:xfrm>
            <a:off x="4219575" y="4913313"/>
            <a:ext cx="166688"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3</a:t>
            </a:r>
            <a:r>
              <a:rPr lang="en-US" sz="1500">
                <a:latin typeface="Arial" charset="0"/>
                <a:sym typeface="Symbol" pitchFamily="84" charset="2"/>
              </a:rPr>
              <a:t></a:t>
            </a:r>
            <a:endParaRPr lang="en-US" sz="1500">
              <a:latin typeface="Arial" charset="0"/>
            </a:endParaRPr>
          </a:p>
        </p:txBody>
      </p:sp>
      <p:sp>
        <p:nvSpPr>
          <p:cNvPr id="114744" name="Text Box 31"/>
          <p:cNvSpPr txBox="1">
            <a:spLocks noChangeArrowheads="1"/>
          </p:cNvSpPr>
          <p:nvPr/>
        </p:nvSpPr>
        <p:spPr bwMode="auto">
          <a:xfrm>
            <a:off x="5618163" y="4743450"/>
            <a:ext cx="166687"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3</a:t>
            </a:r>
            <a:r>
              <a:rPr lang="en-US" sz="1500">
                <a:latin typeface="Arial" charset="0"/>
                <a:sym typeface="Symbol" pitchFamily="84" charset="2"/>
              </a:rPr>
              <a:t></a:t>
            </a:r>
            <a:endParaRPr lang="en-US" sz="1500">
              <a:latin typeface="Arial" charset="0"/>
            </a:endParaRPr>
          </a:p>
        </p:txBody>
      </p:sp>
      <p:sp>
        <p:nvSpPr>
          <p:cNvPr id="114745" name="Text Box 31"/>
          <p:cNvSpPr txBox="1">
            <a:spLocks noChangeArrowheads="1"/>
          </p:cNvSpPr>
          <p:nvPr/>
        </p:nvSpPr>
        <p:spPr bwMode="auto">
          <a:xfrm>
            <a:off x="6784975" y="4913313"/>
            <a:ext cx="166688"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5</a:t>
            </a:r>
            <a:r>
              <a:rPr lang="en-US" sz="1500">
                <a:latin typeface="Arial" charset="0"/>
                <a:sym typeface="Symbol" pitchFamily="84" charset="2"/>
              </a:rPr>
              <a:t></a:t>
            </a:r>
            <a:endParaRPr lang="en-US" sz="1500">
              <a:latin typeface="Arial" charset="0"/>
            </a:endParaRPr>
          </a:p>
        </p:txBody>
      </p:sp>
      <p:sp>
        <p:nvSpPr>
          <p:cNvPr id="114746" name="Line 58"/>
          <p:cNvSpPr>
            <a:spLocks noChangeShapeType="1"/>
          </p:cNvSpPr>
          <p:nvPr/>
        </p:nvSpPr>
        <p:spPr bwMode="auto">
          <a:xfrm>
            <a:off x="2870200" y="4432300"/>
            <a:ext cx="2374900" cy="273050"/>
          </a:xfrm>
          <a:prstGeom prst="line">
            <a:avLst/>
          </a:prstGeom>
          <a:noFill/>
          <a:ln w="12700">
            <a:solidFill>
              <a:schemeClr val="tx1"/>
            </a:solidFill>
            <a:round/>
            <a:headEnd/>
            <a:tailEnd/>
          </a:ln>
          <a:effectLst/>
        </p:spPr>
        <p:txBody>
          <a:bodyPr wrap="none" anchor="ctr"/>
          <a:lstStyle/>
          <a:p>
            <a:endParaRPr lang="en-US"/>
          </a:p>
        </p:txBody>
      </p:sp>
      <p:sp>
        <p:nvSpPr>
          <p:cNvPr id="114747" name="Line 59"/>
          <p:cNvSpPr>
            <a:spLocks noChangeShapeType="1"/>
          </p:cNvSpPr>
          <p:nvPr/>
        </p:nvSpPr>
        <p:spPr bwMode="auto">
          <a:xfrm flipV="1">
            <a:off x="4540250" y="5105400"/>
            <a:ext cx="755650" cy="215900"/>
          </a:xfrm>
          <a:prstGeom prst="line">
            <a:avLst/>
          </a:prstGeom>
          <a:noFill/>
          <a:ln w="12700">
            <a:solidFill>
              <a:schemeClr val="tx1"/>
            </a:solidFill>
            <a:round/>
            <a:headEnd/>
            <a:tailEnd/>
          </a:ln>
          <a:effectLst/>
        </p:spPr>
        <p:txBody>
          <a:bodyPr wrap="none" anchor="ctr"/>
          <a:lstStyle/>
          <a:p>
            <a:endParaRPr lang="en-US"/>
          </a:p>
        </p:txBody>
      </p:sp>
      <p:grpSp>
        <p:nvGrpSpPr>
          <p:cNvPr id="4" name="Group 60"/>
          <p:cNvGrpSpPr>
            <a:grpSpLocks/>
          </p:cNvGrpSpPr>
          <p:nvPr/>
        </p:nvGrpSpPr>
        <p:grpSpPr bwMode="auto">
          <a:xfrm>
            <a:off x="596900" y="4276725"/>
            <a:ext cx="273050" cy="298450"/>
            <a:chOff x="361" y="2838"/>
            <a:chExt cx="172" cy="188"/>
          </a:xfrm>
        </p:grpSpPr>
        <p:sp>
          <p:nvSpPr>
            <p:cNvPr id="114749" name="Oval 61"/>
            <p:cNvSpPr>
              <a:spLocks noChangeArrowheads="1"/>
            </p:cNvSpPr>
            <p:nvPr/>
          </p:nvSpPr>
          <p:spPr bwMode="auto">
            <a:xfrm>
              <a:off x="361" y="2838"/>
              <a:ext cx="172" cy="174"/>
            </a:xfrm>
            <a:prstGeom prst="ellipse">
              <a:avLst/>
            </a:prstGeom>
            <a:solidFill>
              <a:srgbClr val="0093C5"/>
            </a:solidFill>
            <a:ln w="12700" cap="rnd">
              <a:noFill/>
              <a:prstDash val="sysDot"/>
              <a:round/>
              <a:headEnd/>
              <a:tailEnd/>
            </a:ln>
            <a:effectLst/>
          </p:spPr>
          <p:txBody>
            <a:bodyPr wrap="none" anchor="ctr"/>
            <a:lstStyle/>
            <a:p>
              <a:endParaRPr lang="en-US"/>
            </a:p>
          </p:txBody>
        </p:sp>
        <p:sp>
          <p:nvSpPr>
            <p:cNvPr id="114750" name="Text Box 31"/>
            <p:cNvSpPr txBox="1">
              <a:spLocks noChangeArrowheads="1"/>
            </p:cNvSpPr>
            <p:nvPr/>
          </p:nvSpPr>
          <p:spPr bwMode="auto">
            <a:xfrm>
              <a:off x="398" y="2854"/>
              <a:ext cx="134" cy="172"/>
            </a:xfrm>
            <a:prstGeom prst="rect">
              <a:avLst/>
            </a:prstGeom>
            <a:noFill/>
            <a:ln w="9525">
              <a:noFill/>
              <a:miter lim="800000"/>
              <a:headEnd/>
              <a:tailEnd/>
            </a:ln>
          </p:spPr>
          <p:txBody>
            <a:bodyPr wrap="none" lIns="0" tIns="0" rIns="0" bIns="0"/>
            <a:lstStyle/>
            <a:p>
              <a:pPr>
                <a:lnSpc>
                  <a:spcPct val="90000"/>
                </a:lnSpc>
              </a:pPr>
              <a:r>
                <a:rPr lang="en-US" sz="1800">
                  <a:solidFill>
                    <a:schemeClr val="bg1"/>
                  </a:solidFill>
                  <a:latin typeface="Arial" charset="0"/>
                </a:rPr>
                <a:t>4</a:t>
              </a:r>
            </a:p>
          </p:txBody>
        </p:sp>
      </p:grpSp>
      <p:sp>
        <p:nvSpPr>
          <p:cNvPr id="114751" name="Text Box 31"/>
          <p:cNvSpPr txBox="1">
            <a:spLocks noChangeArrowheads="1"/>
          </p:cNvSpPr>
          <p:nvPr/>
        </p:nvSpPr>
        <p:spPr bwMode="auto">
          <a:xfrm>
            <a:off x="4297363" y="5991225"/>
            <a:ext cx="166687"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5</a:t>
            </a:r>
            <a:r>
              <a:rPr lang="en-US" sz="1500">
                <a:latin typeface="Arial" charset="0"/>
                <a:sym typeface="Symbol" pitchFamily="84" charset="2"/>
              </a:rPr>
              <a:t></a:t>
            </a:r>
            <a:endParaRPr lang="en-US" sz="1500">
              <a:latin typeface="Arial" charset="0"/>
            </a:endParaRPr>
          </a:p>
        </p:txBody>
      </p:sp>
      <p:sp>
        <p:nvSpPr>
          <p:cNvPr id="114752" name="Text Box 31"/>
          <p:cNvSpPr txBox="1">
            <a:spLocks noChangeArrowheads="1"/>
          </p:cNvSpPr>
          <p:nvPr/>
        </p:nvSpPr>
        <p:spPr bwMode="auto">
          <a:xfrm>
            <a:off x="4295775" y="6183313"/>
            <a:ext cx="166688"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3</a:t>
            </a:r>
            <a:r>
              <a:rPr lang="en-US" sz="1500">
                <a:latin typeface="Arial" charset="0"/>
                <a:sym typeface="Symbol" pitchFamily="84" charset="2"/>
              </a:rPr>
              <a:t></a:t>
            </a:r>
            <a:endParaRPr lang="en-US" sz="1500">
              <a:latin typeface="Arial" charset="0"/>
            </a:endParaRPr>
          </a:p>
        </p:txBody>
      </p:sp>
      <p:sp>
        <p:nvSpPr>
          <p:cNvPr id="114753" name="Text Box 31"/>
          <p:cNvSpPr txBox="1">
            <a:spLocks noChangeArrowheads="1"/>
          </p:cNvSpPr>
          <p:nvPr/>
        </p:nvSpPr>
        <p:spPr bwMode="auto">
          <a:xfrm>
            <a:off x="6786563" y="5988050"/>
            <a:ext cx="166687"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3</a:t>
            </a:r>
            <a:r>
              <a:rPr lang="en-US" sz="1500">
                <a:latin typeface="Arial" charset="0"/>
                <a:sym typeface="Symbol" pitchFamily="84" charset="2"/>
              </a:rPr>
              <a:t></a:t>
            </a:r>
            <a:endParaRPr lang="en-US" sz="1500">
              <a:latin typeface="Arial" charset="0"/>
            </a:endParaRPr>
          </a:p>
        </p:txBody>
      </p:sp>
      <p:sp>
        <p:nvSpPr>
          <p:cNvPr id="114754" name="Text Box 31"/>
          <p:cNvSpPr txBox="1">
            <a:spLocks noChangeArrowheads="1"/>
          </p:cNvSpPr>
          <p:nvPr/>
        </p:nvSpPr>
        <p:spPr bwMode="auto">
          <a:xfrm>
            <a:off x="6784975" y="6170613"/>
            <a:ext cx="166688" cy="180975"/>
          </a:xfrm>
          <a:prstGeom prst="rect">
            <a:avLst/>
          </a:prstGeom>
          <a:noFill/>
          <a:ln w="9525">
            <a:noFill/>
            <a:miter lim="800000"/>
            <a:headEnd/>
            <a:tailEnd/>
          </a:ln>
        </p:spPr>
        <p:txBody>
          <a:bodyPr wrap="none" lIns="0" tIns="0" rIns="0" bIns="0"/>
          <a:lstStyle/>
          <a:p>
            <a:pPr>
              <a:lnSpc>
                <a:spcPct val="90000"/>
              </a:lnSpc>
            </a:pPr>
            <a:r>
              <a:rPr lang="en-US" sz="1500">
                <a:latin typeface="Arial" charset="0"/>
              </a:rPr>
              <a:t>5</a:t>
            </a:r>
            <a:r>
              <a:rPr lang="en-US" sz="1500">
                <a:latin typeface="Arial" charset="0"/>
                <a:sym typeface="Symbol" pitchFamily="84" charset="2"/>
              </a:rPr>
              <a:t></a:t>
            </a:r>
            <a:endParaRPr lang="en-US" sz="1500">
              <a:latin typeface="Arial" charset="0"/>
            </a:endParaRPr>
          </a:p>
        </p:txBody>
      </p:sp>
      <p:sp>
        <p:nvSpPr>
          <p:cNvPr id="114755" name="Text Box 31"/>
          <p:cNvSpPr txBox="1">
            <a:spLocks noChangeArrowheads="1"/>
          </p:cNvSpPr>
          <p:nvPr/>
        </p:nvSpPr>
        <p:spPr bwMode="auto">
          <a:xfrm>
            <a:off x="5153025" y="6332538"/>
            <a:ext cx="712788" cy="2222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cDNA</a:t>
            </a:r>
          </a:p>
        </p:txBody>
      </p:sp>
      <p:sp>
        <p:nvSpPr>
          <p:cNvPr id="114756" name="Text Box 31"/>
          <p:cNvSpPr txBox="1">
            <a:spLocks noChangeArrowheads="1"/>
          </p:cNvSpPr>
          <p:nvPr/>
        </p:nvSpPr>
        <p:spPr bwMode="auto">
          <a:xfrm>
            <a:off x="968375" y="5811838"/>
            <a:ext cx="1893888" cy="7302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cDNA carries complete</a:t>
            </a:r>
            <a:br>
              <a:rPr lang="en-US" sz="1800">
                <a:latin typeface="Arial" charset="0"/>
              </a:rPr>
            </a:br>
            <a:r>
              <a:rPr lang="en-US" sz="1800">
                <a:latin typeface="Arial" charset="0"/>
              </a:rPr>
              <a:t>coding sequence</a:t>
            </a:r>
            <a:br>
              <a:rPr lang="en-US" sz="1800">
                <a:latin typeface="Arial" charset="0"/>
              </a:rPr>
            </a:br>
            <a:r>
              <a:rPr lang="en-US" sz="1800">
                <a:latin typeface="Arial" charset="0"/>
              </a:rPr>
              <a:t>without introns.</a:t>
            </a:r>
          </a:p>
        </p:txBody>
      </p:sp>
      <p:sp>
        <p:nvSpPr>
          <p:cNvPr id="114757" name="Line 69"/>
          <p:cNvSpPr>
            <a:spLocks noChangeShapeType="1"/>
          </p:cNvSpPr>
          <p:nvPr/>
        </p:nvSpPr>
        <p:spPr bwMode="auto">
          <a:xfrm>
            <a:off x="3517900" y="5969000"/>
            <a:ext cx="641350" cy="190500"/>
          </a:xfrm>
          <a:prstGeom prst="line">
            <a:avLst/>
          </a:prstGeom>
          <a:noFill/>
          <a:ln w="12700">
            <a:solidFill>
              <a:schemeClr val="tx1"/>
            </a:solidFill>
            <a:round/>
            <a:headEnd/>
            <a:tailEnd/>
          </a:ln>
          <a:effectLst/>
        </p:spPr>
        <p:txBody>
          <a:bodyPr wrap="none" anchor="ctr"/>
          <a:lstStyle/>
          <a:p>
            <a:endParaRPr lang="en-US"/>
          </a:p>
        </p:txBody>
      </p:sp>
      <p:sp>
        <p:nvSpPr>
          <p:cNvPr id="114758" name="AutoShape 70"/>
          <p:cNvSpPr>
            <a:spLocks/>
          </p:cNvSpPr>
          <p:nvPr/>
        </p:nvSpPr>
        <p:spPr bwMode="auto">
          <a:xfrm>
            <a:off x="4133850" y="6000750"/>
            <a:ext cx="146050" cy="317500"/>
          </a:xfrm>
          <a:prstGeom prst="leftBrace">
            <a:avLst>
              <a:gd name="adj1" fmla="val 18116"/>
              <a:gd name="adj2" fmla="val 50000"/>
            </a:avLst>
          </a:prstGeom>
          <a:noFill/>
          <a:ln w="12700">
            <a:solidFill>
              <a:schemeClr val="tx1"/>
            </a:solidFill>
            <a:round/>
            <a:headEnd/>
            <a:tailEnd/>
          </a:ln>
          <a:effectLst/>
        </p:spPr>
        <p:txBody>
          <a:bodyPr wrap="none" anchor="ctr"/>
          <a:lstStyle/>
          <a:p>
            <a:endParaRPr lang="en-US"/>
          </a:p>
        </p:txBody>
      </p:sp>
      <p:grpSp>
        <p:nvGrpSpPr>
          <p:cNvPr id="5" name="Group 74"/>
          <p:cNvGrpSpPr>
            <a:grpSpLocks/>
          </p:cNvGrpSpPr>
          <p:nvPr/>
        </p:nvGrpSpPr>
        <p:grpSpPr bwMode="auto">
          <a:xfrm>
            <a:off x="596900" y="5788025"/>
            <a:ext cx="284163" cy="298450"/>
            <a:chOff x="352" y="3442"/>
            <a:chExt cx="179" cy="188"/>
          </a:xfrm>
        </p:grpSpPr>
        <p:sp>
          <p:nvSpPr>
            <p:cNvPr id="114760" name="Oval 72"/>
            <p:cNvSpPr>
              <a:spLocks noChangeArrowheads="1"/>
            </p:cNvSpPr>
            <p:nvPr/>
          </p:nvSpPr>
          <p:spPr bwMode="auto">
            <a:xfrm>
              <a:off x="352" y="3442"/>
              <a:ext cx="172" cy="174"/>
            </a:xfrm>
            <a:prstGeom prst="ellipse">
              <a:avLst/>
            </a:prstGeom>
            <a:solidFill>
              <a:srgbClr val="0093C5"/>
            </a:solidFill>
            <a:ln w="12700" cap="rnd">
              <a:noFill/>
              <a:prstDash val="sysDot"/>
              <a:round/>
              <a:headEnd/>
              <a:tailEnd/>
            </a:ln>
            <a:effectLst/>
          </p:spPr>
          <p:txBody>
            <a:bodyPr wrap="none" anchor="ctr"/>
            <a:lstStyle/>
            <a:p>
              <a:endParaRPr lang="en-US"/>
            </a:p>
          </p:txBody>
        </p:sp>
        <p:sp>
          <p:nvSpPr>
            <p:cNvPr id="114761" name="Text Box 31"/>
            <p:cNvSpPr txBox="1">
              <a:spLocks noChangeArrowheads="1"/>
            </p:cNvSpPr>
            <p:nvPr/>
          </p:nvSpPr>
          <p:spPr bwMode="auto">
            <a:xfrm>
              <a:off x="397" y="3458"/>
              <a:ext cx="134" cy="172"/>
            </a:xfrm>
            <a:prstGeom prst="rect">
              <a:avLst/>
            </a:prstGeom>
            <a:noFill/>
            <a:ln w="9525">
              <a:noFill/>
              <a:miter lim="800000"/>
              <a:headEnd/>
              <a:tailEnd/>
            </a:ln>
          </p:spPr>
          <p:txBody>
            <a:bodyPr wrap="none" lIns="0" tIns="0" rIns="0" bIns="0"/>
            <a:lstStyle/>
            <a:p>
              <a:pPr>
                <a:lnSpc>
                  <a:spcPct val="90000"/>
                </a:lnSpc>
              </a:pPr>
              <a:r>
                <a:rPr lang="en-US" sz="1800">
                  <a:solidFill>
                    <a:schemeClr val="bg1"/>
                  </a:solidFill>
                  <a:latin typeface="Arial" charset="0"/>
                </a:rPr>
                <a:t>5</a:t>
              </a:r>
            </a:p>
          </p:txBody>
        </p:sp>
      </p:grpSp>
      <p:sp>
        <p:nvSpPr>
          <p:cNvPr id="114764" name="Text Box 31"/>
          <p:cNvSpPr txBox="1">
            <a:spLocks noChangeArrowheads="1"/>
          </p:cNvSpPr>
          <p:nvPr/>
        </p:nvSpPr>
        <p:spPr bwMode="auto">
          <a:xfrm>
            <a:off x="6038850" y="3775075"/>
            <a:ext cx="93663" cy="117475"/>
          </a:xfrm>
          <a:prstGeom prst="rect">
            <a:avLst/>
          </a:prstGeom>
          <a:noFill/>
          <a:ln w="9525">
            <a:noFill/>
            <a:miter lim="800000"/>
            <a:headEnd/>
            <a:tailEnd/>
          </a:ln>
        </p:spPr>
        <p:txBody>
          <a:bodyPr wrap="none" lIns="0" tIns="0" rIns="0" bIns="0"/>
          <a:lstStyle/>
          <a:p>
            <a:pPr>
              <a:lnSpc>
                <a:spcPct val="90000"/>
              </a:lnSpc>
            </a:pPr>
            <a:r>
              <a:rPr lang="en-US" sz="1100">
                <a:latin typeface="Arial" charset="0"/>
              </a:rPr>
              <a:t>T</a:t>
            </a:r>
          </a:p>
        </p:txBody>
      </p:sp>
      <p:sp>
        <p:nvSpPr>
          <p:cNvPr id="114765" name="Text Box 31"/>
          <p:cNvSpPr txBox="1">
            <a:spLocks noChangeArrowheads="1"/>
          </p:cNvSpPr>
          <p:nvPr/>
        </p:nvSpPr>
        <p:spPr bwMode="auto">
          <a:xfrm>
            <a:off x="6035675" y="2582863"/>
            <a:ext cx="93663" cy="139700"/>
          </a:xfrm>
          <a:prstGeom prst="rect">
            <a:avLst/>
          </a:prstGeom>
          <a:noFill/>
          <a:ln w="9525">
            <a:noFill/>
            <a:miter lim="800000"/>
            <a:headEnd/>
            <a:tailEnd/>
          </a:ln>
        </p:spPr>
        <p:txBody>
          <a:bodyPr wrap="none" lIns="0" tIns="0" rIns="0" bIns="0"/>
          <a:lstStyle/>
          <a:p>
            <a:pPr>
              <a:lnSpc>
                <a:spcPct val="90000"/>
              </a:lnSpc>
            </a:pPr>
            <a:r>
              <a:rPr lang="en-US" sz="1100">
                <a:latin typeface="Arial" charset="0"/>
              </a:rPr>
              <a:t>T</a:t>
            </a:r>
          </a:p>
        </p:txBody>
      </p:sp>
      <p:sp>
        <p:nvSpPr>
          <p:cNvPr id="114766" name="Text Box 31"/>
          <p:cNvSpPr txBox="1">
            <a:spLocks noChangeArrowheads="1"/>
          </p:cNvSpPr>
          <p:nvPr/>
        </p:nvSpPr>
        <p:spPr bwMode="auto">
          <a:xfrm>
            <a:off x="6169025" y="2582863"/>
            <a:ext cx="93663" cy="139700"/>
          </a:xfrm>
          <a:prstGeom prst="rect">
            <a:avLst/>
          </a:prstGeom>
          <a:noFill/>
          <a:ln w="9525">
            <a:noFill/>
            <a:miter lim="800000"/>
            <a:headEnd/>
            <a:tailEnd/>
          </a:ln>
        </p:spPr>
        <p:txBody>
          <a:bodyPr wrap="none" lIns="0" tIns="0" rIns="0" bIns="0"/>
          <a:lstStyle/>
          <a:p>
            <a:pPr>
              <a:lnSpc>
                <a:spcPct val="90000"/>
              </a:lnSpc>
            </a:pPr>
            <a:r>
              <a:rPr lang="en-US" sz="1100">
                <a:latin typeface="Arial" charset="0"/>
              </a:rPr>
              <a:t>T</a:t>
            </a:r>
          </a:p>
        </p:txBody>
      </p:sp>
      <p:sp>
        <p:nvSpPr>
          <p:cNvPr id="114767" name="Text Box 31"/>
          <p:cNvSpPr txBox="1">
            <a:spLocks noChangeArrowheads="1"/>
          </p:cNvSpPr>
          <p:nvPr/>
        </p:nvSpPr>
        <p:spPr bwMode="auto">
          <a:xfrm>
            <a:off x="6308725" y="2582863"/>
            <a:ext cx="93663" cy="139700"/>
          </a:xfrm>
          <a:prstGeom prst="rect">
            <a:avLst/>
          </a:prstGeom>
          <a:noFill/>
          <a:ln w="9525">
            <a:noFill/>
            <a:miter lim="800000"/>
            <a:headEnd/>
            <a:tailEnd/>
          </a:ln>
        </p:spPr>
        <p:txBody>
          <a:bodyPr wrap="none" lIns="0" tIns="0" rIns="0" bIns="0"/>
          <a:lstStyle/>
          <a:p>
            <a:pPr>
              <a:lnSpc>
                <a:spcPct val="90000"/>
              </a:lnSpc>
            </a:pPr>
            <a:r>
              <a:rPr lang="en-US" sz="1100">
                <a:latin typeface="Arial" charset="0"/>
              </a:rPr>
              <a:t>T</a:t>
            </a:r>
          </a:p>
        </p:txBody>
      </p:sp>
      <p:sp>
        <p:nvSpPr>
          <p:cNvPr id="114768" name="Text Box 31"/>
          <p:cNvSpPr txBox="1">
            <a:spLocks noChangeArrowheads="1"/>
          </p:cNvSpPr>
          <p:nvPr/>
        </p:nvSpPr>
        <p:spPr bwMode="auto">
          <a:xfrm>
            <a:off x="6448425" y="2582863"/>
            <a:ext cx="93663" cy="139700"/>
          </a:xfrm>
          <a:prstGeom prst="rect">
            <a:avLst/>
          </a:prstGeom>
          <a:noFill/>
          <a:ln w="9525">
            <a:noFill/>
            <a:miter lim="800000"/>
            <a:headEnd/>
            <a:tailEnd/>
          </a:ln>
        </p:spPr>
        <p:txBody>
          <a:bodyPr wrap="none" lIns="0" tIns="0" rIns="0" bIns="0"/>
          <a:lstStyle/>
          <a:p>
            <a:pPr>
              <a:lnSpc>
                <a:spcPct val="90000"/>
              </a:lnSpc>
            </a:pPr>
            <a:r>
              <a:rPr lang="en-US" sz="1100">
                <a:latin typeface="Arial" charset="0"/>
              </a:rPr>
              <a:t>T</a:t>
            </a:r>
          </a:p>
        </p:txBody>
      </p:sp>
      <p:sp>
        <p:nvSpPr>
          <p:cNvPr id="114769" name="Text Box 31"/>
          <p:cNvSpPr txBox="1">
            <a:spLocks noChangeArrowheads="1"/>
          </p:cNvSpPr>
          <p:nvPr/>
        </p:nvSpPr>
        <p:spPr bwMode="auto">
          <a:xfrm>
            <a:off x="6594475" y="2582863"/>
            <a:ext cx="93663" cy="139700"/>
          </a:xfrm>
          <a:prstGeom prst="rect">
            <a:avLst/>
          </a:prstGeom>
          <a:noFill/>
          <a:ln w="9525">
            <a:noFill/>
            <a:miter lim="800000"/>
            <a:headEnd/>
            <a:tailEnd/>
          </a:ln>
        </p:spPr>
        <p:txBody>
          <a:bodyPr wrap="none" lIns="0" tIns="0" rIns="0" bIns="0"/>
          <a:lstStyle/>
          <a:p>
            <a:pPr>
              <a:lnSpc>
                <a:spcPct val="90000"/>
              </a:lnSpc>
            </a:pPr>
            <a:r>
              <a:rPr lang="en-US" sz="1100">
                <a:latin typeface="Arial" charset="0"/>
              </a:rPr>
              <a:t>T</a:t>
            </a:r>
          </a:p>
        </p:txBody>
      </p:sp>
      <p:sp>
        <p:nvSpPr>
          <p:cNvPr id="114770" name="Text Box 31"/>
          <p:cNvSpPr txBox="1">
            <a:spLocks noChangeArrowheads="1"/>
          </p:cNvSpPr>
          <p:nvPr/>
        </p:nvSpPr>
        <p:spPr bwMode="auto">
          <a:xfrm>
            <a:off x="6181725" y="3775075"/>
            <a:ext cx="93663" cy="117475"/>
          </a:xfrm>
          <a:prstGeom prst="rect">
            <a:avLst/>
          </a:prstGeom>
          <a:noFill/>
          <a:ln w="9525">
            <a:noFill/>
            <a:miter lim="800000"/>
            <a:headEnd/>
            <a:tailEnd/>
          </a:ln>
        </p:spPr>
        <p:txBody>
          <a:bodyPr wrap="none" lIns="0" tIns="0" rIns="0" bIns="0"/>
          <a:lstStyle/>
          <a:p>
            <a:pPr>
              <a:lnSpc>
                <a:spcPct val="90000"/>
              </a:lnSpc>
            </a:pPr>
            <a:r>
              <a:rPr lang="en-US" sz="1100">
                <a:latin typeface="Arial" charset="0"/>
              </a:rPr>
              <a:t>T</a:t>
            </a:r>
          </a:p>
        </p:txBody>
      </p:sp>
      <p:sp>
        <p:nvSpPr>
          <p:cNvPr id="114771" name="Text Box 31"/>
          <p:cNvSpPr txBox="1">
            <a:spLocks noChangeArrowheads="1"/>
          </p:cNvSpPr>
          <p:nvPr/>
        </p:nvSpPr>
        <p:spPr bwMode="auto">
          <a:xfrm>
            <a:off x="6318250" y="3775075"/>
            <a:ext cx="93663" cy="117475"/>
          </a:xfrm>
          <a:prstGeom prst="rect">
            <a:avLst/>
          </a:prstGeom>
          <a:noFill/>
          <a:ln w="9525">
            <a:noFill/>
            <a:miter lim="800000"/>
            <a:headEnd/>
            <a:tailEnd/>
          </a:ln>
        </p:spPr>
        <p:txBody>
          <a:bodyPr wrap="none" lIns="0" tIns="0" rIns="0" bIns="0"/>
          <a:lstStyle/>
          <a:p>
            <a:pPr>
              <a:lnSpc>
                <a:spcPct val="90000"/>
              </a:lnSpc>
            </a:pPr>
            <a:r>
              <a:rPr lang="en-US" sz="1100">
                <a:latin typeface="Arial" charset="0"/>
              </a:rPr>
              <a:t>T</a:t>
            </a:r>
          </a:p>
        </p:txBody>
      </p:sp>
      <p:sp>
        <p:nvSpPr>
          <p:cNvPr id="114772" name="Text Box 31"/>
          <p:cNvSpPr txBox="1">
            <a:spLocks noChangeArrowheads="1"/>
          </p:cNvSpPr>
          <p:nvPr/>
        </p:nvSpPr>
        <p:spPr bwMode="auto">
          <a:xfrm>
            <a:off x="6464300" y="3775075"/>
            <a:ext cx="93663" cy="117475"/>
          </a:xfrm>
          <a:prstGeom prst="rect">
            <a:avLst/>
          </a:prstGeom>
          <a:noFill/>
          <a:ln w="9525">
            <a:noFill/>
            <a:miter lim="800000"/>
            <a:headEnd/>
            <a:tailEnd/>
          </a:ln>
        </p:spPr>
        <p:txBody>
          <a:bodyPr wrap="none" lIns="0" tIns="0" rIns="0" bIns="0"/>
          <a:lstStyle/>
          <a:p>
            <a:pPr>
              <a:lnSpc>
                <a:spcPct val="90000"/>
              </a:lnSpc>
            </a:pPr>
            <a:r>
              <a:rPr lang="en-US" sz="1100">
                <a:latin typeface="Arial" charset="0"/>
              </a:rPr>
              <a:t>T</a:t>
            </a:r>
          </a:p>
        </p:txBody>
      </p:sp>
      <p:sp>
        <p:nvSpPr>
          <p:cNvPr id="114773" name="Text Box 31"/>
          <p:cNvSpPr txBox="1">
            <a:spLocks noChangeArrowheads="1"/>
          </p:cNvSpPr>
          <p:nvPr/>
        </p:nvSpPr>
        <p:spPr bwMode="auto">
          <a:xfrm>
            <a:off x="6607175" y="3775075"/>
            <a:ext cx="93663" cy="117475"/>
          </a:xfrm>
          <a:prstGeom prst="rect">
            <a:avLst/>
          </a:prstGeom>
          <a:noFill/>
          <a:ln w="9525">
            <a:noFill/>
            <a:miter lim="800000"/>
            <a:headEnd/>
            <a:tailEnd/>
          </a:ln>
        </p:spPr>
        <p:txBody>
          <a:bodyPr wrap="none" lIns="0" tIns="0" rIns="0" bIns="0"/>
          <a:lstStyle/>
          <a:p>
            <a:pPr>
              <a:lnSpc>
                <a:spcPct val="90000"/>
              </a:lnSpc>
            </a:pPr>
            <a:r>
              <a:rPr lang="en-US" sz="1100">
                <a:latin typeface="Arial" charset="0"/>
              </a:rPr>
              <a:t>T</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13" name="Picture 57" descr="15_16RTPCRAnalysis-U"/>
          <p:cNvPicPr>
            <a:picLocks noChangeAspect="1" noChangeArrowheads="1"/>
          </p:cNvPicPr>
          <p:nvPr/>
        </p:nvPicPr>
        <p:blipFill>
          <a:blip r:embed="rId3" cstate="print"/>
          <a:srcRect b="2507"/>
          <a:stretch>
            <a:fillRect/>
          </a:stretch>
        </p:blipFill>
        <p:spPr bwMode="auto">
          <a:xfrm>
            <a:off x="1339850" y="136525"/>
            <a:ext cx="6462713" cy="6419850"/>
          </a:xfrm>
          <a:prstGeom prst="rect">
            <a:avLst/>
          </a:prstGeom>
          <a:noFill/>
        </p:spPr>
      </p:pic>
      <p:sp>
        <p:nvSpPr>
          <p:cNvPr id="19459" name="Rectangle 3"/>
          <p:cNvSpPr>
            <a:spLocks noChangeArrowheads="1"/>
          </p:cNvSpPr>
          <p:nvPr>
            <p:ph type="ctrTitle" idx="4294967295"/>
          </p:nvPr>
        </p:nvSpPr>
        <p:spPr bwMode="auto">
          <a:xfrm>
            <a:off x="152400" y="0"/>
            <a:ext cx="1981200" cy="304800"/>
          </a:xfrm>
          <a:prstGeom prst="rect">
            <a:avLst/>
          </a:prstGeom>
          <a:noFill/>
          <a:ln w="3175">
            <a:miter lim="800000"/>
            <a:headEnd/>
            <a:tailEnd/>
          </a:ln>
        </p:spPr>
        <p:txBody>
          <a:bodyPr/>
          <a:lstStyle/>
          <a:p>
            <a:pPr algn="l" eaLnBrk="1" hangingPunct="1"/>
            <a:r>
              <a:rPr lang="en-US" sz="1200" smtClean="0">
                <a:latin typeface="Arial" charset="0"/>
              </a:rPr>
              <a:t>Figure 15.16</a:t>
            </a:r>
          </a:p>
        </p:txBody>
      </p:sp>
      <p:sp>
        <p:nvSpPr>
          <p:cNvPr id="19483" name="Text Box 31"/>
          <p:cNvSpPr txBox="1">
            <a:spLocks noChangeArrowheads="1"/>
          </p:cNvSpPr>
          <p:nvPr/>
        </p:nvSpPr>
        <p:spPr bwMode="auto">
          <a:xfrm>
            <a:off x="4918075" y="604838"/>
            <a:ext cx="712788" cy="2222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mRNAs</a:t>
            </a:r>
          </a:p>
        </p:txBody>
      </p:sp>
      <p:sp>
        <p:nvSpPr>
          <p:cNvPr id="19484" name="Text Box 31"/>
          <p:cNvSpPr txBox="1">
            <a:spLocks noChangeArrowheads="1"/>
          </p:cNvSpPr>
          <p:nvPr/>
        </p:nvSpPr>
        <p:spPr bwMode="auto">
          <a:xfrm>
            <a:off x="4918075" y="1785938"/>
            <a:ext cx="712788" cy="2222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cDNAs</a:t>
            </a:r>
          </a:p>
        </p:txBody>
      </p:sp>
      <p:sp>
        <p:nvSpPr>
          <p:cNvPr id="19485" name="Text Box 31"/>
          <p:cNvSpPr txBox="1">
            <a:spLocks noChangeArrowheads="1"/>
          </p:cNvSpPr>
          <p:nvPr/>
        </p:nvSpPr>
        <p:spPr bwMode="auto">
          <a:xfrm>
            <a:off x="5286375" y="4338638"/>
            <a:ext cx="1944688" cy="2222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Embryonic stages</a:t>
            </a:r>
          </a:p>
        </p:txBody>
      </p:sp>
      <p:sp>
        <p:nvSpPr>
          <p:cNvPr id="19486" name="Text Box 31"/>
          <p:cNvSpPr txBox="1">
            <a:spLocks noChangeArrowheads="1"/>
          </p:cNvSpPr>
          <p:nvPr/>
        </p:nvSpPr>
        <p:spPr bwMode="auto">
          <a:xfrm>
            <a:off x="5064125" y="4587875"/>
            <a:ext cx="188913" cy="2349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1</a:t>
            </a:r>
          </a:p>
        </p:txBody>
      </p:sp>
      <p:sp>
        <p:nvSpPr>
          <p:cNvPr id="19487" name="Text Box 31"/>
          <p:cNvSpPr txBox="1">
            <a:spLocks noChangeArrowheads="1"/>
          </p:cNvSpPr>
          <p:nvPr/>
        </p:nvSpPr>
        <p:spPr bwMode="auto">
          <a:xfrm>
            <a:off x="1717675" y="579438"/>
            <a:ext cx="2224088" cy="2984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cDNA synthesis</a:t>
            </a:r>
          </a:p>
        </p:txBody>
      </p:sp>
      <p:sp>
        <p:nvSpPr>
          <p:cNvPr id="19488" name="Text Box 31"/>
          <p:cNvSpPr txBox="1">
            <a:spLocks noChangeArrowheads="1"/>
          </p:cNvSpPr>
          <p:nvPr/>
        </p:nvSpPr>
        <p:spPr bwMode="auto">
          <a:xfrm>
            <a:off x="1717675" y="2389188"/>
            <a:ext cx="2224088" cy="254000"/>
          </a:xfrm>
          <a:prstGeom prst="rect">
            <a:avLst/>
          </a:prstGeom>
          <a:noFill/>
          <a:ln w="9525">
            <a:noFill/>
            <a:miter lim="800000"/>
            <a:headEnd/>
            <a:tailEnd/>
          </a:ln>
        </p:spPr>
        <p:txBody>
          <a:bodyPr wrap="none" lIns="0" tIns="0" rIns="0" bIns="0"/>
          <a:lstStyle/>
          <a:p>
            <a:pPr>
              <a:lnSpc>
                <a:spcPct val="90000"/>
              </a:lnSpc>
            </a:pPr>
            <a:r>
              <a:rPr lang="en-US" sz="1800">
                <a:latin typeface="Arial" charset="0"/>
              </a:rPr>
              <a:t>PCR amplification</a:t>
            </a:r>
          </a:p>
        </p:txBody>
      </p:sp>
      <p:sp>
        <p:nvSpPr>
          <p:cNvPr id="19489" name="Text Box 31"/>
          <p:cNvSpPr txBox="1">
            <a:spLocks noChangeArrowheads="1"/>
          </p:cNvSpPr>
          <p:nvPr/>
        </p:nvSpPr>
        <p:spPr bwMode="auto">
          <a:xfrm>
            <a:off x="1717675" y="3792538"/>
            <a:ext cx="2224088" cy="254000"/>
          </a:xfrm>
          <a:prstGeom prst="rect">
            <a:avLst/>
          </a:prstGeom>
          <a:noFill/>
          <a:ln w="9525">
            <a:noFill/>
            <a:miter lim="800000"/>
            <a:headEnd/>
            <a:tailEnd/>
          </a:ln>
        </p:spPr>
        <p:txBody>
          <a:bodyPr wrap="none" lIns="0" tIns="0" rIns="0" bIns="0"/>
          <a:lstStyle/>
          <a:p>
            <a:pPr>
              <a:lnSpc>
                <a:spcPct val="90000"/>
              </a:lnSpc>
            </a:pPr>
            <a:r>
              <a:rPr lang="en-US" sz="1800">
                <a:latin typeface="Arial" charset="0"/>
              </a:rPr>
              <a:t>Gel electrophoresis</a:t>
            </a:r>
          </a:p>
        </p:txBody>
      </p:sp>
      <p:sp>
        <p:nvSpPr>
          <p:cNvPr id="19490" name="Text Box 31"/>
          <p:cNvSpPr txBox="1">
            <a:spLocks noChangeArrowheads="1"/>
          </p:cNvSpPr>
          <p:nvPr/>
        </p:nvSpPr>
        <p:spPr bwMode="auto">
          <a:xfrm>
            <a:off x="1381125" y="4535488"/>
            <a:ext cx="903288" cy="228600"/>
          </a:xfrm>
          <a:prstGeom prst="rect">
            <a:avLst/>
          </a:prstGeom>
          <a:noFill/>
          <a:ln w="9525">
            <a:noFill/>
            <a:miter lim="800000"/>
            <a:headEnd/>
            <a:tailEnd/>
          </a:ln>
        </p:spPr>
        <p:txBody>
          <a:bodyPr wrap="none" lIns="0" tIns="0" rIns="0" bIns="0"/>
          <a:lstStyle/>
          <a:p>
            <a:pPr>
              <a:lnSpc>
                <a:spcPct val="90000"/>
              </a:lnSpc>
            </a:pPr>
            <a:r>
              <a:rPr lang="en-US" sz="1800">
                <a:solidFill>
                  <a:srgbClr val="AA1016"/>
                </a:solidFill>
                <a:latin typeface="Arial" charset="0"/>
              </a:rPr>
              <a:t>Results</a:t>
            </a:r>
          </a:p>
        </p:txBody>
      </p:sp>
      <p:sp>
        <p:nvSpPr>
          <p:cNvPr id="19491" name="Text Box 31"/>
          <p:cNvSpPr txBox="1">
            <a:spLocks noChangeArrowheads="1"/>
          </p:cNvSpPr>
          <p:nvPr/>
        </p:nvSpPr>
        <p:spPr bwMode="auto">
          <a:xfrm>
            <a:off x="1381125" y="160338"/>
            <a:ext cx="903288" cy="228600"/>
          </a:xfrm>
          <a:prstGeom prst="rect">
            <a:avLst/>
          </a:prstGeom>
          <a:noFill/>
          <a:ln w="9525">
            <a:noFill/>
            <a:miter lim="800000"/>
            <a:headEnd/>
            <a:tailEnd/>
          </a:ln>
        </p:spPr>
        <p:txBody>
          <a:bodyPr wrap="none" lIns="0" tIns="0" rIns="0" bIns="0"/>
          <a:lstStyle/>
          <a:p>
            <a:pPr>
              <a:lnSpc>
                <a:spcPct val="90000"/>
              </a:lnSpc>
            </a:pPr>
            <a:r>
              <a:rPr lang="en-US" sz="1800">
                <a:solidFill>
                  <a:srgbClr val="AA1016"/>
                </a:solidFill>
                <a:latin typeface="Arial" charset="0"/>
              </a:rPr>
              <a:t>Technique</a:t>
            </a:r>
          </a:p>
        </p:txBody>
      </p:sp>
      <p:grpSp>
        <p:nvGrpSpPr>
          <p:cNvPr id="2" name="Group 47"/>
          <p:cNvGrpSpPr>
            <a:grpSpLocks/>
          </p:cNvGrpSpPr>
          <p:nvPr/>
        </p:nvGrpSpPr>
        <p:grpSpPr bwMode="auto">
          <a:xfrm>
            <a:off x="1390650" y="565150"/>
            <a:ext cx="266700" cy="254000"/>
            <a:chOff x="876" y="356"/>
            <a:chExt cx="168" cy="160"/>
          </a:xfrm>
        </p:grpSpPr>
        <p:sp>
          <p:nvSpPr>
            <p:cNvPr id="19493" name="Oval 37"/>
            <p:cNvSpPr>
              <a:spLocks noChangeArrowheads="1"/>
            </p:cNvSpPr>
            <p:nvPr/>
          </p:nvSpPr>
          <p:spPr bwMode="auto">
            <a:xfrm>
              <a:off x="876" y="356"/>
              <a:ext cx="168" cy="160"/>
            </a:xfrm>
            <a:prstGeom prst="ellipse">
              <a:avLst/>
            </a:prstGeom>
            <a:solidFill>
              <a:srgbClr val="0093C5"/>
            </a:solidFill>
            <a:ln w="12700" cap="rnd">
              <a:noFill/>
              <a:prstDash val="sysDot"/>
              <a:round/>
              <a:headEnd/>
              <a:tailEnd/>
            </a:ln>
            <a:effectLst/>
          </p:spPr>
          <p:txBody>
            <a:bodyPr wrap="none" anchor="ctr"/>
            <a:lstStyle/>
            <a:p>
              <a:endParaRPr lang="en-US"/>
            </a:p>
          </p:txBody>
        </p:sp>
        <p:sp>
          <p:nvSpPr>
            <p:cNvPr id="19494" name="Text Box 31"/>
            <p:cNvSpPr txBox="1">
              <a:spLocks noChangeArrowheads="1"/>
            </p:cNvSpPr>
            <p:nvPr/>
          </p:nvSpPr>
          <p:spPr bwMode="auto">
            <a:xfrm>
              <a:off x="913" y="365"/>
              <a:ext cx="104" cy="134"/>
            </a:xfrm>
            <a:prstGeom prst="rect">
              <a:avLst/>
            </a:prstGeom>
            <a:noFill/>
            <a:ln w="9525">
              <a:noFill/>
              <a:miter lim="800000"/>
              <a:headEnd/>
              <a:tailEnd/>
            </a:ln>
          </p:spPr>
          <p:txBody>
            <a:bodyPr wrap="none" lIns="0" tIns="0" rIns="0" bIns="0"/>
            <a:lstStyle/>
            <a:p>
              <a:pPr>
                <a:lnSpc>
                  <a:spcPct val="90000"/>
                </a:lnSpc>
              </a:pPr>
              <a:r>
                <a:rPr lang="en-US" sz="1800">
                  <a:solidFill>
                    <a:schemeClr val="bg1"/>
                  </a:solidFill>
                  <a:latin typeface="Arial" charset="0"/>
                </a:rPr>
                <a:t>1</a:t>
              </a:r>
            </a:p>
          </p:txBody>
        </p:sp>
      </p:grpSp>
      <p:grpSp>
        <p:nvGrpSpPr>
          <p:cNvPr id="3" name="Group 46"/>
          <p:cNvGrpSpPr>
            <a:grpSpLocks/>
          </p:cNvGrpSpPr>
          <p:nvPr/>
        </p:nvGrpSpPr>
        <p:grpSpPr bwMode="auto">
          <a:xfrm>
            <a:off x="1384300" y="2371725"/>
            <a:ext cx="266700" cy="254000"/>
            <a:chOff x="808" y="1310"/>
            <a:chExt cx="168" cy="160"/>
          </a:xfrm>
        </p:grpSpPr>
        <p:sp>
          <p:nvSpPr>
            <p:cNvPr id="19500" name="Oval 44"/>
            <p:cNvSpPr>
              <a:spLocks noChangeArrowheads="1"/>
            </p:cNvSpPr>
            <p:nvPr/>
          </p:nvSpPr>
          <p:spPr bwMode="auto">
            <a:xfrm>
              <a:off x="808" y="1310"/>
              <a:ext cx="168" cy="160"/>
            </a:xfrm>
            <a:prstGeom prst="ellipse">
              <a:avLst/>
            </a:prstGeom>
            <a:solidFill>
              <a:srgbClr val="0093C5"/>
            </a:solidFill>
            <a:ln w="12700" cap="rnd">
              <a:noFill/>
              <a:prstDash val="sysDot"/>
              <a:round/>
              <a:headEnd/>
              <a:tailEnd/>
            </a:ln>
            <a:effectLst/>
          </p:spPr>
          <p:txBody>
            <a:bodyPr wrap="none" anchor="ctr"/>
            <a:lstStyle/>
            <a:p>
              <a:endParaRPr lang="en-US"/>
            </a:p>
          </p:txBody>
        </p:sp>
        <p:sp>
          <p:nvSpPr>
            <p:cNvPr id="19501" name="Text Box 31"/>
            <p:cNvSpPr txBox="1">
              <a:spLocks noChangeArrowheads="1"/>
            </p:cNvSpPr>
            <p:nvPr/>
          </p:nvSpPr>
          <p:spPr bwMode="auto">
            <a:xfrm>
              <a:off x="853" y="1315"/>
              <a:ext cx="104" cy="134"/>
            </a:xfrm>
            <a:prstGeom prst="rect">
              <a:avLst/>
            </a:prstGeom>
            <a:noFill/>
            <a:ln w="9525">
              <a:noFill/>
              <a:miter lim="800000"/>
              <a:headEnd/>
              <a:tailEnd/>
            </a:ln>
          </p:spPr>
          <p:txBody>
            <a:bodyPr wrap="none" lIns="0" tIns="0" rIns="0" bIns="0"/>
            <a:lstStyle/>
            <a:p>
              <a:pPr>
                <a:lnSpc>
                  <a:spcPct val="90000"/>
                </a:lnSpc>
              </a:pPr>
              <a:r>
                <a:rPr lang="en-US" sz="1800">
                  <a:solidFill>
                    <a:schemeClr val="bg1"/>
                  </a:solidFill>
                  <a:latin typeface="Arial" charset="0"/>
                </a:rPr>
                <a:t>2</a:t>
              </a:r>
            </a:p>
          </p:txBody>
        </p:sp>
      </p:grpSp>
      <p:grpSp>
        <p:nvGrpSpPr>
          <p:cNvPr id="4" name="Group 51"/>
          <p:cNvGrpSpPr>
            <a:grpSpLocks/>
          </p:cNvGrpSpPr>
          <p:nvPr/>
        </p:nvGrpSpPr>
        <p:grpSpPr bwMode="auto">
          <a:xfrm>
            <a:off x="1387475" y="3778250"/>
            <a:ext cx="266700" cy="254000"/>
            <a:chOff x="862" y="2202"/>
            <a:chExt cx="168" cy="160"/>
          </a:xfrm>
        </p:grpSpPr>
        <p:sp>
          <p:nvSpPr>
            <p:cNvPr id="19505" name="Oval 49"/>
            <p:cNvSpPr>
              <a:spLocks noChangeArrowheads="1"/>
            </p:cNvSpPr>
            <p:nvPr/>
          </p:nvSpPr>
          <p:spPr bwMode="auto">
            <a:xfrm>
              <a:off x="862" y="2202"/>
              <a:ext cx="168" cy="160"/>
            </a:xfrm>
            <a:prstGeom prst="ellipse">
              <a:avLst/>
            </a:prstGeom>
            <a:solidFill>
              <a:srgbClr val="0093C5"/>
            </a:solidFill>
            <a:ln w="12700" cap="rnd">
              <a:noFill/>
              <a:prstDash val="sysDot"/>
              <a:round/>
              <a:headEnd/>
              <a:tailEnd/>
            </a:ln>
            <a:effectLst/>
          </p:spPr>
          <p:txBody>
            <a:bodyPr wrap="none" anchor="ctr"/>
            <a:lstStyle/>
            <a:p>
              <a:endParaRPr lang="en-US"/>
            </a:p>
          </p:txBody>
        </p:sp>
        <p:sp>
          <p:nvSpPr>
            <p:cNvPr id="19506" name="Text Box 31"/>
            <p:cNvSpPr txBox="1">
              <a:spLocks noChangeArrowheads="1"/>
            </p:cNvSpPr>
            <p:nvPr/>
          </p:nvSpPr>
          <p:spPr bwMode="auto">
            <a:xfrm>
              <a:off x="907" y="2209"/>
              <a:ext cx="104" cy="134"/>
            </a:xfrm>
            <a:prstGeom prst="rect">
              <a:avLst/>
            </a:prstGeom>
            <a:noFill/>
            <a:ln w="9525">
              <a:noFill/>
              <a:miter lim="800000"/>
              <a:headEnd/>
              <a:tailEnd/>
            </a:ln>
          </p:spPr>
          <p:txBody>
            <a:bodyPr wrap="none" lIns="0" tIns="0" rIns="0" bIns="0"/>
            <a:lstStyle/>
            <a:p>
              <a:pPr>
                <a:lnSpc>
                  <a:spcPct val="90000"/>
                </a:lnSpc>
              </a:pPr>
              <a:r>
                <a:rPr lang="en-US" sz="1800">
                  <a:solidFill>
                    <a:schemeClr val="bg1"/>
                  </a:solidFill>
                  <a:latin typeface="Arial" charset="0"/>
                </a:rPr>
                <a:t>3</a:t>
              </a:r>
            </a:p>
          </p:txBody>
        </p:sp>
      </p:grpSp>
      <p:sp>
        <p:nvSpPr>
          <p:cNvPr id="19508" name="Text Box 31"/>
          <p:cNvSpPr txBox="1">
            <a:spLocks noChangeArrowheads="1"/>
          </p:cNvSpPr>
          <p:nvPr/>
        </p:nvSpPr>
        <p:spPr bwMode="auto">
          <a:xfrm>
            <a:off x="4392613" y="2163763"/>
            <a:ext cx="712787" cy="2222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Primers</a:t>
            </a:r>
          </a:p>
        </p:txBody>
      </p:sp>
      <p:sp>
        <p:nvSpPr>
          <p:cNvPr id="19509" name="Line 53"/>
          <p:cNvSpPr>
            <a:spLocks noChangeShapeType="1"/>
          </p:cNvSpPr>
          <p:nvPr/>
        </p:nvSpPr>
        <p:spPr bwMode="auto">
          <a:xfrm flipV="1">
            <a:off x="4589463" y="2382838"/>
            <a:ext cx="173037" cy="241300"/>
          </a:xfrm>
          <a:prstGeom prst="line">
            <a:avLst/>
          </a:prstGeom>
          <a:noFill/>
          <a:ln w="12700">
            <a:solidFill>
              <a:schemeClr val="tx1"/>
            </a:solidFill>
            <a:round/>
            <a:headEnd/>
            <a:tailEnd/>
          </a:ln>
          <a:effectLst/>
        </p:spPr>
        <p:txBody>
          <a:bodyPr wrap="none" anchor="ctr"/>
          <a:lstStyle/>
          <a:p>
            <a:endParaRPr lang="en-US"/>
          </a:p>
        </p:txBody>
      </p:sp>
      <p:sp>
        <p:nvSpPr>
          <p:cNvPr id="19510" name="Line 54"/>
          <p:cNvSpPr>
            <a:spLocks noChangeShapeType="1"/>
          </p:cNvSpPr>
          <p:nvPr/>
        </p:nvSpPr>
        <p:spPr bwMode="auto">
          <a:xfrm>
            <a:off x="4762500" y="2387600"/>
            <a:ext cx="287338" cy="627063"/>
          </a:xfrm>
          <a:prstGeom prst="line">
            <a:avLst/>
          </a:prstGeom>
          <a:noFill/>
          <a:ln w="12700">
            <a:solidFill>
              <a:schemeClr val="tx1"/>
            </a:solidFill>
            <a:round/>
            <a:headEnd/>
            <a:tailEnd/>
          </a:ln>
          <a:effectLst/>
        </p:spPr>
        <p:txBody>
          <a:bodyPr wrap="none" anchor="ctr"/>
          <a:lstStyle/>
          <a:p>
            <a:endParaRPr lang="en-US"/>
          </a:p>
        </p:txBody>
      </p:sp>
      <p:sp>
        <p:nvSpPr>
          <p:cNvPr id="19511" name="Line 55"/>
          <p:cNvSpPr>
            <a:spLocks noChangeShapeType="1"/>
          </p:cNvSpPr>
          <p:nvPr/>
        </p:nvSpPr>
        <p:spPr bwMode="auto">
          <a:xfrm flipH="1">
            <a:off x="4660900" y="3094038"/>
            <a:ext cx="84138" cy="169862"/>
          </a:xfrm>
          <a:prstGeom prst="line">
            <a:avLst/>
          </a:prstGeom>
          <a:noFill/>
          <a:ln w="12700">
            <a:solidFill>
              <a:schemeClr val="tx1"/>
            </a:solidFill>
            <a:round/>
            <a:headEnd/>
            <a:tailEnd/>
          </a:ln>
          <a:effectLst/>
        </p:spPr>
        <p:txBody>
          <a:bodyPr wrap="none" anchor="ctr"/>
          <a:lstStyle/>
          <a:p>
            <a:endParaRPr lang="en-US"/>
          </a:p>
        </p:txBody>
      </p:sp>
      <p:sp>
        <p:nvSpPr>
          <p:cNvPr id="19512" name="Text Box 31"/>
          <p:cNvSpPr txBox="1">
            <a:spLocks noChangeArrowheads="1"/>
          </p:cNvSpPr>
          <p:nvPr/>
        </p:nvSpPr>
        <p:spPr bwMode="auto">
          <a:xfrm>
            <a:off x="4460875" y="3238500"/>
            <a:ext cx="712788" cy="222250"/>
          </a:xfrm>
          <a:prstGeom prst="rect">
            <a:avLst/>
          </a:prstGeom>
          <a:noFill/>
          <a:ln w="9525">
            <a:noFill/>
            <a:miter lim="800000"/>
            <a:headEnd/>
            <a:tailEnd/>
          </a:ln>
        </p:spPr>
        <p:txBody>
          <a:bodyPr wrap="none" lIns="0" tIns="0" rIns="0" bIns="0"/>
          <a:lstStyle/>
          <a:p>
            <a:pPr algn="ctr">
              <a:lnSpc>
                <a:spcPct val="90000"/>
              </a:lnSpc>
            </a:pPr>
            <a:r>
              <a:rPr lang="en-US" sz="1800">
                <a:latin typeface="Arial" charset="0"/>
                <a:sym typeface="Symbol" pitchFamily="84" charset="2"/>
              </a:rPr>
              <a:t></a:t>
            </a:r>
            <a:r>
              <a:rPr lang="en-US" sz="1800">
                <a:latin typeface="Arial" charset="0"/>
              </a:rPr>
              <a:t>-globin</a:t>
            </a:r>
            <a:br>
              <a:rPr lang="en-US" sz="1800">
                <a:latin typeface="Arial" charset="0"/>
              </a:rPr>
            </a:br>
            <a:r>
              <a:rPr lang="en-US" sz="1800">
                <a:latin typeface="Arial" charset="0"/>
              </a:rPr>
              <a:t>gene</a:t>
            </a:r>
          </a:p>
        </p:txBody>
      </p:sp>
      <p:sp>
        <p:nvSpPr>
          <p:cNvPr id="19514" name="Text Box 31"/>
          <p:cNvSpPr txBox="1">
            <a:spLocks noChangeArrowheads="1"/>
          </p:cNvSpPr>
          <p:nvPr/>
        </p:nvSpPr>
        <p:spPr bwMode="auto">
          <a:xfrm>
            <a:off x="5516563" y="4587875"/>
            <a:ext cx="188912" cy="2349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2</a:t>
            </a:r>
          </a:p>
        </p:txBody>
      </p:sp>
      <p:sp>
        <p:nvSpPr>
          <p:cNvPr id="19515" name="Text Box 31"/>
          <p:cNvSpPr txBox="1">
            <a:spLocks noChangeArrowheads="1"/>
          </p:cNvSpPr>
          <p:nvPr/>
        </p:nvSpPr>
        <p:spPr bwMode="auto">
          <a:xfrm>
            <a:off x="5975350" y="4587875"/>
            <a:ext cx="188913" cy="2349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3</a:t>
            </a:r>
          </a:p>
        </p:txBody>
      </p:sp>
      <p:sp>
        <p:nvSpPr>
          <p:cNvPr id="19516" name="Text Box 31"/>
          <p:cNvSpPr txBox="1">
            <a:spLocks noChangeArrowheads="1"/>
          </p:cNvSpPr>
          <p:nvPr/>
        </p:nvSpPr>
        <p:spPr bwMode="auto">
          <a:xfrm>
            <a:off x="6427788" y="4587875"/>
            <a:ext cx="188912" cy="2349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4</a:t>
            </a:r>
          </a:p>
        </p:txBody>
      </p:sp>
      <p:sp>
        <p:nvSpPr>
          <p:cNvPr id="19517" name="Text Box 31"/>
          <p:cNvSpPr txBox="1">
            <a:spLocks noChangeArrowheads="1"/>
          </p:cNvSpPr>
          <p:nvPr/>
        </p:nvSpPr>
        <p:spPr bwMode="auto">
          <a:xfrm>
            <a:off x="6894513" y="4587875"/>
            <a:ext cx="188912" cy="2349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5</a:t>
            </a:r>
          </a:p>
        </p:txBody>
      </p:sp>
      <p:sp>
        <p:nvSpPr>
          <p:cNvPr id="19518" name="Text Box 31"/>
          <p:cNvSpPr txBox="1">
            <a:spLocks noChangeArrowheads="1"/>
          </p:cNvSpPr>
          <p:nvPr/>
        </p:nvSpPr>
        <p:spPr bwMode="auto">
          <a:xfrm>
            <a:off x="7334250" y="4587875"/>
            <a:ext cx="188913" cy="2349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6</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69" name="Picture 33" descr="15_17Microarray-U"/>
          <p:cNvPicPr>
            <a:picLocks noChangeAspect="1" noChangeArrowheads="1"/>
          </p:cNvPicPr>
          <p:nvPr/>
        </p:nvPicPr>
        <p:blipFill>
          <a:blip r:embed="rId3" cstate="print"/>
          <a:srcRect b="2657"/>
          <a:stretch>
            <a:fillRect/>
          </a:stretch>
        </p:blipFill>
        <p:spPr bwMode="auto">
          <a:xfrm>
            <a:off x="296863" y="560388"/>
            <a:ext cx="8548687" cy="5584825"/>
          </a:xfrm>
          <a:prstGeom prst="rect">
            <a:avLst/>
          </a:prstGeom>
          <a:noFill/>
        </p:spPr>
      </p:pic>
      <p:sp>
        <p:nvSpPr>
          <p:cNvPr id="116738" name="Rectangle 3"/>
          <p:cNvSpPr>
            <a:spLocks noChangeArrowheads="1"/>
          </p:cNvSpPr>
          <p:nvPr>
            <p:ph type="ctrTitle" idx="4294967295"/>
          </p:nvPr>
        </p:nvSpPr>
        <p:spPr bwMode="auto">
          <a:xfrm>
            <a:off x="152400" y="0"/>
            <a:ext cx="1981200" cy="304800"/>
          </a:xfrm>
          <a:prstGeom prst="rect">
            <a:avLst/>
          </a:prstGeom>
          <a:noFill/>
          <a:ln w="3175">
            <a:miter lim="800000"/>
            <a:headEnd/>
            <a:tailEnd/>
          </a:ln>
        </p:spPr>
        <p:txBody>
          <a:bodyPr/>
          <a:lstStyle/>
          <a:p>
            <a:pPr algn="l" eaLnBrk="1" hangingPunct="1"/>
            <a:r>
              <a:rPr lang="en-US" sz="1200" smtClean="0">
                <a:latin typeface="Arial" charset="0"/>
              </a:rPr>
              <a:t>Figure 15.17</a:t>
            </a:r>
          </a:p>
        </p:txBody>
      </p:sp>
      <p:sp>
        <p:nvSpPr>
          <p:cNvPr id="116763" name="Text Box 31"/>
          <p:cNvSpPr txBox="1">
            <a:spLocks noChangeArrowheads="1"/>
          </p:cNvSpPr>
          <p:nvPr/>
        </p:nvSpPr>
        <p:spPr bwMode="auto">
          <a:xfrm>
            <a:off x="6861175" y="952500"/>
            <a:ext cx="1804988" cy="6667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Genes in red</a:t>
            </a:r>
            <a:br>
              <a:rPr lang="en-US" sz="1800">
                <a:latin typeface="Arial" charset="0"/>
              </a:rPr>
            </a:br>
            <a:r>
              <a:rPr lang="en-US" sz="1800">
                <a:latin typeface="Arial" charset="0"/>
              </a:rPr>
              <a:t>wells expressed</a:t>
            </a:r>
            <a:br>
              <a:rPr lang="en-US" sz="1800">
                <a:latin typeface="Arial" charset="0"/>
              </a:rPr>
            </a:br>
            <a:r>
              <a:rPr lang="en-US" sz="1800">
                <a:latin typeface="Arial" charset="0"/>
              </a:rPr>
              <a:t>in first tissue.</a:t>
            </a:r>
          </a:p>
        </p:txBody>
      </p:sp>
      <p:sp>
        <p:nvSpPr>
          <p:cNvPr id="116764" name="Text Box 31"/>
          <p:cNvSpPr txBox="1">
            <a:spLocks noChangeArrowheads="1"/>
          </p:cNvSpPr>
          <p:nvPr/>
        </p:nvSpPr>
        <p:spPr bwMode="auto">
          <a:xfrm>
            <a:off x="6856413" y="2387600"/>
            <a:ext cx="1804987" cy="6667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Genes in green</a:t>
            </a:r>
            <a:br>
              <a:rPr lang="en-US" sz="1800">
                <a:latin typeface="Arial" charset="0"/>
              </a:rPr>
            </a:br>
            <a:r>
              <a:rPr lang="en-US" sz="1800">
                <a:latin typeface="Arial" charset="0"/>
              </a:rPr>
              <a:t>wells expressed</a:t>
            </a:r>
            <a:br>
              <a:rPr lang="en-US" sz="1800">
                <a:latin typeface="Arial" charset="0"/>
              </a:rPr>
            </a:br>
            <a:r>
              <a:rPr lang="en-US" sz="1800">
                <a:latin typeface="Arial" charset="0"/>
              </a:rPr>
              <a:t>in second tissue.</a:t>
            </a:r>
          </a:p>
        </p:txBody>
      </p:sp>
      <p:sp>
        <p:nvSpPr>
          <p:cNvPr id="116765" name="Text Box 31"/>
          <p:cNvSpPr txBox="1">
            <a:spLocks noChangeArrowheads="1"/>
          </p:cNvSpPr>
          <p:nvPr/>
        </p:nvSpPr>
        <p:spPr bwMode="auto">
          <a:xfrm>
            <a:off x="6831013" y="3746500"/>
            <a:ext cx="1804987" cy="6667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Genes in yellow</a:t>
            </a:r>
            <a:br>
              <a:rPr lang="en-US" sz="1800">
                <a:latin typeface="Arial" charset="0"/>
              </a:rPr>
            </a:br>
            <a:r>
              <a:rPr lang="en-US" sz="1800">
                <a:latin typeface="Arial" charset="0"/>
              </a:rPr>
              <a:t>wells expressed</a:t>
            </a:r>
            <a:br>
              <a:rPr lang="en-US" sz="1800">
                <a:latin typeface="Arial" charset="0"/>
              </a:rPr>
            </a:br>
            <a:r>
              <a:rPr lang="en-US" sz="1800">
                <a:latin typeface="Arial" charset="0"/>
              </a:rPr>
              <a:t>in both tissues.</a:t>
            </a:r>
          </a:p>
        </p:txBody>
      </p:sp>
      <p:sp>
        <p:nvSpPr>
          <p:cNvPr id="116766" name="Text Box 31"/>
          <p:cNvSpPr txBox="1">
            <a:spLocks noChangeArrowheads="1"/>
          </p:cNvSpPr>
          <p:nvPr/>
        </p:nvSpPr>
        <p:spPr bwMode="auto">
          <a:xfrm>
            <a:off x="6856413" y="5003800"/>
            <a:ext cx="1804987" cy="6667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Genes in black</a:t>
            </a:r>
            <a:br>
              <a:rPr lang="en-US" sz="1800">
                <a:latin typeface="Arial" charset="0"/>
              </a:rPr>
            </a:br>
            <a:r>
              <a:rPr lang="en-US" sz="1800">
                <a:latin typeface="Arial" charset="0"/>
              </a:rPr>
              <a:t>wells not</a:t>
            </a:r>
            <a:br>
              <a:rPr lang="en-US" sz="1800">
                <a:latin typeface="Arial" charset="0"/>
              </a:rPr>
            </a:br>
            <a:r>
              <a:rPr lang="en-US" sz="1800">
                <a:latin typeface="Arial" charset="0"/>
              </a:rPr>
              <a:t>expressed in </a:t>
            </a:r>
            <a:br>
              <a:rPr lang="en-US" sz="1800">
                <a:latin typeface="Arial" charset="0"/>
              </a:rPr>
            </a:br>
            <a:r>
              <a:rPr lang="en-US" sz="1800">
                <a:latin typeface="Arial" charset="0"/>
              </a:rPr>
              <a:t>either tissue.</a:t>
            </a:r>
          </a:p>
        </p:txBody>
      </p:sp>
      <p:sp>
        <p:nvSpPr>
          <p:cNvPr id="116767" name="Text Box 31"/>
          <p:cNvSpPr txBox="1">
            <a:spLocks noChangeArrowheads="1"/>
          </p:cNvSpPr>
          <p:nvPr/>
        </p:nvSpPr>
        <p:spPr bwMode="auto">
          <a:xfrm>
            <a:off x="1920875" y="5608638"/>
            <a:ext cx="2008188" cy="2984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DNA microarray</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9" name="Picture 17" descr="15_UN01TranscriptRegMini-U"/>
          <p:cNvPicPr>
            <a:picLocks noChangeAspect="1" noChangeArrowheads="1"/>
          </p:cNvPicPr>
          <p:nvPr/>
        </p:nvPicPr>
        <p:blipFill>
          <a:blip r:embed="rId3" cstate="print"/>
          <a:srcRect b="2315"/>
          <a:stretch>
            <a:fillRect/>
          </a:stretch>
        </p:blipFill>
        <p:spPr bwMode="auto">
          <a:xfrm>
            <a:off x="2095500" y="136525"/>
            <a:ext cx="4951413" cy="6432550"/>
          </a:xfrm>
          <a:prstGeom prst="rect">
            <a:avLst/>
          </a:prstGeom>
          <a:noFill/>
        </p:spPr>
      </p:pic>
      <p:sp>
        <p:nvSpPr>
          <p:cNvPr id="3074" name="Rectangle 3"/>
          <p:cNvSpPr>
            <a:spLocks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1200" smtClean="0">
                <a:latin typeface="Arial" charset="0"/>
              </a:rPr>
              <a:t>Figure 15.UN01</a:t>
            </a:r>
          </a:p>
        </p:txBody>
      </p:sp>
      <p:sp>
        <p:nvSpPr>
          <p:cNvPr id="3081" name="Text Box 31"/>
          <p:cNvSpPr txBox="1">
            <a:spLocks noChangeArrowheads="1"/>
          </p:cNvSpPr>
          <p:nvPr/>
        </p:nvSpPr>
        <p:spPr bwMode="auto">
          <a:xfrm>
            <a:off x="3292475" y="1041400"/>
            <a:ext cx="2757488" cy="2603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Chromatin modification</a:t>
            </a:r>
          </a:p>
        </p:txBody>
      </p:sp>
      <p:sp>
        <p:nvSpPr>
          <p:cNvPr id="3082" name="Text Box 31"/>
          <p:cNvSpPr txBox="1">
            <a:spLocks noChangeArrowheads="1"/>
          </p:cNvSpPr>
          <p:nvPr/>
        </p:nvSpPr>
        <p:spPr bwMode="auto">
          <a:xfrm>
            <a:off x="3851275" y="1993900"/>
            <a:ext cx="1462088" cy="2095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Transcription</a:t>
            </a:r>
          </a:p>
        </p:txBody>
      </p:sp>
      <p:sp>
        <p:nvSpPr>
          <p:cNvPr id="3083" name="Text Box 31"/>
          <p:cNvSpPr txBox="1">
            <a:spLocks noChangeArrowheads="1"/>
          </p:cNvSpPr>
          <p:nvPr/>
        </p:nvSpPr>
        <p:spPr bwMode="auto">
          <a:xfrm>
            <a:off x="3686175" y="2971800"/>
            <a:ext cx="1462088" cy="2095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RNA processing</a:t>
            </a:r>
          </a:p>
        </p:txBody>
      </p:sp>
      <p:sp>
        <p:nvSpPr>
          <p:cNvPr id="3084" name="Text Box 31"/>
          <p:cNvSpPr txBox="1">
            <a:spLocks noChangeArrowheads="1"/>
          </p:cNvSpPr>
          <p:nvPr/>
        </p:nvSpPr>
        <p:spPr bwMode="auto">
          <a:xfrm>
            <a:off x="5108575" y="4254500"/>
            <a:ext cx="1462088" cy="2095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Translation</a:t>
            </a:r>
          </a:p>
        </p:txBody>
      </p:sp>
      <p:sp>
        <p:nvSpPr>
          <p:cNvPr id="3085" name="Text Box 31"/>
          <p:cNvSpPr txBox="1">
            <a:spLocks noChangeArrowheads="1"/>
          </p:cNvSpPr>
          <p:nvPr/>
        </p:nvSpPr>
        <p:spPr bwMode="auto">
          <a:xfrm>
            <a:off x="2809875" y="4254500"/>
            <a:ext cx="1462088" cy="209550"/>
          </a:xfrm>
          <a:prstGeom prst="rect">
            <a:avLst/>
          </a:prstGeom>
          <a:noFill/>
          <a:ln w="9525">
            <a:noFill/>
            <a:miter lim="800000"/>
            <a:headEnd/>
            <a:tailEnd/>
          </a:ln>
        </p:spPr>
        <p:txBody>
          <a:bodyPr wrap="none" lIns="0" tIns="0" rIns="0" bIns="0"/>
          <a:lstStyle/>
          <a:p>
            <a:pPr algn="ctr">
              <a:lnSpc>
                <a:spcPct val="90000"/>
              </a:lnSpc>
            </a:pPr>
            <a:r>
              <a:rPr lang="en-US" sz="1800">
                <a:latin typeface="Arial" charset="0"/>
              </a:rPr>
              <a:t>mRNA</a:t>
            </a:r>
            <a:br>
              <a:rPr lang="en-US" sz="1800">
                <a:latin typeface="Arial" charset="0"/>
              </a:rPr>
            </a:br>
            <a:r>
              <a:rPr lang="en-US" sz="1800">
                <a:latin typeface="Arial" charset="0"/>
              </a:rPr>
              <a:t>degradation</a:t>
            </a:r>
          </a:p>
        </p:txBody>
      </p:sp>
      <p:sp>
        <p:nvSpPr>
          <p:cNvPr id="3086" name="Text Box 31"/>
          <p:cNvSpPr txBox="1">
            <a:spLocks noChangeArrowheads="1"/>
          </p:cNvSpPr>
          <p:nvPr/>
        </p:nvSpPr>
        <p:spPr bwMode="auto">
          <a:xfrm>
            <a:off x="4994275" y="5181600"/>
            <a:ext cx="1462088" cy="209550"/>
          </a:xfrm>
          <a:prstGeom prst="rect">
            <a:avLst/>
          </a:prstGeom>
          <a:noFill/>
          <a:ln w="9525">
            <a:noFill/>
            <a:miter lim="800000"/>
            <a:headEnd/>
            <a:tailEnd/>
          </a:ln>
        </p:spPr>
        <p:txBody>
          <a:bodyPr wrap="none" lIns="0" tIns="0" rIns="0" bIns="0"/>
          <a:lstStyle/>
          <a:p>
            <a:pPr algn="ctr">
              <a:lnSpc>
                <a:spcPct val="90000"/>
              </a:lnSpc>
            </a:pPr>
            <a:r>
              <a:rPr lang="en-US" sz="1800">
                <a:latin typeface="Arial" charset="0"/>
              </a:rPr>
              <a:t>Protein</a:t>
            </a:r>
            <a:br>
              <a:rPr lang="en-US" sz="1800">
                <a:latin typeface="Arial" charset="0"/>
              </a:rPr>
            </a:br>
            <a:r>
              <a:rPr lang="en-US" sz="1800">
                <a:latin typeface="Arial" charset="0"/>
              </a:rPr>
              <a:t>processing</a:t>
            </a:r>
            <a:br>
              <a:rPr lang="en-US" sz="1800">
                <a:latin typeface="Arial" charset="0"/>
              </a:rPr>
            </a:br>
            <a:r>
              <a:rPr lang="en-US" sz="1800">
                <a:latin typeface="Arial" charset="0"/>
              </a:rPr>
              <a:t>and degradation</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40" name="Picture 28" descr="15_UN02RNAProcessRegMini-U"/>
          <p:cNvPicPr>
            <a:picLocks noChangeAspect="1" noChangeArrowheads="1"/>
          </p:cNvPicPr>
          <p:nvPr/>
        </p:nvPicPr>
        <p:blipFill>
          <a:blip r:embed="rId3" cstate="print"/>
          <a:srcRect b="2676"/>
          <a:stretch>
            <a:fillRect/>
          </a:stretch>
        </p:blipFill>
        <p:spPr bwMode="auto">
          <a:xfrm>
            <a:off x="2098675" y="136525"/>
            <a:ext cx="4945063" cy="6408738"/>
          </a:xfrm>
          <a:prstGeom prst="rect">
            <a:avLst/>
          </a:prstGeom>
          <a:noFill/>
        </p:spPr>
      </p:pic>
      <p:sp>
        <p:nvSpPr>
          <p:cNvPr id="13315" name="Rectangle 3"/>
          <p:cNvSpPr>
            <a:spLocks noChangeArrowheads="1"/>
          </p:cNvSpPr>
          <p:nvPr>
            <p:ph type="ctrTitle" idx="4294967295"/>
          </p:nvPr>
        </p:nvSpPr>
        <p:spPr bwMode="auto">
          <a:xfrm>
            <a:off x="152400" y="0"/>
            <a:ext cx="1981200" cy="304800"/>
          </a:xfrm>
          <a:prstGeom prst="rect">
            <a:avLst/>
          </a:prstGeom>
          <a:noFill/>
          <a:ln w="3175">
            <a:miter lim="800000"/>
            <a:headEnd/>
            <a:tailEnd/>
          </a:ln>
        </p:spPr>
        <p:txBody>
          <a:bodyPr/>
          <a:lstStyle/>
          <a:p>
            <a:pPr algn="l" eaLnBrk="1" hangingPunct="1"/>
            <a:r>
              <a:rPr lang="en-US" sz="1200" smtClean="0">
                <a:latin typeface="Arial" charset="0"/>
              </a:rPr>
              <a:t>Figure 15.UN02</a:t>
            </a:r>
          </a:p>
        </p:txBody>
      </p:sp>
      <p:sp>
        <p:nvSpPr>
          <p:cNvPr id="13334" name="Text Box 31"/>
          <p:cNvSpPr txBox="1">
            <a:spLocks noChangeArrowheads="1"/>
          </p:cNvSpPr>
          <p:nvPr/>
        </p:nvSpPr>
        <p:spPr bwMode="auto">
          <a:xfrm>
            <a:off x="3292475" y="1003300"/>
            <a:ext cx="2757488" cy="2603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Chromatin modification</a:t>
            </a:r>
          </a:p>
        </p:txBody>
      </p:sp>
      <p:sp>
        <p:nvSpPr>
          <p:cNvPr id="13335" name="Text Box 31"/>
          <p:cNvSpPr txBox="1">
            <a:spLocks noChangeArrowheads="1"/>
          </p:cNvSpPr>
          <p:nvPr/>
        </p:nvSpPr>
        <p:spPr bwMode="auto">
          <a:xfrm>
            <a:off x="3851275" y="1968500"/>
            <a:ext cx="1462088" cy="2095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Transcription</a:t>
            </a:r>
          </a:p>
        </p:txBody>
      </p:sp>
      <p:sp>
        <p:nvSpPr>
          <p:cNvPr id="13336" name="Text Box 31"/>
          <p:cNvSpPr txBox="1">
            <a:spLocks noChangeArrowheads="1"/>
          </p:cNvSpPr>
          <p:nvPr/>
        </p:nvSpPr>
        <p:spPr bwMode="auto">
          <a:xfrm>
            <a:off x="3686175" y="2921000"/>
            <a:ext cx="1462088" cy="2095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RNA processing</a:t>
            </a:r>
          </a:p>
        </p:txBody>
      </p:sp>
      <p:sp>
        <p:nvSpPr>
          <p:cNvPr id="13337" name="Text Box 31"/>
          <p:cNvSpPr txBox="1">
            <a:spLocks noChangeArrowheads="1"/>
          </p:cNvSpPr>
          <p:nvPr/>
        </p:nvSpPr>
        <p:spPr bwMode="auto">
          <a:xfrm>
            <a:off x="5108575" y="4229100"/>
            <a:ext cx="1462088" cy="2095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Translation</a:t>
            </a:r>
          </a:p>
        </p:txBody>
      </p:sp>
      <p:sp>
        <p:nvSpPr>
          <p:cNvPr id="13338" name="Text Box 31"/>
          <p:cNvSpPr txBox="1">
            <a:spLocks noChangeArrowheads="1"/>
          </p:cNvSpPr>
          <p:nvPr/>
        </p:nvSpPr>
        <p:spPr bwMode="auto">
          <a:xfrm>
            <a:off x="2809875" y="4216400"/>
            <a:ext cx="1462088" cy="209550"/>
          </a:xfrm>
          <a:prstGeom prst="rect">
            <a:avLst/>
          </a:prstGeom>
          <a:noFill/>
          <a:ln w="9525">
            <a:noFill/>
            <a:miter lim="800000"/>
            <a:headEnd/>
            <a:tailEnd/>
          </a:ln>
        </p:spPr>
        <p:txBody>
          <a:bodyPr wrap="none" lIns="0" tIns="0" rIns="0" bIns="0"/>
          <a:lstStyle/>
          <a:p>
            <a:pPr algn="ctr">
              <a:lnSpc>
                <a:spcPct val="90000"/>
              </a:lnSpc>
            </a:pPr>
            <a:r>
              <a:rPr lang="en-US" sz="1800">
                <a:latin typeface="Arial" charset="0"/>
              </a:rPr>
              <a:t>mRNA</a:t>
            </a:r>
            <a:br>
              <a:rPr lang="en-US" sz="1800">
                <a:latin typeface="Arial" charset="0"/>
              </a:rPr>
            </a:br>
            <a:r>
              <a:rPr lang="en-US" sz="1800">
                <a:latin typeface="Arial" charset="0"/>
              </a:rPr>
              <a:t>degradation</a:t>
            </a:r>
          </a:p>
        </p:txBody>
      </p:sp>
      <p:sp>
        <p:nvSpPr>
          <p:cNvPr id="13339" name="Text Box 31"/>
          <p:cNvSpPr txBox="1">
            <a:spLocks noChangeArrowheads="1"/>
          </p:cNvSpPr>
          <p:nvPr/>
        </p:nvSpPr>
        <p:spPr bwMode="auto">
          <a:xfrm>
            <a:off x="4994275" y="5156200"/>
            <a:ext cx="1462088" cy="209550"/>
          </a:xfrm>
          <a:prstGeom prst="rect">
            <a:avLst/>
          </a:prstGeom>
          <a:noFill/>
          <a:ln w="9525">
            <a:noFill/>
            <a:miter lim="800000"/>
            <a:headEnd/>
            <a:tailEnd/>
          </a:ln>
        </p:spPr>
        <p:txBody>
          <a:bodyPr wrap="none" lIns="0" tIns="0" rIns="0" bIns="0"/>
          <a:lstStyle/>
          <a:p>
            <a:pPr algn="ctr">
              <a:lnSpc>
                <a:spcPct val="90000"/>
              </a:lnSpc>
            </a:pPr>
            <a:r>
              <a:rPr lang="en-US" sz="1800">
                <a:latin typeface="Arial" charset="0"/>
              </a:rPr>
              <a:t>Protein</a:t>
            </a:r>
            <a:br>
              <a:rPr lang="en-US" sz="1800">
                <a:latin typeface="Arial" charset="0"/>
              </a:rPr>
            </a:br>
            <a:r>
              <a:rPr lang="en-US" sz="1800">
                <a:latin typeface="Arial" charset="0"/>
              </a:rPr>
              <a:t>processing</a:t>
            </a:r>
            <a:br>
              <a:rPr lang="en-US" sz="1800">
                <a:latin typeface="Arial" charset="0"/>
              </a:rPr>
            </a:br>
            <a:r>
              <a:rPr lang="en-US" sz="1800">
                <a:latin typeface="Arial" charset="0"/>
              </a:rPr>
              <a:t>and degradation</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12" name="Picture 36" descr="15_UN03TranslateRegMini-U"/>
          <p:cNvPicPr>
            <a:picLocks noChangeAspect="1" noChangeArrowheads="1"/>
          </p:cNvPicPr>
          <p:nvPr/>
        </p:nvPicPr>
        <p:blipFill>
          <a:blip r:embed="rId3" cstate="print"/>
          <a:srcRect b="2701"/>
          <a:stretch>
            <a:fillRect/>
          </a:stretch>
        </p:blipFill>
        <p:spPr bwMode="auto">
          <a:xfrm>
            <a:off x="2093913" y="136525"/>
            <a:ext cx="4956175" cy="6407150"/>
          </a:xfrm>
          <a:prstGeom prst="rect">
            <a:avLst/>
          </a:prstGeom>
          <a:noFill/>
        </p:spPr>
      </p:pic>
      <p:sp>
        <p:nvSpPr>
          <p:cNvPr id="24579" name="Rectangle 3"/>
          <p:cNvSpPr>
            <a:spLocks noChangeArrowheads="1"/>
          </p:cNvSpPr>
          <p:nvPr>
            <p:ph type="ctrTitle" idx="4294967295"/>
          </p:nvPr>
        </p:nvSpPr>
        <p:spPr bwMode="auto">
          <a:xfrm>
            <a:off x="152400" y="0"/>
            <a:ext cx="1981200" cy="304800"/>
          </a:xfrm>
          <a:prstGeom prst="rect">
            <a:avLst/>
          </a:prstGeom>
          <a:noFill/>
          <a:ln w="3175">
            <a:miter lim="800000"/>
            <a:headEnd/>
            <a:tailEnd/>
          </a:ln>
        </p:spPr>
        <p:txBody>
          <a:bodyPr/>
          <a:lstStyle/>
          <a:p>
            <a:pPr algn="l" eaLnBrk="1" hangingPunct="1"/>
            <a:r>
              <a:rPr lang="en-US" sz="1200" smtClean="0">
                <a:solidFill>
                  <a:schemeClr val="tx1"/>
                </a:solidFill>
                <a:latin typeface="Arial" charset="0"/>
              </a:rPr>
              <a:t>Figure 15.UN03</a:t>
            </a:r>
          </a:p>
        </p:txBody>
      </p:sp>
      <p:sp>
        <p:nvSpPr>
          <p:cNvPr id="24606" name="Text Box 31"/>
          <p:cNvSpPr txBox="1">
            <a:spLocks noChangeArrowheads="1"/>
          </p:cNvSpPr>
          <p:nvPr/>
        </p:nvSpPr>
        <p:spPr bwMode="auto">
          <a:xfrm>
            <a:off x="3292475" y="939800"/>
            <a:ext cx="2757488" cy="2603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Chromatin modification</a:t>
            </a:r>
          </a:p>
        </p:txBody>
      </p:sp>
      <p:sp>
        <p:nvSpPr>
          <p:cNvPr id="24607" name="Text Box 31"/>
          <p:cNvSpPr txBox="1">
            <a:spLocks noChangeArrowheads="1"/>
          </p:cNvSpPr>
          <p:nvPr/>
        </p:nvSpPr>
        <p:spPr bwMode="auto">
          <a:xfrm>
            <a:off x="3851275" y="1905000"/>
            <a:ext cx="1462088" cy="2095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Transcription</a:t>
            </a:r>
          </a:p>
        </p:txBody>
      </p:sp>
      <p:sp>
        <p:nvSpPr>
          <p:cNvPr id="24608" name="Text Box 31"/>
          <p:cNvSpPr txBox="1">
            <a:spLocks noChangeArrowheads="1"/>
          </p:cNvSpPr>
          <p:nvPr/>
        </p:nvSpPr>
        <p:spPr bwMode="auto">
          <a:xfrm>
            <a:off x="3686175" y="2870200"/>
            <a:ext cx="1462088" cy="2095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RNA processing</a:t>
            </a:r>
          </a:p>
        </p:txBody>
      </p:sp>
      <p:sp>
        <p:nvSpPr>
          <p:cNvPr id="24609" name="Text Box 31"/>
          <p:cNvSpPr txBox="1">
            <a:spLocks noChangeArrowheads="1"/>
          </p:cNvSpPr>
          <p:nvPr/>
        </p:nvSpPr>
        <p:spPr bwMode="auto">
          <a:xfrm>
            <a:off x="5108575" y="4152900"/>
            <a:ext cx="1462088" cy="2095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Translation</a:t>
            </a:r>
          </a:p>
        </p:txBody>
      </p:sp>
      <p:sp>
        <p:nvSpPr>
          <p:cNvPr id="24610" name="Text Box 31"/>
          <p:cNvSpPr txBox="1">
            <a:spLocks noChangeArrowheads="1"/>
          </p:cNvSpPr>
          <p:nvPr/>
        </p:nvSpPr>
        <p:spPr bwMode="auto">
          <a:xfrm>
            <a:off x="2809875" y="4165600"/>
            <a:ext cx="1462088" cy="209550"/>
          </a:xfrm>
          <a:prstGeom prst="rect">
            <a:avLst/>
          </a:prstGeom>
          <a:noFill/>
          <a:ln w="9525">
            <a:noFill/>
            <a:miter lim="800000"/>
            <a:headEnd/>
            <a:tailEnd/>
          </a:ln>
        </p:spPr>
        <p:txBody>
          <a:bodyPr wrap="none" lIns="0" tIns="0" rIns="0" bIns="0"/>
          <a:lstStyle/>
          <a:p>
            <a:pPr algn="ctr">
              <a:lnSpc>
                <a:spcPct val="90000"/>
              </a:lnSpc>
            </a:pPr>
            <a:r>
              <a:rPr lang="en-US" sz="1800">
                <a:latin typeface="Arial" charset="0"/>
              </a:rPr>
              <a:t>mRNA</a:t>
            </a:r>
            <a:br>
              <a:rPr lang="en-US" sz="1800">
                <a:latin typeface="Arial" charset="0"/>
              </a:rPr>
            </a:br>
            <a:r>
              <a:rPr lang="en-US" sz="1800">
                <a:latin typeface="Arial" charset="0"/>
              </a:rPr>
              <a:t>degradation</a:t>
            </a:r>
          </a:p>
        </p:txBody>
      </p:sp>
      <p:sp>
        <p:nvSpPr>
          <p:cNvPr id="24611" name="Text Box 31"/>
          <p:cNvSpPr txBox="1">
            <a:spLocks noChangeArrowheads="1"/>
          </p:cNvSpPr>
          <p:nvPr/>
        </p:nvSpPr>
        <p:spPr bwMode="auto">
          <a:xfrm>
            <a:off x="4994275" y="5092700"/>
            <a:ext cx="1462088" cy="209550"/>
          </a:xfrm>
          <a:prstGeom prst="rect">
            <a:avLst/>
          </a:prstGeom>
          <a:noFill/>
          <a:ln w="9525">
            <a:noFill/>
            <a:miter lim="800000"/>
            <a:headEnd/>
            <a:tailEnd/>
          </a:ln>
        </p:spPr>
        <p:txBody>
          <a:bodyPr wrap="none" lIns="0" tIns="0" rIns="0" bIns="0"/>
          <a:lstStyle/>
          <a:p>
            <a:pPr algn="ctr">
              <a:lnSpc>
                <a:spcPct val="90000"/>
              </a:lnSpc>
            </a:pPr>
            <a:r>
              <a:rPr lang="en-US" sz="1800">
                <a:latin typeface="Arial" charset="0"/>
              </a:rPr>
              <a:t>Protein</a:t>
            </a:r>
            <a:br>
              <a:rPr lang="en-US" sz="1800">
                <a:latin typeface="Arial" charset="0"/>
              </a:rPr>
            </a:br>
            <a:r>
              <a:rPr lang="en-US" sz="1800">
                <a:latin typeface="Arial" charset="0"/>
              </a:rPr>
              <a:t>processing</a:t>
            </a:r>
            <a:br>
              <a:rPr lang="en-US" sz="1800">
                <a:latin typeface="Arial" charset="0"/>
              </a:rPr>
            </a:br>
            <a:r>
              <a:rPr lang="en-US" sz="1800">
                <a:latin typeface="Arial" charset="0"/>
              </a:rPr>
              <a:t>and degradation</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51" name="Picture 27" descr="15_UN05Summary_C1-U"/>
          <p:cNvPicPr>
            <a:picLocks noChangeAspect="1" noChangeArrowheads="1"/>
          </p:cNvPicPr>
          <p:nvPr/>
        </p:nvPicPr>
        <p:blipFill>
          <a:blip r:embed="rId3" cstate="print"/>
          <a:srcRect b="6880"/>
          <a:stretch>
            <a:fillRect/>
          </a:stretch>
        </p:blipFill>
        <p:spPr bwMode="auto">
          <a:xfrm>
            <a:off x="296863" y="2136775"/>
            <a:ext cx="8548687" cy="2406650"/>
          </a:xfrm>
          <a:prstGeom prst="rect">
            <a:avLst/>
          </a:prstGeom>
          <a:noFill/>
        </p:spPr>
      </p:pic>
      <p:sp>
        <p:nvSpPr>
          <p:cNvPr id="26627" name="Rectangle 3"/>
          <p:cNvSpPr>
            <a:spLocks noChangeArrowheads="1"/>
          </p:cNvSpPr>
          <p:nvPr>
            <p:ph type="ctrTitle" idx="4294967295"/>
          </p:nvPr>
        </p:nvSpPr>
        <p:spPr bwMode="auto">
          <a:xfrm>
            <a:off x="152400" y="0"/>
            <a:ext cx="1981200" cy="304800"/>
          </a:xfrm>
          <a:prstGeom prst="rect">
            <a:avLst/>
          </a:prstGeom>
          <a:noFill/>
          <a:ln w="3175">
            <a:miter lim="800000"/>
            <a:headEnd/>
            <a:tailEnd/>
          </a:ln>
        </p:spPr>
        <p:txBody>
          <a:bodyPr/>
          <a:lstStyle/>
          <a:p>
            <a:pPr algn="l" eaLnBrk="1" hangingPunct="1"/>
            <a:r>
              <a:rPr lang="en-US" sz="1200" smtClean="0">
                <a:latin typeface="Arial" charset="0"/>
              </a:rPr>
              <a:t>Figure 15.UN05</a:t>
            </a:r>
          </a:p>
        </p:txBody>
      </p:sp>
      <p:sp>
        <p:nvSpPr>
          <p:cNvPr id="26639" name="Text Box 31"/>
          <p:cNvSpPr txBox="1">
            <a:spLocks noChangeArrowheads="1"/>
          </p:cNvSpPr>
          <p:nvPr/>
        </p:nvSpPr>
        <p:spPr bwMode="auto">
          <a:xfrm>
            <a:off x="1323975" y="2184400"/>
            <a:ext cx="2147888" cy="3111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Genes expressed</a:t>
            </a:r>
          </a:p>
        </p:txBody>
      </p:sp>
      <p:sp>
        <p:nvSpPr>
          <p:cNvPr id="26640" name="Text Box 31"/>
          <p:cNvSpPr txBox="1">
            <a:spLocks noChangeArrowheads="1"/>
          </p:cNvSpPr>
          <p:nvPr/>
        </p:nvSpPr>
        <p:spPr bwMode="auto">
          <a:xfrm>
            <a:off x="5527675" y="2184400"/>
            <a:ext cx="2147888" cy="3111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Genes not expressed</a:t>
            </a:r>
          </a:p>
        </p:txBody>
      </p:sp>
      <p:sp>
        <p:nvSpPr>
          <p:cNvPr id="26641" name="Text Box 31"/>
          <p:cNvSpPr txBox="1">
            <a:spLocks noChangeArrowheads="1"/>
          </p:cNvSpPr>
          <p:nvPr/>
        </p:nvSpPr>
        <p:spPr bwMode="auto">
          <a:xfrm>
            <a:off x="5426075" y="4191000"/>
            <a:ext cx="1398588" cy="2476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Corepressor</a:t>
            </a:r>
          </a:p>
        </p:txBody>
      </p:sp>
      <p:sp>
        <p:nvSpPr>
          <p:cNvPr id="26642" name="Text Box 31"/>
          <p:cNvSpPr txBox="1">
            <a:spLocks noChangeArrowheads="1"/>
          </p:cNvSpPr>
          <p:nvPr/>
        </p:nvSpPr>
        <p:spPr bwMode="auto">
          <a:xfrm>
            <a:off x="1158875" y="3454400"/>
            <a:ext cx="915988" cy="1968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Operator</a:t>
            </a:r>
          </a:p>
        </p:txBody>
      </p:sp>
      <p:sp>
        <p:nvSpPr>
          <p:cNvPr id="26643" name="Text Box 31"/>
          <p:cNvSpPr txBox="1">
            <a:spLocks noChangeArrowheads="1"/>
          </p:cNvSpPr>
          <p:nvPr/>
        </p:nvSpPr>
        <p:spPr bwMode="auto">
          <a:xfrm>
            <a:off x="676275" y="2540000"/>
            <a:ext cx="915988" cy="1968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Promoter</a:t>
            </a:r>
          </a:p>
        </p:txBody>
      </p:sp>
      <p:sp>
        <p:nvSpPr>
          <p:cNvPr id="26644" name="Text Box 31"/>
          <p:cNvSpPr txBox="1">
            <a:spLocks noChangeArrowheads="1"/>
          </p:cNvSpPr>
          <p:nvPr/>
        </p:nvSpPr>
        <p:spPr bwMode="auto">
          <a:xfrm>
            <a:off x="2327275" y="2832100"/>
            <a:ext cx="915988" cy="1968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Genes</a:t>
            </a:r>
          </a:p>
        </p:txBody>
      </p:sp>
      <p:sp>
        <p:nvSpPr>
          <p:cNvPr id="26645" name="Text Box 31"/>
          <p:cNvSpPr txBox="1">
            <a:spLocks noChangeArrowheads="1"/>
          </p:cNvSpPr>
          <p:nvPr/>
        </p:nvSpPr>
        <p:spPr bwMode="auto">
          <a:xfrm>
            <a:off x="6607175" y="3556000"/>
            <a:ext cx="2084388" cy="4762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Active repressor:</a:t>
            </a:r>
            <a:br>
              <a:rPr lang="en-US" sz="1800">
                <a:latin typeface="Arial" charset="0"/>
              </a:rPr>
            </a:br>
            <a:r>
              <a:rPr lang="en-US" sz="1800">
                <a:latin typeface="Arial" charset="0"/>
              </a:rPr>
              <a:t>corepressor bound</a:t>
            </a:r>
          </a:p>
        </p:txBody>
      </p:sp>
      <p:sp>
        <p:nvSpPr>
          <p:cNvPr id="26646" name="Text Box 31"/>
          <p:cNvSpPr txBox="1">
            <a:spLocks noChangeArrowheads="1"/>
          </p:cNvSpPr>
          <p:nvPr/>
        </p:nvSpPr>
        <p:spPr bwMode="auto">
          <a:xfrm>
            <a:off x="1527175" y="4025900"/>
            <a:ext cx="2084388" cy="4762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Inactive repressor:</a:t>
            </a:r>
            <a:br>
              <a:rPr lang="en-US" sz="1800">
                <a:latin typeface="Arial" charset="0"/>
              </a:rPr>
            </a:br>
            <a:r>
              <a:rPr lang="en-US" sz="1800">
                <a:latin typeface="Arial" charset="0"/>
              </a:rPr>
              <a:t>no corepressor present</a:t>
            </a:r>
          </a:p>
        </p:txBody>
      </p:sp>
      <p:sp>
        <p:nvSpPr>
          <p:cNvPr id="26647" name="Line 23"/>
          <p:cNvSpPr>
            <a:spLocks noChangeShapeType="1"/>
          </p:cNvSpPr>
          <p:nvPr/>
        </p:nvSpPr>
        <p:spPr bwMode="auto">
          <a:xfrm flipH="1">
            <a:off x="5900738" y="3632200"/>
            <a:ext cx="127000" cy="563563"/>
          </a:xfrm>
          <a:prstGeom prst="line">
            <a:avLst/>
          </a:prstGeom>
          <a:noFill/>
          <a:ln w="12700">
            <a:solidFill>
              <a:schemeClr val="tx1"/>
            </a:solidFill>
            <a:round/>
            <a:headEnd/>
            <a:tailEnd/>
          </a:ln>
          <a:effectLst/>
        </p:spPr>
        <p:txBody>
          <a:bodyPr wrap="none" anchor="ctr"/>
          <a:lstStyle/>
          <a:p>
            <a:endParaRPr lang="en-US"/>
          </a:p>
        </p:txBody>
      </p:sp>
      <p:sp>
        <p:nvSpPr>
          <p:cNvPr id="26649" name="AutoShape 25"/>
          <p:cNvSpPr>
            <a:spLocks/>
          </p:cNvSpPr>
          <p:nvPr/>
        </p:nvSpPr>
        <p:spPr bwMode="auto">
          <a:xfrm rot="5400000">
            <a:off x="1099344" y="2158206"/>
            <a:ext cx="177800" cy="1423988"/>
          </a:xfrm>
          <a:prstGeom prst="leftBrace">
            <a:avLst>
              <a:gd name="adj1" fmla="val 40156"/>
              <a:gd name="adj2" fmla="val 50000"/>
            </a:avLst>
          </a:prstGeom>
          <a:noFill/>
          <a:ln w="12700">
            <a:solidFill>
              <a:schemeClr val="tx1"/>
            </a:solidFill>
            <a:round/>
            <a:headEnd/>
            <a:tailEnd/>
          </a:ln>
          <a:effectLst/>
        </p:spPr>
        <p:txBody>
          <a:bodyPr wrap="none" anchor="ctr"/>
          <a:lstStyle/>
          <a:p>
            <a:endParaRPr lang="en-US"/>
          </a:p>
        </p:txBody>
      </p:sp>
      <p:sp>
        <p:nvSpPr>
          <p:cNvPr id="26650" name="Line 26"/>
          <p:cNvSpPr>
            <a:spLocks noChangeShapeType="1"/>
          </p:cNvSpPr>
          <p:nvPr/>
        </p:nvSpPr>
        <p:spPr bwMode="auto">
          <a:xfrm>
            <a:off x="1582738" y="3357563"/>
            <a:ext cx="0" cy="114300"/>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91" name="Picture 47" descr="15_UN06_Summary_C2-U"/>
          <p:cNvPicPr>
            <a:picLocks noChangeAspect="1" noChangeArrowheads="1"/>
          </p:cNvPicPr>
          <p:nvPr/>
        </p:nvPicPr>
        <p:blipFill>
          <a:blip r:embed="rId3" cstate="print"/>
          <a:srcRect b="2893"/>
          <a:stretch>
            <a:fillRect/>
          </a:stretch>
        </p:blipFill>
        <p:spPr bwMode="auto">
          <a:xfrm>
            <a:off x="1352550" y="136525"/>
            <a:ext cx="6438900" cy="6394450"/>
          </a:xfrm>
          <a:prstGeom prst="rect">
            <a:avLst/>
          </a:prstGeom>
          <a:noFill/>
        </p:spPr>
      </p:pic>
      <p:sp>
        <p:nvSpPr>
          <p:cNvPr id="262146" name="Rectangle 3"/>
          <p:cNvSpPr>
            <a:spLocks noChangeArrowheads="1"/>
          </p:cNvSpPr>
          <p:nvPr>
            <p:ph type="ctrTitle" idx="4294967295"/>
          </p:nvPr>
        </p:nvSpPr>
        <p:spPr bwMode="auto">
          <a:xfrm>
            <a:off x="152400" y="0"/>
            <a:ext cx="1981200" cy="304800"/>
          </a:xfrm>
          <a:prstGeom prst="rect">
            <a:avLst/>
          </a:prstGeom>
          <a:noFill/>
          <a:ln w="3175">
            <a:miter lim="800000"/>
            <a:headEnd/>
            <a:tailEnd/>
          </a:ln>
        </p:spPr>
        <p:txBody>
          <a:bodyPr/>
          <a:lstStyle/>
          <a:p>
            <a:pPr algn="l" eaLnBrk="1" hangingPunct="1"/>
            <a:r>
              <a:rPr lang="en-US" sz="1200" smtClean="0">
                <a:latin typeface="Arial" charset="0"/>
              </a:rPr>
              <a:t>Figure 15.UN06</a:t>
            </a:r>
          </a:p>
        </p:txBody>
      </p:sp>
      <p:sp>
        <p:nvSpPr>
          <p:cNvPr id="262158" name="Text Box 31"/>
          <p:cNvSpPr txBox="1">
            <a:spLocks noChangeArrowheads="1"/>
          </p:cNvSpPr>
          <p:nvPr/>
        </p:nvSpPr>
        <p:spPr bwMode="auto">
          <a:xfrm>
            <a:off x="1584325" y="222250"/>
            <a:ext cx="2071688" cy="196850"/>
          </a:xfrm>
          <a:prstGeom prst="rect">
            <a:avLst/>
          </a:prstGeom>
          <a:noFill/>
          <a:ln w="9525">
            <a:noFill/>
            <a:miter lim="800000"/>
            <a:headEnd/>
            <a:tailEnd/>
          </a:ln>
        </p:spPr>
        <p:txBody>
          <a:bodyPr wrap="none" lIns="0" tIns="0" rIns="0" bIns="0"/>
          <a:lstStyle/>
          <a:p>
            <a:pPr>
              <a:lnSpc>
                <a:spcPct val="90000"/>
              </a:lnSpc>
            </a:pPr>
            <a:r>
              <a:rPr lang="en-US" sz="1400">
                <a:latin typeface="Arial" charset="0"/>
              </a:rPr>
              <a:t>Chromatin modification</a:t>
            </a:r>
          </a:p>
        </p:txBody>
      </p:sp>
      <p:sp>
        <p:nvSpPr>
          <p:cNvPr id="262159" name="Text Box 31"/>
          <p:cNvSpPr txBox="1">
            <a:spLocks noChangeArrowheads="1"/>
          </p:cNvSpPr>
          <p:nvPr/>
        </p:nvSpPr>
        <p:spPr bwMode="auto">
          <a:xfrm>
            <a:off x="5407025" y="234950"/>
            <a:ext cx="2071688" cy="196850"/>
          </a:xfrm>
          <a:prstGeom prst="rect">
            <a:avLst/>
          </a:prstGeom>
          <a:noFill/>
          <a:ln w="9525">
            <a:noFill/>
            <a:miter lim="800000"/>
            <a:headEnd/>
            <a:tailEnd/>
          </a:ln>
        </p:spPr>
        <p:txBody>
          <a:bodyPr wrap="none" lIns="0" tIns="0" rIns="0" bIns="0"/>
          <a:lstStyle/>
          <a:p>
            <a:pPr>
              <a:lnSpc>
                <a:spcPct val="90000"/>
              </a:lnSpc>
            </a:pPr>
            <a:r>
              <a:rPr lang="en-US" sz="1400">
                <a:latin typeface="Arial" charset="0"/>
              </a:rPr>
              <a:t>Transcription</a:t>
            </a:r>
          </a:p>
        </p:txBody>
      </p:sp>
      <p:sp>
        <p:nvSpPr>
          <p:cNvPr id="262160" name="Text Box 31"/>
          <p:cNvSpPr txBox="1">
            <a:spLocks noChangeArrowheads="1"/>
          </p:cNvSpPr>
          <p:nvPr/>
        </p:nvSpPr>
        <p:spPr bwMode="auto">
          <a:xfrm>
            <a:off x="5280025" y="3181350"/>
            <a:ext cx="2071688" cy="196850"/>
          </a:xfrm>
          <a:prstGeom prst="rect">
            <a:avLst/>
          </a:prstGeom>
          <a:noFill/>
          <a:ln w="9525">
            <a:noFill/>
            <a:miter lim="800000"/>
            <a:headEnd/>
            <a:tailEnd/>
          </a:ln>
        </p:spPr>
        <p:txBody>
          <a:bodyPr wrap="none" lIns="0" tIns="0" rIns="0" bIns="0"/>
          <a:lstStyle/>
          <a:p>
            <a:pPr>
              <a:lnSpc>
                <a:spcPct val="90000"/>
              </a:lnSpc>
            </a:pPr>
            <a:r>
              <a:rPr lang="en-US" sz="1400">
                <a:latin typeface="Arial" charset="0"/>
              </a:rPr>
              <a:t>RNA processing</a:t>
            </a:r>
          </a:p>
        </p:txBody>
      </p:sp>
      <p:sp>
        <p:nvSpPr>
          <p:cNvPr id="262161" name="Text Box 31"/>
          <p:cNvSpPr txBox="1">
            <a:spLocks noChangeArrowheads="1"/>
          </p:cNvSpPr>
          <p:nvPr/>
        </p:nvSpPr>
        <p:spPr bwMode="auto">
          <a:xfrm>
            <a:off x="5495925" y="4787900"/>
            <a:ext cx="973138" cy="190500"/>
          </a:xfrm>
          <a:prstGeom prst="rect">
            <a:avLst/>
          </a:prstGeom>
          <a:noFill/>
          <a:ln w="9525">
            <a:noFill/>
            <a:miter lim="800000"/>
            <a:headEnd/>
            <a:tailEnd/>
          </a:ln>
        </p:spPr>
        <p:txBody>
          <a:bodyPr wrap="none" lIns="0" tIns="0" rIns="0" bIns="0"/>
          <a:lstStyle/>
          <a:p>
            <a:pPr>
              <a:lnSpc>
                <a:spcPct val="90000"/>
              </a:lnSpc>
            </a:pPr>
            <a:r>
              <a:rPr lang="en-US" sz="1400">
                <a:latin typeface="Arial" charset="0"/>
              </a:rPr>
              <a:t>Translation</a:t>
            </a:r>
          </a:p>
        </p:txBody>
      </p:sp>
      <p:sp>
        <p:nvSpPr>
          <p:cNvPr id="262162" name="Text Box 31"/>
          <p:cNvSpPr txBox="1">
            <a:spLocks noChangeArrowheads="1"/>
          </p:cNvSpPr>
          <p:nvPr/>
        </p:nvSpPr>
        <p:spPr bwMode="auto">
          <a:xfrm>
            <a:off x="1825625" y="5746750"/>
            <a:ext cx="973138" cy="190500"/>
          </a:xfrm>
          <a:prstGeom prst="rect">
            <a:avLst/>
          </a:prstGeom>
          <a:noFill/>
          <a:ln w="9525">
            <a:noFill/>
            <a:miter lim="800000"/>
            <a:headEnd/>
            <a:tailEnd/>
          </a:ln>
        </p:spPr>
        <p:txBody>
          <a:bodyPr wrap="none" lIns="0" tIns="0" rIns="0" bIns="0"/>
          <a:lstStyle/>
          <a:p>
            <a:pPr>
              <a:lnSpc>
                <a:spcPct val="90000"/>
              </a:lnSpc>
            </a:pPr>
            <a:r>
              <a:rPr lang="en-US" sz="1400">
                <a:latin typeface="Arial" charset="0"/>
              </a:rPr>
              <a:t>mRNA degradation</a:t>
            </a:r>
          </a:p>
        </p:txBody>
      </p:sp>
      <p:sp>
        <p:nvSpPr>
          <p:cNvPr id="262163" name="Text Box 31"/>
          <p:cNvSpPr txBox="1">
            <a:spLocks noChangeArrowheads="1"/>
          </p:cNvSpPr>
          <p:nvPr/>
        </p:nvSpPr>
        <p:spPr bwMode="auto">
          <a:xfrm>
            <a:off x="4454525" y="5746750"/>
            <a:ext cx="2376488" cy="190500"/>
          </a:xfrm>
          <a:prstGeom prst="rect">
            <a:avLst/>
          </a:prstGeom>
          <a:noFill/>
          <a:ln w="9525">
            <a:noFill/>
            <a:miter lim="800000"/>
            <a:headEnd/>
            <a:tailEnd/>
          </a:ln>
        </p:spPr>
        <p:txBody>
          <a:bodyPr wrap="none" lIns="0" tIns="0" rIns="0" bIns="0"/>
          <a:lstStyle/>
          <a:p>
            <a:pPr>
              <a:lnSpc>
                <a:spcPct val="90000"/>
              </a:lnSpc>
            </a:pPr>
            <a:r>
              <a:rPr lang="en-US" sz="1400">
                <a:latin typeface="Arial" charset="0"/>
              </a:rPr>
              <a:t>Protein processing and degradation</a:t>
            </a:r>
          </a:p>
        </p:txBody>
      </p:sp>
      <p:sp>
        <p:nvSpPr>
          <p:cNvPr id="262164" name="Text Box 31"/>
          <p:cNvSpPr txBox="1">
            <a:spLocks noChangeArrowheads="1"/>
          </p:cNvSpPr>
          <p:nvPr/>
        </p:nvSpPr>
        <p:spPr bwMode="auto">
          <a:xfrm>
            <a:off x="4270375" y="6038850"/>
            <a:ext cx="2376488" cy="190500"/>
          </a:xfrm>
          <a:prstGeom prst="rect">
            <a:avLst/>
          </a:prstGeom>
          <a:noFill/>
          <a:ln w="9525">
            <a:noFill/>
            <a:miter lim="800000"/>
            <a:headEnd/>
            <a:tailEnd/>
          </a:ln>
        </p:spPr>
        <p:txBody>
          <a:bodyPr wrap="none" lIns="0" tIns="0" rIns="0" bIns="0"/>
          <a:lstStyle/>
          <a:p>
            <a:r>
              <a:rPr lang="en-US" sz="1300">
                <a:latin typeface="Arial" charset="0"/>
              </a:rPr>
              <a:t>• Protein processing and degradation are</a:t>
            </a:r>
            <a:br>
              <a:rPr lang="en-US" sz="1300">
                <a:latin typeface="Arial" charset="0"/>
              </a:rPr>
            </a:br>
            <a:r>
              <a:rPr lang="en-US" sz="1300">
                <a:latin typeface="Arial" charset="0"/>
              </a:rPr>
              <a:t>subject to regulation.</a:t>
            </a:r>
          </a:p>
        </p:txBody>
      </p:sp>
      <p:sp>
        <p:nvSpPr>
          <p:cNvPr id="262165" name="Text Box 31"/>
          <p:cNvSpPr txBox="1">
            <a:spLocks noChangeArrowheads="1"/>
          </p:cNvSpPr>
          <p:nvPr/>
        </p:nvSpPr>
        <p:spPr bwMode="auto">
          <a:xfrm>
            <a:off x="1597025" y="6026150"/>
            <a:ext cx="1855788" cy="374650"/>
          </a:xfrm>
          <a:prstGeom prst="rect">
            <a:avLst/>
          </a:prstGeom>
          <a:noFill/>
          <a:ln w="9525">
            <a:noFill/>
            <a:miter lim="800000"/>
            <a:headEnd/>
            <a:tailEnd/>
          </a:ln>
        </p:spPr>
        <p:txBody>
          <a:bodyPr wrap="none" lIns="0" tIns="0" rIns="0" bIns="0"/>
          <a:lstStyle/>
          <a:p>
            <a:r>
              <a:rPr lang="en-US" sz="1300">
                <a:latin typeface="Arial" charset="0"/>
              </a:rPr>
              <a:t>• Each mRNA has a</a:t>
            </a:r>
            <a:br>
              <a:rPr lang="en-US" sz="1300">
                <a:latin typeface="Arial" charset="0"/>
              </a:rPr>
            </a:br>
            <a:r>
              <a:rPr lang="en-US" sz="1300">
                <a:latin typeface="Arial" charset="0"/>
              </a:rPr>
              <a:t>characteristic life span.</a:t>
            </a:r>
          </a:p>
        </p:txBody>
      </p:sp>
      <p:sp>
        <p:nvSpPr>
          <p:cNvPr id="262166" name="Text Box 31"/>
          <p:cNvSpPr txBox="1">
            <a:spLocks noChangeArrowheads="1"/>
          </p:cNvSpPr>
          <p:nvPr/>
        </p:nvSpPr>
        <p:spPr bwMode="auto">
          <a:xfrm>
            <a:off x="4264025" y="5067300"/>
            <a:ext cx="3297238" cy="349250"/>
          </a:xfrm>
          <a:prstGeom prst="rect">
            <a:avLst/>
          </a:prstGeom>
          <a:noFill/>
          <a:ln w="9525">
            <a:noFill/>
            <a:miter lim="800000"/>
            <a:headEnd/>
            <a:tailEnd/>
          </a:ln>
        </p:spPr>
        <p:txBody>
          <a:bodyPr wrap="none" lIns="0" tIns="0" rIns="0" bIns="0"/>
          <a:lstStyle/>
          <a:p>
            <a:r>
              <a:rPr lang="en-US" sz="1300">
                <a:latin typeface="Arial" charset="0"/>
              </a:rPr>
              <a:t>• Initiation of translation can be controlled</a:t>
            </a:r>
            <a:br>
              <a:rPr lang="en-US" sz="1300">
                <a:latin typeface="Arial" charset="0"/>
              </a:rPr>
            </a:br>
            <a:r>
              <a:rPr lang="en-US" sz="1300">
                <a:latin typeface="Arial" charset="0"/>
              </a:rPr>
              <a:t>via regulation of initiation factors.</a:t>
            </a:r>
          </a:p>
        </p:txBody>
      </p:sp>
      <p:sp>
        <p:nvSpPr>
          <p:cNvPr id="262167" name="Text Box 31"/>
          <p:cNvSpPr txBox="1">
            <a:spLocks noChangeArrowheads="1"/>
          </p:cNvSpPr>
          <p:nvPr/>
        </p:nvSpPr>
        <p:spPr bwMode="auto">
          <a:xfrm>
            <a:off x="4289425" y="4362450"/>
            <a:ext cx="630238" cy="152400"/>
          </a:xfrm>
          <a:prstGeom prst="rect">
            <a:avLst/>
          </a:prstGeom>
          <a:noFill/>
          <a:ln w="9525">
            <a:noFill/>
            <a:miter lim="800000"/>
            <a:headEnd/>
            <a:tailEnd/>
          </a:ln>
        </p:spPr>
        <p:txBody>
          <a:bodyPr wrap="none" lIns="0" tIns="0" rIns="0" bIns="0"/>
          <a:lstStyle/>
          <a:p>
            <a:pPr>
              <a:lnSpc>
                <a:spcPct val="90000"/>
              </a:lnSpc>
            </a:pPr>
            <a:r>
              <a:rPr lang="en-US" sz="1300">
                <a:latin typeface="Arial" charset="0"/>
              </a:rPr>
              <a:t>mRNA</a:t>
            </a:r>
          </a:p>
        </p:txBody>
      </p:sp>
      <p:sp>
        <p:nvSpPr>
          <p:cNvPr id="262168" name="Text Box 31"/>
          <p:cNvSpPr txBox="1">
            <a:spLocks noChangeArrowheads="1"/>
          </p:cNvSpPr>
          <p:nvPr/>
        </p:nvSpPr>
        <p:spPr bwMode="auto">
          <a:xfrm>
            <a:off x="5889625" y="4362450"/>
            <a:ext cx="192088" cy="139700"/>
          </a:xfrm>
          <a:prstGeom prst="rect">
            <a:avLst/>
          </a:prstGeom>
          <a:noFill/>
          <a:ln w="9525">
            <a:noFill/>
            <a:miter lim="800000"/>
            <a:headEnd/>
            <a:tailEnd/>
          </a:ln>
        </p:spPr>
        <p:txBody>
          <a:bodyPr wrap="none" lIns="0" tIns="0" rIns="0" bIns="0"/>
          <a:lstStyle/>
          <a:p>
            <a:pPr>
              <a:lnSpc>
                <a:spcPct val="90000"/>
              </a:lnSpc>
            </a:pPr>
            <a:r>
              <a:rPr lang="en-US" sz="1300">
                <a:latin typeface="Arial" charset="0"/>
              </a:rPr>
              <a:t>or</a:t>
            </a:r>
          </a:p>
        </p:txBody>
      </p:sp>
      <p:sp>
        <p:nvSpPr>
          <p:cNvPr id="262169" name="Text Box 31"/>
          <p:cNvSpPr txBox="1">
            <a:spLocks noChangeArrowheads="1"/>
          </p:cNvSpPr>
          <p:nvPr/>
        </p:nvSpPr>
        <p:spPr bwMode="auto">
          <a:xfrm>
            <a:off x="4289425" y="3829050"/>
            <a:ext cx="1049338" cy="317500"/>
          </a:xfrm>
          <a:prstGeom prst="rect">
            <a:avLst/>
          </a:prstGeom>
          <a:noFill/>
          <a:ln w="9525">
            <a:noFill/>
            <a:miter lim="800000"/>
            <a:headEnd/>
            <a:tailEnd/>
          </a:ln>
        </p:spPr>
        <p:txBody>
          <a:bodyPr wrap="none" lIns="0" tIns="0" rIns="0" bIns="0"/>
          <a:lstStyle/>
          <a:p>
            <a:r>
              <a:rPr lang="en-US" sz="1300">
                <a:latin typeface="Arial" charset="0"/>
              </a:rPr>
              <a:t>Primary RNA</a:t>
            </a:r>
            <a:br>
              <a:rPr lang="en-US" sz="1300">
                <a:latin typeface="Arial" charset="0"/>
              </a:rPr>
            </a:br>
            <a:r>
              <a:rPr lang="en-US" sz="1300">
                <a:latin typeface="Arial" charset="0"/>
              </a:rPr>
              <a:t>transcript</a:t>
            </a:r>
          </a:p>
        </p:txBody>
      </p:sp>
      <p:sp>
        <p:nvSpPr>
          <p:cNvPr id="262170" name="Text Box 31"/>
          <p:cNvSpPr txBox="1">
            <a:spLocks noChangeArrowheads="1"/>
          </p:cNvSpPr>
          <p:nvPr/>
        </p:nvSpPr>
        <p:spPr bwMode="auto">
          <a:xfrm>
            <a:off x="4283075" y="3473450"/>
            <a:ext cx="2078038" cy="203200"/>
          </a:xfrm>
          <a:prstGeom prst="rect">
            <a:avLst/>
          </a:prstGeom>
          <a:noFill/>
          <a:ln w="9525">
            <a:noFill/>
            <a:miter lim="800000"/>
            <a:headEnd/>
            <a:tailEnd/>
          </a:ln>
        </p:spPr>
        <p:txBody>
          <a:bodyPr wrap="none" lIns="0" tIns="0" rIns="0" bIns="0"/>
          <a:lstStyle/>
          <a:p>
            <a:pPr>
              <a:lnSpc>
                <a:spcPct val="90000"/>
              </a:lnSpc>
            </a:pPr>
            <a:r>
              <a:rPr lang="en-US" sz="1300">
                <a:latin typeface="Arial" charset="0"/>
              </a:rPr>
              <a:t>• Alternative RNA splicing:</a:t>
            </a:r>
          </a:p>
        </p:txBody>
      </p:sp>
      <p:sp>
        <p:nvSpPr>
          <p:cNvPr id="262171" name="Text Box 31"/>
          <p:cNvSpPr txBox="1">
            <a:spLocks noChangeArrowheads="1"/>
          </p:cNvSpPr>
          <p:nvPr/>
        </p:nvSpPr>
        <p:spPr bwMode="auto">
          <a:xfrm>
            <a:off x="4251325" y="2374900"/>
            <a:ext cx="2078038" cy="203200"/>
          </a:xfrm>
          <a:prstGeom prst="rect">
            <a:avLst/>
          </a:prstGeom>
          <a:noFill/>
          <a:ln w="9525">
            <a:noFill/>
            <a:miter lim="800000"/>
            <a:headEnd/>
            <a:tailEnd/>
          </a:ln>
        </p:spPr>
        <p:txBody>
          <a:bodyPr wrap="none" lIns="0" tIns="0" rIns="0" bIns="0"/>
          <a:lstStyle/>
          <a:p>
            <a:r>
              <a:rPr lang="en-US" sz="1300">
                <a:latin typeface="Arial" charset="0"/>
              </a:rPr>
              <a:t>• The genes in a coordinately controlled</a:t>
            </a:r>
            <a:br>
              <a:rPr lang="en-US" sz="1300">
                <a:latin typeface="Arial" charset="0"/>
              </a:rPr>
            </a:br>
            <a:r>
              <a:rPr lang="en-US" sz="1300">
                <a:latin typeface="Arial" charset="0"/>
              </a:rPr>
              <a:t>group all share a combination of control</a:t>
            </a:r>
            <a:br>
              <a:rPr lang="en-US" sz="1300">
                <a:latin typeface="Arial" charset="0"/>
              </a:rPr>
            </a:br>
            <a:r>
              <a:rPr lang="en-US" sz="1300">
                <a:latin typeface="Arial" charset="0"/>
              </a:rPr>
              <a:t>elements.</a:t>
            </a:r>
          </a:p>
        </p:txBody>
      </p:sp>
      <p:sp>
        <p:nvSpPr>
          <p:cNvPr id="262172" name="Text Box 31"/>
          <p:cNvSpPr txBox="1">
            <a:spLocks noChangeArrowheads="1"/>
          </p:cNvSpPr>
          <p:nvPr/>
        </p:nvSpPr>
        <p:spPr bwMode="auto">
          <a:xfrm>
            <a:off x="4270375" y="520700"/>
            <a:ext cx="3043238" cy="514350"/>
          </a:xfrm>
          <a:prstGeom prst="rect">
            <a:avLst/>
          </a:prstGeom>
          <a:noFill/>
          <a:ln w="9525">
            <a:noFill/>
            <a:miter lim="800000"/>
            <a:headEnd/>
            <a:tailEnd/>
          </a:ln>
        </p:spPr>
        <p:txBody>
          <a:bodyPr wrap="none" lIns="0" tIns="0" rIns="0" bIns="0"/>
          <a:lstStyle/>
          <a:p>
            <a:r>
              <a:rPr lang="en-US" sz="1300">
                <a:latin typeface="Arial" charset="0"/>
              </a:rPr>
              <a:t>• Regulation of transcription initiation:</a:t>
            </a:r>
            <a:br>
              <a:rPr lang="en-US" sz="1300">
                <a:latin typeface="Arial" charset="0"/>
              </a:rPr>
            </a:br>
            <a:r>
              <a:rPr lang="en-US" sz="1300">
                <a:latin typeface="Arial" charset="0"/>
              </a:rPr>
              <a:t>DNA control elements in enhancers bind</a:t>
            </a:r>
            <a:br>
              <a:rPr lang="en-US" sz="1300">
                <a:latin typeface="Arial" charset="0"/>
              </a:rPr>
            </a:br>
            <a:r>
              <a:rPr lang="en-US" sz="1300">
                <a:latin typeface="Arial" charset="0"/>
              </a:rPr>
              <a:t>specific transcription factors.</a:t>
            </a:r>
          </a:p>
        </p:txBody>
      </p:sp>
      <p:sp>
        <p:nvSpPr>
          <p:cNvPr id="262173" name="Text Box 31"/>
          <p:cNvSpPr txBox="1">
            <a:spLocks noChangeArrowheads="1"/>
          </p:cNvSpPr>
          <p:nvPr/>
        </p:nvSpPr>
        <p:spPr bwMode="auto">
          <a:xfrm>
            <a:off x="4270375" y="1155700"/>
            <a:ext cx="3024188" cy="1092200"/>
          </a:xfrm>
          <a:prstGeom prst="rect">
            <a:avLst/>
          </a:prstGeom>
          <a:noFill/>
          <a:ln w="9525">
            <a:noFill/>
            <a:miter lim="800000"/>
            <a:headEnd/>
            <a:tailEnd/>
          </a:ln>
        </p:spPr>
        <p:txBody>
          <a:bodyPr wrap="none" lIns="0" tIns="0" rIns="0" bIns="0"/>
          <a:lstStyle/>
          <a:p>
            <a:r>
              <a:rPr lang="en-US" sz="1300">
                <a:latin typeface="Arial" charset="0"/>
              </a:rPr>
              <a:t>Bending of</a:t>
            </a:r>
            <a:br>
              <a:rPr lang="en-US" sz="1300">
                <a:latin typeface="Arial" charset="0"/>
              </a:rPr>
            </a:br>
            <a:r>
              <a:rPr lang="en-US" sz="1300">
                <a:latin typeface="Arial" charset="0"/>
              </a:rPr>
              <a:t>the DNA</a:t>
            </a:r>
            <a:br>
              <a:rPr lang="en-US" sz="1300">
                <a:latin typeface="Arial" charset="0"/>
              </a:rPr>
            </a:br>
            <a:r>
              <a:rPr lang="en-US" sz="1300">
                <a:latin typeface="Arial" charset="0"/>
              </a:rPr>
              <a:t>enables</a:t>
            </a:r>
            <a:br>
              <a:rPr lang="en-US" sz="1300">
                <a:latin typeface="Arial" charset="0"/>
              </a:rPr>
            </a:br>
            <a:r>
              <a:rPr lang="en-US" sz="1300">
                <a:latin typeface="Arial" charset="0"/>
              </a:rPr>
              <a:t>activators to</a:t>
            </a:r>
            <a:br>
              <a:rPr lang="en-US" sz="1300">
                <a:latin typeface="Arial" charset="0"/>
              </a:rPr>
            </a:br>
            <a:r>
              <a:rPr lang="en-US" sz="1300">
                <a:latin typeface="Arial" charset="0"/>
              </a:rPr>
              <a:t>contact proteins at</a:t>
            </a:r>
            <a:br>
              <a:rPr lang="en-US" sz="1300">
                <a:latin typeface="Arial" charset="0"/>
              </a:rPr>
            </a:br>
            <a:r>
              <a:rPr lang="en-US" sz="1300">
                <a:latin typeface="Arial" charset="0"/>
              </a:rPr>
              <a:t>the promoter, initiating transcription.</a:t>
            </a:r>
          </a:p>
        </p:txBody>
      </p:sp>
      <p:sp>
        <p:nvSpPr>
          <p:cNvPr id="262174" name="Text Box 31"/>
          <p:cNvSpPr txBox="1">
            <a:spLocks noChangeArrowheads="1"/>
          </p:cNvSpPr>
          <p:nvPr/>
        </p:nvSpPr>
        <p:spPr bwMode="auto">
          <a:xfrm>
            <a:off x="1470025" y="527050"/>
            <a:ext cx="2293938" cy="520700"/>
          </a:xfrm>
          <a:prstGeom prst="rect">
            <a:avLst/>
          </a:prstGeom>
          <a:noFill/>
          <a:ln w="9525">
            <a:noFill/>
            <a:miter lim="800000"/>
            <a:headEnd/>
            <a:tailEnd/>
          </a:ln>
        </p:spPr>
        <p:txBody>
          <a:bodyPr wrap="none" lIns="0" tIns="0" rIns="0" bIns="0"/>
          <a:lstStyle/>
          <a:p>
            <a:r>
              <a:rPr lang="en-US" sz="1300">
                <a:latin typeface="Arial" charset="0"/>
              </a:rPr>
              <a:t>• Genes in highly compacted</a:t>
            </a:r>
            <a:br>
              <a:rPr lang="en-US" sz="1300">
                <a:latin typeface="Arial" charset="0"/>
              </a:rPr>
            </a:br>
            <a:r>
              <a:rPr lang="en-US" sz="1300">
                <a:latin typeface="Arial" charset="0"/>
              </a:rPr>
              <a:t>chromatin are generally not</a:t>
            </a:r>
            <a:br>
              <a:rPr lang="en-US" sz="1300">
                <a:latin typeface="Arial" charset="0"/>
              </a:rPr>
            </a:br>
            <a:r>
              <a:rPr lang="en-US" sz="1300">
                <a:latin typeface="Arial" charset="0"/>
              </a:rPr>
              <a:t>transcribed.</a:t>
            </a:r>
          </a:p>
        </p:txBody>
      </p:sp>
      <p:sp>
        <p:nvSpPr>
          <p:cNvPr id="262175" name="Text Box 31"/>
          <p:cNvSpPr txBox="1">
            <a:spLocks noChangeArrowheads="1"/>
          </p:cNvSpPr>
          <p:nvPr/>
        </p:nvSpPr>
        <p:spPr bwMode="auto">
          <a:xfrm>
            <a:off x="1470025" y="1143000"/>
            <a:ext cx="2293938" cy="520700"/>
          </a:xfrm>
          <a:prstGeom prst="rect">
            <a:avLst/>
          </a:prstGeom>
          <a:noFill/>
          <a:ln w="9525">
            <a:noFill/>
            <a:miter lim="800000"/>
            <a:headEnd/>
            <a:tailEnd/>
          </a:ln>
        </p:spPr>
        <p:txBody>
          <a:bodyPr wrap="none" lIns="0" tIns="0" rIns="0" bIns="0"/>
          <a:lstStyle/>
          <a:p>
            <a:r>
              <a:rPr lang="en-US" sz="1300">
                <a:latin typeface="Arial" charset="0"/>
              </a:rPr>
              <a:t>• Histone acetylation seems</a:t>
            </a:r>
            <a:br>
              <a:rPr lang="en-US" sz="1300">
                <a:latin typeface="Arial" charset="0"/>
              </a:rPr>
            </a:br>
            <a:r>
              <a:rPr lang="en-US" sz="1300">
                <a:latin typeface="Arial" charset="0"/>
              </a:rPr>
              <a:t>to loosen chromatin</a:t>
            </a:r>
            <a:br>
              <a:rPr lang="en-US" sz="1300">
                <a:latin typeface="Arial" charset="0"/>
              </a:rPr>
            </a:br>
            <a:r>
              <a:rPr lang="en-US" sz="1300">
                <a:latin typeface="Arial" charset="0"/>
              </a:rPr>
              <a:t>structure,</a:t>
            </a:r>
            <a:br>
              <a:rPr lang="en-US" sz="1300">
                <a:latin typeface="Arial" charset="0"/>
              </a:rPr>
            </a:br>
            <a:r>
              <a:rPr lang="en-US" sz="1300">
                <a:latin typeface="Arial" charset="0"/>
              </a:rPr>
              <a:t>enhancing</a:t>
            </a:r>
            <a:br>
              <a:rPr lang="en-US" sz="1300">
                <a:latin typeface="Arial" charset="0"/>
              </a:rPr>
            </a:br>
            <a:r>
              <a:rPr lang="en-US" sz="1300">
                <a:latin typeface="Arial" charset="0"/>
              </a:rPr>
              <a:t>transcription.</a:t>
            </a:r>
          </a:p>
        </p:txBody>
      </p:sp>
      <p:sp>
        <p:nvSpPr>
          <p:cNvPr id="262176" name="Text Box 31"/>
          <p:cNvSpPr txBox="1">
            <a:spLocks noChangeArrowheads="1"/>
          </p:cNvSpPr>
          <p:nvPr/>
        </p:nvSpPr>
        <p:spPr bwMode="auto">
          <a:xfrm>
            <a:off x="1470025" y="2178050"/>
            <a:ext cx="2230438" cy="336550"/>
          </a:xfrm>
          <a:prstGeom prst="rect">
            <a:avLst/>
          </a:prstGeom>
          <a:noFill/>
          <a:ln w="9525">
            <a:noFill/>
            <a:miter lim="800000"/>
            <a:headEnd/>
            <a:tailEnd/>
          </a:ln>
        </p:spPr>
        <p:txBody>
          <a:bodyPr wrap="none" lIns="0" tIns="0" rIns="0" bIns="0"/>
          <a:lstStyle/>
          <a:p>
            <a:r>
              <a:rPr lang="en-US" sz="1300">
                <a:latin typeface="Arial" charset="0"/>
              </a:rPr>
              <a:t>• DNA methylation generally</a:t>
            </a:r>
            <a:br>
              <a:rPr lang="en-US" sz="1300">
                <a:latin typeface="Arial" charset="0"/>
              </a:rPr>
            </a:br>
            <a:r>
              <a:rPr lang="en-US" sz="1300">
                <a:latin typeface="Arial" charset="0"/>
              </a:rPr>
              <a:t>reduces transcription.</a:t>
            </a:r>
          </a:p>
        </p:txBody>
      </p:sp>
      <p:sp>
        <p:nvSpPr>
          <p:cNvPr id="262178" name="Text Box 31"/>
          <p:cNvSpPr txBox="1">
            <a:spLocks noChangeArrowheads="1"/>
          </p:cNvSpPr>
          <p:nvPr/>
        </p:nvSpPr>
        <p:spPr bwMode="auto">
          <a:xfrm>
            <a:off x="2016125" y="3136900"/>
            <a:ext cx="1189038" cy="120650"/>
          </a:xfrm>
          <a:prstGeom prst="rect">
            <a:avLst/>
          </a:prstGeom>
          <a:noFill/>
          <a:ln w="9525">
            <a:noFill/>
            <a:miter lim="800000"/>
            <a:headEnd/>
            <a:tailEnd/>
          </a:ln>
        </p:spPr>
        <p:txBody>
          <a:bodyPr wrap="none" lIns="0" tIns="0" rIns="0" bIns="0"/>
          <a:lstStyle/>
          <a:p>
            <a:pPr>
              <a:lnSpc>
                <a:spcPct val="90000"/>
              </a:lnSpc>
            </a:pPr>
            <a:r>
              <a:rPr lang="en-US" sz="800">
                <a:latin typeface="Arial" charset="0"/>
              </a:rPr>
              <a:t>Chromatin modification</a:t>
            </a:r>
          </a:p>
        </p:txBody>
      </p:sp>
      <p:sp>
        <p:nvSpPr>
          <p:cNvPr id="262179" name="Text Box 31"/>
          <p:cNvSpPr txBox="1">
            <a:spLocks noChangeArrowheads="1"/>
          </p:cNvSpPr>
          <p:nvPr/>
        </p:nvSpPr>
        <p:spPr bwMode="auto">
          <a:xfrm>
            <a:off x="2263775" y="3606800"/>
            <a:ext cx="731838" cy="101600"/>
          </a:xfrm>
          <a:prstGeom prst="rect">
            <a:avLst/>
          </a:prstGeom>
          <a:noFill/>
          <a:ln w="9525">
            <a:noFill/>
            <a:miter lim="800000"/>
            <a:headEnd/>
            <a:tailEnd/>
          </a:ln>
        </p:spPr>
        <p:txBody>
          <a:bodyPr wrap="none" lIns="0" tIns="0" rIns="0" bIns="0"/>
          <a:lstStyle/>
          <a:p>
            <a:pPr>
              <a:lnSpc>
                <a:spcPct val="90000"/>
              </a:lnSpc>
            </a:pPr>
            <a:r>
              <a:rPr lang="en-US" sz="800">
                <a:latin typeface="Arial" charset="0"/>
              </a:rPr>
              <a:t>Transcription</a:t>
            </a:r>
          </a:p>
        </p:txBody>
      </p:sp>
      <p:sp>
        <p:nvSpPr>
          <p:cNvPr id="262180" name="Text Box 31"/>
          <p:cNvSpPr txBox="1">
            <a:spLocks noChangeArrowheads="1"/>
          </p:cNvSpPr>
          <p:nvPr/>
        </p:nvSpPr>
        <p:spPr bwMode="auto">
          <a:xfrm>
            <a:off x="2193925" y="4083050"/>
            <a:ext cx="1100138" cy="101600"/>
          </a:xfrm>
          <a:prstGeom prst="rect">
            <a:avLst/>
          </a:prstGeom>
          <a:noFill/>
          <a:ln w="9525">
            <a:noFill/>
            <a:miter lim="800000"/>
            <a:headEnd/>
            <a:tailEnd/>
          </a:ln>
        </p:spPr>
        <p:txBody>
          <a:bodyPr wrap="none" lIns="0" tIns="0" rIns="0" bIns="0"/>
          <a:lstStyle/>
          <a:p>
            <a:pPr>
              <a:lnSpc>
                <a:spcPct val="90000"/>
              </a:lnSpc>
            </a:pPr>
            <a:r>
              <a:rPr lang="en-US" sz="800">
                <a:latin typeface="Arial" charset="0"/>
              </a:rPr>
              <a:t>RNA processing</a:t>
            </a:r>
          </a:p>
        </p:txBody>
      </p:sp>
      <p:sp>
        <p:nvSpPr>
          <p:cNvPr id="262181" name="Text Box 31"/>
          <p:cNvSpPr txBox="1">
            <a:spLocks noChangeArrowheads="1"/>
          </p:cNvSpPr>
          <p:nvPr/>
        </p:nvSpPr>
        <p:spPr bwMode="auto">
          <a:xfrm>
            <a:off x="1730375" y="4654550"/>
            <a:ext cx="687388" cy="203200"/>
          </a:xfrm>
          <a:prstGeom prst="rect">
            <a:avLst/>
          </a:prstGeom>
          <a:noFill/>
          <a:ln w="9525">
            <a:noFill/>
            <a:miter lim="800000"/>
            <a:headEnd/>
            <a:tailEnd/>
          </a:ln>
        </p:spPr>
        <p:txBody>
          <a:bodyPr wrap="none" lIns="0" tIns="0" rIns="0" bIns="0"/>
          <a:lstStyle/>
          <a:p>
            <a:pPr algn="ctr">
              <a:lnSpc>
                <a:spcPct val="90000"/>
              </a:lnSpc>
            </a:pPr>
            <a:r>
              <a:rPr lang="en-US" sz="800">
                <a:latin typeface="Arial" charset="0"/>
              </a:rPr>
              <a:t>mRNA</a:t>
            </a:r>
            <a:br>
              <a:rPr lang="en-US" sz="800">
                <a:latin typeface="Arial" charset="0"/>
              </a:rPr>
            </a:br>
            <a:r>
              <a:rPr lang="en-US" sz="800">
                <a:latin typeface="Arial" charset="0"/>
              </a:rPr>
              <a:t>degradation</a:t>
            </a:r>
          </a:p>
        </p:txBody>
      </p:sp>
      <p:sp>
        <p:nvSpPr>
          <p:cNvPr id="262182" name="Text Box 31"/>
          <p:cNvSpPr txBox="1">
            <a:spLocks noChangeArrowheads="1"/>
          </p:cNvSpPr>
          <p:nvPr/>
        </p:nvSpPr>
        <p:spPr bwMode="auto">
          <a:xfrm>
            <a:off x="2886075" y="4660900"/>
            <a:ext cx="731838" cy="101600"/>
          </a:xfrm>
          <a:prstGeom prst="rect">
            <a:avLst/>
          </a:prstGeom>
          <a:noFill/>
          <a:ln w="9525">
            <a:noFill/>
            <a:miter lim="800000"/>
            <a:headEnd/>
            <a:tailEnd/>
          </a:ln>
        </p:spPr>
        <p:txBody>
          <a:bodyPr wrap="none" lIns="0" tIns="0" rIns="0" bIns="0"/>
          <a:lstStyle/>
          <a:p>
            <a:pPr>
              <a:lnSpc>
                <a:spcPct val="90000"/>
              </a:lnSpc>
            </a:pPr>
            <a:r>
              <a:rPr lang="en-US" sz="800">
                <a:latin typeface="Arial" charset="0"/>
              </a:rPr>
              <a:t>Translation</a:t>
            </a:r>
          </a:p>
        </p:txBody>
      </p:sp>
      <p:sp>
        <p:nvSpPr>
          <p:cNvPr id="262183" name="Text Box 31"/>
          <p:cNvSpPr txBox="1">
            <a:spLocks noChangeArrowheads="1"/>
          </p:cNvSpPr>
          <p:nvPr/>
        </p:nvSpPr>
        <p:spPr bwMode="auto">
          <a:xfrm>
            <a:off x="2813050" y="5067300"/>
            <a:ext cx="687388" cy="203200"/>
          </a:xfrm>
          <a:prstGeom prst="rect">
            <a:avLst/>
          </a:prstGeom>
          <a:noFill/>
          <a:ln w="9525">
            <a:noFill/>
            <a:miter lim="800000"/>
            <a:headEnd/>
            <a:tailEnd/>
          </a:ln>
        </p:spPr>
        <p:txBody>
          <a:bodyPr wrap="none" lIns="0" tIns="0" rIns="0" bIns="0"/>
          <a:lstStyle/>
          <a:p>
            <a:pPr algn="ctr">
              <a:lnSpc>
                <a:spcPct val="90000"/>
              </a:lnSpc>
            </a:pPr>
            <a:r>
              <a:rPr lang="en-US" sz="800">
                <a:latin typeface="Arial" charset="0"/>
              </a:rPr>
              <a:t>Protein processing</a:t>
            </a:r>
            <a:br>
              <a:rPr lang="en-US" sz="800">
                <a:latin typeface="Arial" charset="0"/>
              </a:rPr>
            </a:br>
            <a:r>
              <a:rPr lang="en-US" sz="800">
                <a:latin typeface="Arial" charset="0"/>
              </a:rPr>
              <a:t>and degradation</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211" name="Picture 19" descr="15_UN06aSummary_C2-U"/>
          <p:cNvPicPr>
            <a:picLocks noChangeAspect="1" noChangeArrowheads="1"/>
          </p:cNvPicPr>
          <p:nvPr/>
        </p:nvPicPr>
        <p:blipFill>
          <a:blip r:embed="rId3" cstate="print"/>
          <a:srcRect b="2701"/>
          <a:stretch>
            <a:fillRect/>
          </a:stretch>
        </p:blipFill>
        <p:spPr bwMode="auto">
          <a:xfrm>
            <a:off x="1839913" y="136525"/>
            <a:ext cx="5462587" cy="6407150"/>
          </a:xfrm>
          <a:prstGeom prst="rect">
            <a:avLst/>
          </a:prstGeom>
          <a:noFill/>
        </p:spPr>
      </p:pic>
      <p:sp>
        <p:nvSpPr>
          <p:cNvPr id="264194" name="Rectangle 3"/>
          <p:cNvSpPr>
            <a:spLocks noChangeArrowheads="1"/>
          </p:cNvSpPr>
          <p:nvPr>
            <p:ph type="ctrTitle" idx="4294967295"/>
          </p:nvPr>
        </p:nvSpPr>
        <p:spPr bwMode="auto">
          <a:xfrm>
            <a:off x="152400" y="0"/>
            <a:ext cx="1981200" cy="304800"/>
          </a:xfrm>
          <a:prstGeom prst="rect">
            <a:avLst/>
          </a:prstGeom>
          <a:noFill/>
          <a:ln w="3175">
            <a:miter lim="800000"/>
            <a:headEnd/>
            <a:tailEnd/>
          </a:ln>
        </p:spPr>
        <p:txBody>
          <a:bodyPr/>
          <a:lstStyle/>
          <a:p>
            <a:pPr algn="l" eaLnBrk="1" hangingPunct="1"/>
            <a:r>
              <a:rPr lang="en-US" sz="1200" smtClean="0">
                <a:latin typeface="Arial" charset="0"/>
              </a:rPr>
              <a:t>Figure 15.UN06a</a:t>
            </a:r>
          </a:p>
        </p:txBody>
      </p:sp>
      <p:sp>
        <p:nvSpPr>
          <p:cNvPr id="264205" name="Text Box 31"/>
          <p:cNvSpPr txBox="1">
            <a:spLocks noChangeArrowheads="1"/>
          </p:cNvSpPr>
          <p:nvPr/>
        </p:nvSpPr>
        <p:spPr bwMode="auto">
          <a:xfrm>
            <a:off x="3254375" y="977900"/>
            <a:ext cx="1189038" cy="120650"/>
          </a:xfrm>
          <a:prstGeom prst="rect">
            <a:avLst/>
          </a:prstGeom>
          <a:noFill/>
          <a:ln w="9525">
            <a:noFill/>
            <a:miter lim="800000"/>
            <a:headEnd/>
            <a:tailEnd/>
          </a:ln>
        </p:spPr>
        <p:txBody>
          <a:bodyPr wrap="none" lIns="0" tIns="0" rIns="0" bIns="0"/>
          <a:lstStyle/>
          <a:p>
            <a:pPr>
              <a:lnSpc>
                <a:spcPct val="90000"/>
              </a:lnSpc>
            </a:pPr>
            <a:r>
              <a:rPr lang="en-US" sz="1800">
                <a:latin typeface="Arial" charset="0"/>
              </a:rPr>
              <a:t>Chromatin modification</a:t>
            </a:r>
          </a:p>
        </p:txBody>
      </p:sp>
      <p:sp>
        <p:nvSpPr>
          <p:cNvPr id="264206" name="Text Box 31"/>
          <p:cNvSpPr txBox="1">
            <a:spLocks noChangeArrowheads="1"/>
          </p:cNvSpPr>
          <p:nvPr/>
        </p:nvSpPr>
        <p:spPr bwMode="auto">
          <a:xfrm>
            <a:off x="3838575" y="2025650"/>
            <a:ext cx="731838" cy="101600"/>
          </a:xfrm>
          <a:prstGeom prst="rect">
            <a:avLst/>
          </a:prstGeom>
          <a:noFill/>
          <a:ln w="9525">
            <a:noFill/>
            <a:miter lim="800000"/>
            <a:headEnd/>
            <a:tailEnd/>
          </a:ln>
        </p:spPr>
        <p:txBody>
          <a:bodyPr wrap="none" lIns="0" tIns="0" rIns="0" bIns="0"/>
          <a:lstStyle/>
          <a:p>
            <a:pPr>
              <a:lnSpc>
                <a:spcPct val="90000"/>
              </a:lnSpc>
            </a:pPr>
            <a:r>
              <a:rPr lang="en-US" sz="1800">
                <a:latin typeface="Arial" charset="0"/>
              </a:rPr>
              <a:t>Transcription</a:t>
            </a:r>
          </a:p>
        </p:txBody>
      </p:sp>
      <p:sp>
        <p:nvSpPr>
          <p:cNvPr id="264207" name="Text Box 31"/>
          <p:cNvSpPr txBox="1">
            <a:spLocks noChangeArrowheads="1"/>
          </p:cNvSpPr>
          <p:nvPr/>
        </p:nvSpPr>
        <p:spPr bwMode="auto">
          <a:xfrm>
            <a:off x="3667125" y="3105150"/>
            <a:ext cx="1100138" cy="101600"/>
          </a:xfrm>
          <a:prstGeom prst="rect">
            <a:avLst/>
          </a:prstGeom>
          <a:noFill/>
          <a:ln w="9525">
            <a:noFill/>
            <a:miter lim="800000"/>
            <a:headEnd/>
            <a:tailEnd/>
          </a:ln>
        </p:spPr>
        <p:txBody>
          <a:bodyPr wrap="none" lIns="0" tIns="0" rIns="0" bIns="0"/>
          <a:lstStyle/>
          <a:p>
            <a:pPr>
              <a:lnSpc>
                <a:spcPct val="90000"/>
              </a:lnSpc>
            </a:pPr>
            <a:r>
              <a:rPr lang="en-US" sz="1800">
                <a:latin typeface="Arial" charset="0"/>
              </a:rPr>
              <a:t>RNA processing</a:t>
            </a:r>
          </a:p>
        </p:txBody>
      </p:sp>
      <p:sp>
        <p:nvSpPr>
          <p:cNvPr id="264208" name="Text Box 31"/>
          <p:cNvSpPr txBox="1">
            <a:spLocks noChangeArrowheads="1"/>
          </p:cNvSpPr>
          <p:nvPr/>
        </p:nvSpPr>
        <p:spPr bwMode="auto">
          <a:xfrm>
            <a:off x="3063875" y="4438650"/>
            <a:ext cx="687388" cy="203200"/>
          </a:xfrm>
          <a:prstGeom prst="rect">
            <a:avLst/>
          </a:prstGeom>
          <a:noFill/>
          <a:ln w="9525">
            <a:noFill/>
            <a:miter lim="800000"/>
            <a:headEnd/>
            <a:tailEnd/>
          </a:ln>
        </p:spPr>
        <p:txBody>
          <a:bodyPr wrap="none" lIns="0" tIns="0" rIns="0" bIns="0"/>
          <a:lstStyle/>
          <a:p>
            <a:pPr algn="ctr">
              <a:lnSpc>
                <a:spcPct val="90000"/>
              </a:lnSpc>
            </a:pPr>
            <a:r>
              <a:rPr lang="en-US" sz="1800">
                <a:latin typeface="Arial" charset="0"/>
              </a:rPr>
              <a:t>mRNA</a:t>
            </a:r>
            <a:br>
              <a:rPr lang="en-US" sz="1800">
                <a:latin typeface="Arial" charset="0"/>
              </a:rPr>
            </a:br>
            <a:r>
              <a:rPr lang="en-US" sz="1800">
                <a:latin typeface="Arial" charset="0"/>
              </a:rPr>
              <a:t>degradation</a:t>
            </a:r>
          </a:p>
        </p:txBody>
      </p:sp>
      <p:sp>
        <p:nvSpPr>
          <p:cNvPr id="264209" name="Text Box 31"/>
          <p:cNvSpPr txBox="1">
            <a:spLocks noChangeArrowheads="1"/>
          </p:cNvSpPr>
          <p:nvPr/>
        </p:nvSpPr>
        <p:spPr bwMode="auto">
          <a:xfrm>
            <a:off x="5235575" y="4419600"/>
            <a:ext cx="731838" cy="101600"/>
          </a:xfrm>
          <a:prstGeom prst="rect">
            <a:avLst/>
          </a:prstGeom>
          <a:noFill/>
          <a:ln w="9525">
            <a:noFill/>
            <a:miter lim="800000"/>
            <a:headEnd/>
            <a:tailEnd/>
          </a:ln>
        </p:spPr>
        <p:txBody>
          <a:bodyPr wrap="none" lIns="0" tIns="0" rIns="0" bIns="0"/>
          <a:lstStyle/>
          <a:p>
            <a:pPr>
              <a:lnSpc>
                <a:spcPct val="90000"/>
              </a:lnSpc>
            </a:pPr>
            <a:r>
              <a:rPr lang="en-US" sz="1800">
                <a:latin typeface="Arial" charset="0"/>
              </a:rPr>
              <a:t>Translation</a:t>
            </a:r>
          </a:p>
        </p:txBody>
      </p:sp>
      <p:sp>
        <p:nvSpPr>
          <p:cNvPr id="264210" name="Text Box 31"/>
          <p:cNvSpPr txBox="1">
            <a:spLocks noChangeArrowheads="1"/>
          </p:cNvSpPr>
          <p:nvPr/>
        </p:nvSpPr>
        <p:spPr bwMode="auto">
          <a:xfrm>
            <a:off x="5491163" y="5346700"/>
            <a:ext cx="687387" cy="203200"/>
          </a:xfrm>
          <a:prstGeom prst="rect">
            <a:avLst/>
          </a:prstGeom>
          <a:noFill/>
          <a:ln w="9525">
            <a:noFill/>
            <a:miter lim="800000"/>
            <a:headEnd/>
            <a:tailEnd/>
          </a:ln>
        </p:spPr>
        <p:txBody>
          <a:bodyPr wrap="none" lIns="0" tIns="0" rIns="0" bIns="0"/>
          <a:lstStyle/>
          <a:p>
            <a:pPr algn="ctr">
              <a:lnSpc>
                <a:spcPct val="90000"/>
              </a:lnSpc>
            </a:pPr>
            <a:r>
              <a:rPr lang="en-US" sz="1800">
                <a:latin typeface="Arial" charset="0"/>
              </a:rPr>
              <a:t>Protein processing</a:t>
            </a:r>
            <a:br>
              <a:rPr lang="en-US" sz="1800">
                <a:latin typeface="Arial" charset="0"/>
              </a:rPr>
            </a:br>
            <a:r>
              <a:rPr lang="en-US" sz="1800">
                <a:latin typeface="Arial" charset="0"/>
              </a:rPr>
              <a:t>and degradation</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8" name="Picture 28" descr="15_UN06bSummary_C2-U"/>
          <p:cNvPicPr>
            <a:picLocks noChangeAspect="1" noChangeArrowheads="1"/>
          </p:cNvPicPr>
          <p:nvPr/>
        </p:nvPicPr>
        <p:blipFill>
          <a:blip r:embed="rId3" cstate="print"/>
          <a:srcRect b="3595"/>
          <a:stretch>
            <a:fillRect/>
          </a:stretch>
        </p:blipFill>
        <p:spPr bwMode="auto">
          <a:xfrm>
            <a:off x="296863" y="955675"/>
            <a:ext cx="8548687" cy="4767263"/>
          </a:xfrm>
          <a:prstGeom prst="rect">
            <a:avLst/>
          </a:prstGeom>
          <a:noFill/>
        </p:spPr>
      </p:pic>
      <p:sp>
        <p:nvSpPr>
          <p:cNvPr id="266242" name="Rectangle 3"/>
          <p:cNvSpPr>
            <a:spLocks noChangeArrowheads="1"/>
          </p:cNvSpPr>
          <p:nvPr>
            <p:ph type="ctrTitle" idx="4294967295"/>
          </p:nvPr>
        </p:nvSpPr>
        <p:spPr bwMode="auto">
          <a:xfrm>
            <a:off x="152400" y="0"/>
            <a:ext cx="1981200" cy="304800"/>
          </a:xfrm>
          <a:prstGeom prst="rect">
            <a:avLst/>
          </a:prstGeom>
          <a:noFill/>
          <a:ln w="3175">
            <a:miter lim="800000"/>
            <a:headEnd/>
            <a:tailEnd/>
          </a:ln>
        </p:spPr>
        <p:txBody>
          <a:bodyPr/>
          <a:lstStyle/>
          <a:p>
            <a:pPr algn="l" eaLnBrk="1" hangingPunct="1"/>
            <a:r>
              <a:rPr lang="en-US" sz="1200" smtClean="0">
                <a:latin typeface="Arial" charset="0"/>
              </a:rPr>
              <a:t>Figure 15.UN06b</a:t>
            </a:r>
          </a:p>
        </p:txBody>
      </p:sp>
      <p:sp>
        <p:nvSpPr>
          <p:cNvPr id="266253" name="Text Box 31"/>
          <p:cNvSpPr txBox="1">
            <a:spLocks noChangeArrowheads="1"/>
          </p:cNvSpPr>
          <p:nvPr/>
        </p:nvSpPr>
        <p:spPr bwMode="auto">
          <a:xfrm>
            <a:off x="568325" y="1047750"/>
            <a:ext cx="2071688" cy="196850"/>
          </a:xfrm>
          <a:prstGeom prst="rect">
            <a:avLst/>
          </a:prstGeom>
          <a:noFill/>
          <a:ln w="9525">
            <a:noFill/>
            <a:miter lim="800000"/>
            <a:headEnd/>
            <a:tailEnd/>
          </a:ln>
        </p:spPr>
        <p:txBody>
          <a:bodyPr wrap="none" lIns="0" tIns="0" rIns="0" bIns="0"/>
          <a:lstStyle/>
          <a:p>
            <a:pPr>
              <a:lnSpc>
                <a:spcPct val="90000"/>
              </a:lnSpc>
            </a:pPr>
            <a:r>
              <a:rPr lang="en-US" sz="2000">
                <a:latin typeface="Arial" charset="0"/>
              </a:rPr>
              <a:t>Chromatin modification</a:t>
            </a:r>
          </a:p>
        </p:txBody>
      </p:sp>
      <p:sp>
        <p:nvSpPr>
          <p:cNvPr id="266254" name="Text Box 31"/>
          <p:cNvSpPr txBox="1">
            <a:spLocks noChangeArrowheads="1"/>
          </p:cNvSpPr>
          <p:nvPr/>
        </p:nvSpPr>
        <p:spPr bwMode="auto">
          <a:xfrm>
            <a:off x="441325" y="1504950"/>
            <a:ext cx="2293938" cy="520700"/>
          </a:xfrm>
          <a:prstGeom prst="rect">
            <a:avLst/>
          </a:prstGeom>
          <a:noFill/>
          <a:ln w="9525">
            <a:noFill/>
            <a:miter lim="800000"/>
            <a:headEnd/>
            <a:tailEnd/>
          </a:ln>
        </p:spPr>
        <p:txBody>
          <a:bodyPr wrap="none" lIns="0" tIns="0" rIns="0" bIns="0"/>
          <a:lstStyle/>
          <a:p>
            <a:r>
              <a:rPr lang="en-US" sz="1700">
                <a:latin typeface="Arial" charset="0"/>
              </a:rPr>
              <a:t>• Genes in highly compacted</a:t>
            </a:r>
            <a:br>
              <a:rPr lang="en-US" sz="1700">
                <a:latin typeface="Arial" charset="0"/>
              </a:rPr>
            </a:br>
            <a:r>
              <a:rPr lang="en-US" sz="1700">
                <a:latin typeface="Arial" charset="0"/>
              </a:rPr>
              <a:t>chromatin are generally not</a:t>
            </a:r>
            <a:br>
              <a:rPr lang="en-US" sz="1700">
                <a:latin typeface="Arial" charset="0"/>
              </a:rPr>
            </a:br>
            <a:r>
              <a:rPr lang="en-US" sz="1700">
                <a:latin typeface="Arial" charset="0"/>
              </a:rPr>
              <a:t>transcribed.</a:t>
            </a:r>
          </a:p>
        </p:txBody>
      </p:sp>
      <p:sp>
        <p:nvSpPr>
          <p:cNvPr id="266255" name="Text Box 31"/>
          <p:cNvSpPr txBox="1">
            <a:spLocks noChangeArrowheads="1"/>
          </p:cNvSpPr>
          <p:nvPr/>
        </p:nvSpPr>
        <p:spPr bwMode="auto">
          <a:xfrm>
            <a:off x="428625" y="2374900"/>
            <a:ext cx="2293938" cy="520700"/>
          </a:xfrm>
          <a:prstGeom prst="rect">
            <a:avLst/>
          </a:prstGeom>
          <a:noFill/>
          <a:ln w="9525">
            <a:noFill/>
            <a:miter lim="800000"/>
            <a:headEnd/>
            <a:tailEnd/>
          </a:ln>
        </p:spPr>
        <p:txBody>
          <a:bodyPr wrap="none" lIns="0" tIns="0" rIns="0" bIns="0"/>
          <a:lstStyle/>
          <a:p>
            <a:r>
              <a:rPr lang="en-US" sz="1700">
                <a:latin typeface="Arial" charset="0"/>
              </a:rPr>
              <a:t>• Histone acetylation seems</a:t>
            </a:r>
            <a:br>
              <a:rPr lang="en-US" sz="1700">
                <a:latin typeface="Arial" charset="0"/>
              </a:rPr>
            </a:br>
            <a:r>
              <a:rPr lang="en-US" sz="1700">
                <a:latin typeface="Arial" charset="0"/>
              </a:rPr>
              <a:t>to loosen chromatin</a:t>
            </a:r>
            <a:br>
              <a:rPr lang="en-US" sz="1700">
                <a:latin typeface="Arial" charset="0"/>
              </a:rPr>
            </a:br>
            <a:r>
              <a:rPr lang="en-US" sz="1700">
                <a:latin typeface="Arial" charset="0"/>
              </a:rPr>
              <a:t>structure,</a:t>
            </a:r>
            <a:br>
              <a:rPr lang="en-US" sz="1700">
                <a:latin typeface="Arial" charset="0"/>
              </a:rPr>
            </a:br>
            <a:r>
              <a:rPr lang="en-US" sz="1700">
                <a:latin typeface="Arial" charset="0"/>
              </a:rPr>
              <a:t>enhancing</a:t>
            </a:r>
            <a:br>
              <a:rPr lang="en-US" sz="1700">
                <a:latin typeface="Arial" charset="0"/>
              </a:rPr>
            </a:br>
            <a:r>
              <a:rPr lang="en-US" sz="1700">
                <a:latin typeface="Arial" charset="0"/>
              </a:rPr>
              <a:t>transcription.</a:t>
            </a:r>
          </a:p>
        </p:txBody>
      </p:sp>
      <p:sp>
        <p:nvSpPr>
          <p:cNvPr id="266256" name="Text Box 31"/>
          <p:cNvSpPr txBox="1">
            <a:spLocks noChangeArrowheads="1"/>
          </p:cNvSpPr>
          <p:nvPr/>
        </p:nvSpPr>
        <p:spPr bwMode="auto">
          <a:xfrm>
            <a:off x="441325" y="3778250"/>
            <a:ext cx="2230438" cy="336550"/>
          </a:xfrm>
          <a:prstGeom prst="rect">
            <a:avLst/>
          </a:prstGeom>
          <a:noFill/>
          <a:ln w="9525">
            <a:noFill/>
            <a:miter lim="800000"/>
            <a:headEnd/>
            <a:tailEnd/>
          </a:ln>
        </p:spPr>
        <p:txBody>
          <a:bodyPr wrap="none" lIns="0" tIns="0" rIns="0" bIns="0"/>
          <a:lstStyle/>
          <a:p>
            <a:r>
              <a:rPr lang="en-US" sz="1700">
                <a:latin typeface="Arial" charset="0"/>
              </a:rPr>
              <a:t>• DNA methylation generally</a:t>
            </a:r>
            <a:br>
              <a:rPr lang="en-US" sz="1700">
                <a:latin typeface="Arial" charset="0"/>
              </a:rPr>
            </a:br>
            <a:r>
              <a:rPr lang="en-US" sz="1700">
                <a:latin typeface="Arial" charset="0"/>
              </a:rPr>
              <a:t>reduces transcription.</a:t>
            </a:r>
          </a:p>
        </p:txBody>
      </p:sp>
      <p:sp>
        <p:nvSpPr>
          <p:cNvPr id="266257" name="Text Box 31"/>
          <p:cNvSpPr txBox="1">
            <a:spLocks noChangeArrowheads="1"/>
          </p:cNvSpPr>
          <p:nvPr/>
        </p:nvSpPr>
        <p:spPr bwMode="auto">
          <a:xfrm>
            <a:off x="5343525" y="1047750"/>
            <a:ext cx="2071688" cy="196850"/>
          </a:xfrm>
          <a:prstGeom prst="rect">
            <a:avLst/>
          </a:prstGeom>
          <a:noFill/>
          <a:ln w="9525">
            <a:noFill/>
            <a:miter lim="800000"/>
            <a:headEnd/>
            <a:tailEnd/>
          </a:ln>
        </p:spPr>
        <p:txBody>
          <a:bodyPr wrap="none" lIns="0" tIns="0" rIns="0" bIns="0"/>
          <a:lstStyle/>
          <a:p>
            <a:pPr>
              <a:lnSpc>
                <a:spcPct val="90000"/>
              </a:lnSpc>
            </a:pPr>
            <a:r>
              <a:rPr lang="en-US" sz="2000">
                <a:latin typeface="Arial" charset="0"/>
              </a:rPr>
              <a:t>RNA processing</a:t>
            </a:r>
          </a:p>
        </p:txBody>
      </p:sp>
      <p:sp>
        <p:nvSpPr>
          <p:cNvPr id="266258" name="Text Box 31"/>
          <p:cNvSpPr txBox="1">
            <a:spLocks noChangeArrowheads="1"/>
          </p:cNvSpPr>
          <p:nvPr/>
        </p:nvSpPr>
        <p:spPr bwMode="auto">
          <a:xfrm>
            <a:off x="4035425" y="2711450"/>
            <a:ext cx="630238" cy="152400"/>
          </a:xfrm>
          <a:prstGeom prst="rect">
            <a:avLst/>
          </a:prstGeom>
          <a:noFill/>
          <a:ln w="9525">
            <a:noFill/>
            <a:miter lim="800000"/>
            <a:headEnd/>
            <a:tailEnd/>
          </a:ln>
        </p:spPr>
        <p:txBody>
          <a:bodyPr wrap="none" lIns="0" tIns="0" rIns="0" bIns="0"/>
          <a:lstStyle/>
          <a:p>
            <a:pPr>
              <a:lnSpc>
                <a:spcPct val="90000"/>
              </a:lnSpc>
            </a:pPr>
            <a:r>
              <a:rPr lang="en-US" sz="1700">
                <a:latin typeface="Arial" charset="0"/>
              </a:rPr>
              <a:t>mRNA</a:t>
            </a:r>
          </a:p>
        </p:txBody>
      </p:sp>
      <p:sp>
        <p:nvSpPr>
          <p:cNvPr id="266259" name="Text Box 31"/>
          <p:cNvSpPr txBox="1">
            <a:spLocks noChangeArrowheads="1"/>
          </p:cNvSpPr>
          <p:nvPr/>
        </p:nvSpPr>
        <p:spPr bwMode="auto">
          <a:xfrm>
            <a:off x="6232525" y="2711450"/>
            <a:ext cx="192088" cy="139700"/>
          </a:xfrm>
          <a:prstGeom prst="rect">
            <a:avLst/>
          </a:prstGeom>
          <a:noFill/>
          <a:ln w="9525">
            <a:noFill/>
            <a:miter lim="800000"/>
            <a:headEnd/>
            <a:tailEnd/>
          </a:ln>
        </p:spPr>
        <p:txBody>
          <a:bodyPr wrap="none" lIns="0" tIns="0" rIns="0" bIns="0"/>
          <a:lstStyle/>
          <a:p>
            <a:pPr>
              <a:lnSpc>
                <a:spcPct val="90000"/>
              </a:lnSpc>
            </a:pPr>
            <a:r>
              <a:rPr lang="en-US" sz="1700">
                <a:latin typeface="Arial" charset="0"/>
              </a:rPr>
              <a:t>or</a:t>
            </a:r>
          </a:p>
        </p:txBody>
      </p:sp>
      <p:sp>
        <p:nvSpPr>
          <p:cNvPr id="266260" name="Text Box 31"/>
          <p:cNvSpPr txBox="1">
            <a:spLocks noChangeArrowheads="1"/>
          </p:cNvSpPr>
          <p:nvPr/>
        </p:nvSpPr>
        <p:spPr bwMode="auto">
          <a:xfrm>
            <a:off x="4022725" y="1962150"/>
            <a:ext cx="1049338" cy="317500"/>
          </a:xfrm>
          <a:prstGeom prst="rect">
            <a:avLst/>
          </a:prstGeom>
          <a:noFill/>
          <a:ln w="9525">
            <a:noFill/>
            <a:miter lim="800000"/>
            <a:headEnd/>
            <a:tailEnd/>
          </a:ln>
        </p:spPr>
        <p:txBody>
          <a:bodyPr wrap="none" lIns="0" tIns="0" rIns="0" bIns="0"/>
          <a:lstStyle/>
          <a:p>
            <a:r>
              <a:rPr lang="en-US" sz="1700">
                <a:latin typeface="Arial" charset="0"/>
              </a:rPr>
              <a:t>Primary RNA</a:t>
            </a:r>
            <a:br>
              <a:rPr lang="en-US" sz="1700">
                <a:latin typeface="Arial" charset="0"/>
              </a:rPr>
            </a:br>
            <a:r>
              <a:rPr lang="en-US" sz="1700">
                <a:latin typeface="Arial" charset="0"/>
              </a:rPr>
              <a:t>transcript</a:t>
            </a:r>
          </a:p>
        </p:txBody>
      </p:sp>
      <p:sp>
        <p:nvSpPr>
          <p:cNvPr id="266261" name="Text Box 31"/>
          <p:cNvSpPr txBox="1">
            <a:spLocks noChangeArrowheads="1"/>
          </p:cNvSpPr>
          <p:nvPr/>
        </p:nvSpPr>
        <p:spPr bwMode="auto">
          <a:xfrm>
            <a:off x="4003675" y="1479550"/>
            <a:ext cx="2078038" cy="203200"/>
          </a:xfrm>
          <a:prstGeom prst="rect">
            <a:avLst/>
          </a:prstGeom>
          <a:noFill/>
          <a:ln w="9525">
            <a:noFill/>
            <a:miter lim="800000"/>
            <a:headEnd/>
            <a:tailEnd/>
          </a:ln>
        </p:spPr>
        <p:txBody>
          <a:bodyPr wrap="none" lIns="0" tIns="0" rIns="0" bIns="0"/>
          <a:lstStyle/>
          <a:p>
            <a:pPr>
              <a:lnSpc>
                <a:spcPct val="90000"/>
              </a:lnSpc>
            </a:pPr>
            <a:r>
              <a:rPr lang="en-US" sz="1700">
                <a:latin typeface="Arial" charset="0"/>
              </a:rPr>
              <a:t>• Alternative RNA splicing:</a:t>
            </a:r>
          </a:p>
        </p:txBody>
      </p:sp>
      <p:sp>
        <p:nvSpPr>
          <p:cNvPr id="266262" name="Text Box 31"/>
          <p:cNvSpPr txBox="1">
            <a:spLocks noChangeArrowheads="1"/>
          </p:cNvSpPr>
          <p:nvPr/>
        </p:nvSpPr>
        <p:spPr bwMode="auto">
          <a:xfrm>
            <a:off x="5673725" y="3289300"/>
            <a:ext cx="973138" cy="190500"/>
          </a:xfrm>
          <a:prstGeom prst="rect">
            <a:avLst/>
          </a:prstGeom>
          <a:noFill/>
          <a:ln w="9525">
            <a:noFill/>
            <a:miter lim="800000"/>
            <a:headEnd/>
            <a:tailEnd/>
          </a:ln>
        </p:spPr>
        <p:txBody>
          <a:bodyPr wrap="none" lIns="0" tIns="0" rIns="0" bIns="0"/>
          <a:lstStyle/>
          <a:p>
            <a:pPr>
              <a:lnSpc>
                <a:spcPct val="90000"/>
              </a:lnSpc>
            </a:pPr>
            <a:r>
              <a:rPr lang="en-US" sz="2000">
                <a:latin typeface="Arial" charset="0"/>
              </a:rPr>
              <a:t>Translation</a:t>
            </a:r>
          </a:p>
        </p:txBody>
      </p:sp>
      <p:sp>
        <p:nvSpPr>
          <p:cNvPr id="266263" name="Text Box 31"/>
          <p:cNvSpPr txBox="1">
            <a:spLocks noChangeArrowheads="1"/>
          </p:cNvSpPr>
          <p:nvPr/>
        </p:nvSpPr>
        <p:spPr bwMode="auto">
          <a:xfrm>
            <a:off x="4225925" y="4603750"/>
            <a:ext cx="2376488" cy="190500"/>
          </a:xfrm>
          <a:prstGeom prst="rect">
            <a:avLst/>
          </a:prstGeom>
          <a:noFill/>
          <a:ln w="9525">
            <a:noFill/>
            <a:miter lim="800000"/>
            <a:headEnd/>
            <a:tailEnd/>
          </a:ln>
        </p:spPr>
        <p:txBody>
          <a:bodyPr wrap="none" lIns="0" tIns="0" rIns="0" bIns="0"/>
          <a:lstStyle/>
          <a:p>
            <a:pPr>
              <a:lnSpc>
                <a:spcPct val="90000"/>
              </a:lnSpc>
            </a:pPr>
            <a:r>
              <a:rPr lang="en-US" sz="2000">
                <a:latin typeface="Arial" charset="0"/>
              </a:rPr>
              <a:t>Protein processing and degradation</a:t>
            </a:r>
          </a:p>
        </p:txBody>
      </p:sp>
      <p:sp>
        <p:nvSpPr>
          <p:cNvPr id="266264" name="Text Box 31"/>
          <p:cNvSpPr txBox="1">
            <a:spLocks noChangeArrowheads="1"/>
          </p:cNvSpPr>
          <p:nvPr/>
        </p:nvSpPr>
        <p:spPr bwMode="auto">
          <a:xfrm>
            <a:off x="4003675" y="5048250"/>
            <a:ext cx="2376488" cy="190500"/>
          </a:xfrm>
          <a:prstGeom prst="rect">
            <a:avLst/>
          </a:prstGeom>
          <a:noFill/>
          <a:ln w="9525">
            <a:noFill/>
            <a:miter lim="800000"/>
            <a:headEnd/>
            <a:tailEnd/>
          </a:ln>
        </p:spPr>
        <p:txBody>
          <a:bodyPr wrap="none" lIns="0" tIns="0" rIns="0" bIns="0"/>
          <a:lstStyle/>
          <a:p>
            <a:r>
              <a:rPr lang="en-US" sz="1700">
                <a:latin typeface="Arial" charset="0"/>
              </a:rPr>
              <a:t>• Protein processing and degradation are</a:t>
            </a:r>
            <a:br>
              <a:rPr lang="en-US" sz="1700">
                <a:latin typeface="Arial" charset="0"/>
              </a:rPr>
            </a:br>
            <a:r>
              <a:rPr lang="en-US" sz="1700">
                <a:latin typeface="Arial" charset="0"/>
              </a:rPr>
              <a:t>subject to regulation.</a:t>
            </a:r>
          </a:p>
        </p:txBody>
      </p:sp>
      <p:sp>
        <p:nvSpPr>
          <p:cNvPr id="266265" name="Text Box 31"/>
          <p:cNvSpPr txBox="1">
            <a:spLocks noChangeArrowheads="1"/>
          </p:cNvSpPr>
          <p:nvPr/>
        </p:nvSpPr>
        <p:spPr bwMode="auto">
          <a:xfrm>
            <a:off x="3971925" y="3721100"/>
            <a:ext cx="3297238" cy="349250"/>
          </a:xfrm>
          <a:prstGeom prst="rect">
            <a:avLst/>
          </a:prstGeom>
          <a:noFill/>
          <a:ln w="9525">
            <a:noFill/>
            <a:miter lim="800000"/>
            <a:headEnd/>
            <a:tailEnd/>
          </a:ln>
        </p:spPr>
        <p:txBody>
          <a:bodyPr wrap="none" lIns="0" tIns="0" rIns="0" bIns="0"/>
          <a:lstStyle/>
          <a:p>
            <a:r>
              <a:rPr lang="en-US" sz="1700">
                <a:latin typeface="Arial" charset="0"/>
              </a:rPr>
              <a:t>• Initiation of translation can be controlled</a:t>
            </a:r>
            <a:br>
              <a:rPr lang="en-US" sz="1700">
                <a:latin typeface="Arial" charset="0"/>
              </a:rPr>
            </a:br>
            <a:r>
              <a:rPr lang="en-US" sz="1700">
                <a:latin typeface="Arial" charset="0"/>
              </a:rPr>
              <a:t>via regulation of initiation factors.</a:t>
            </a:r>
          </a:p>
        </p:txBody>
      </p:sp>
      <p:sp>
        <p:nvSpPr>
          <p:cNvPr id="266266" name="Text Box 31"/>
          <p:cNvSpPr txBox="1">
            <a:spLocks noChangeArrowheads="1"/>
          </p:cNvSpPr>
          <p:nvPr/>
        </p:nvSpPr>
        <p:spPr bwMode="auto">
          <a:xfrm>
            <a:off x="847725" y="4603750"/>
            <a:ext cx="973138" cy="190500"/>
          </a:xfrm>
          <a:prstGeom prst="rect">
            <a:avLst/>
          </a:prstGeom>
          <a:noFill/>
          <a:ln w="9525">
            <a:noFill/>
            <a:miter lim="800000"/>
            <a:headEnd/>
            <a:tailEnd/>
          </a:ln>
        </p:spPr>
        <p:txBody>
          <a:bodyPr wrap="none" lIns="0" tIns="0" rIns="0" bIns="0"/>
          <a:lstStyle/>
          <a:p>
            <a:pPr>
              <a:lnSpc>
                <a:spcPct val="90000"/>
              </a:lnSpc>
            </a:pPr>
            <a:r>
              <a:rPr lang="en-US" sz="2000">
                <a:latin typeface="Arial" charset="0"/>
              </a:rPr>
              <a:t>mRNA degradation</a:t>
            </a:r>
          </a:p>
        </p:txBody>
      </p:sp>
      <p:sp>
        <p:nvSpPr>
          <p:cNvPr id="266267" name="Text Box 31"/>
          <p:cNvSpPr txBox="1">
            <a:spLocks noChangeArrowheads="1"/>
          </p:cNvSpPr>
          <p:nvPr/>
        </p:nvSpPr>
        <p:spPr bwMode="auto">
          <a:xfrm>
            <a:off x="555625" y="5060950"/>
            <a:ext cx="1855788" cy="374650"/>
          </a:xfrm>
          <a:prstGeom prst="rect">
            <a:avLst/>
          </a:prstGeom>
          <a:noFill/>
          <a:ln w="9525">
            <a:noFill/>
            <a:miter lim="800000"/>
            <a:headEnd/>
            <a:tailEnd/>
          </a:ln>
        </p:spPr>
        <p:txBody>
          <a:bodyPr wrap="none" lIns="0" tIns="0" rIns="0" bIns="0"/>
          <a:lstStyle/>
          <a:p>
            <a:r>
              <a:rPr lang="en-US" sz="1700">
                <a:latin typeface="Arial" charset="0"/>
              </a:rPr>
              <a:t>• Each mRNA has a</a:t>
            </a:r>
            <a:br>
              <a:rPr lang="en-US" sz="1700">
                <a:latin typeface="Arial" charset="0"/>
              </a:rPr>
            </a:br>
            <a:r>
              <a:rPr lang="en-US" sz="1700">
                <a:latin typeface="Arial" charset="0"/>
              </a:rPr>
              <a:t>characteristic life span.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3" name="Picture 53" descr="15_07HistoneAcetylation-U"/>
          <p:cNvPicPr>
            <a:picLocks noChangeAspect="1" noChangeArrowheads="1"/>
          </p:cNvPicPr>
          <p:nvPr/>
        </p:nvPicPr>
        <p:blipFill>
          <a:blip r:embed="rId3" cstate="print"/>
          <a:srcRect b="6961"/>
          <a:stretch>
            <a:fillRect/>
          </a:stretch>
        </p:blipFill>
        <p:spPr bwMode="auto">
          <a:xfrm>
            <a:off x="1285875" y="2243138"/>
            <a:ext cx="6572250" cy="2206625"/>
          </a:xfrm>
          <a:prstGeom prst="rect">
            <a:avLst/>
          </a:prstGeom>
          <a:noFill/>
        </p:spPr>
      </p:pic>
      <p:sp>
        <p:nvSpPr>
          <p:cNvPr id="92205" name="Text Box 31"/>
          <p:cNvSpPr txBox="1">
            <a:spLocks noChangeArrowheads="1"/>
          </p:cNvSpPr>
          <p:nvPr/>
        </p:nvSpPr>
        <p:spPr bwMode="auto">
          <a:xfrm>
            <a:off x="3028950" y="2241550"/>
            <a:ext cx="1428750" cy="233363"/>
          </a:xfrm>
          <a:prstGeom prst="rect">
            <a:avLst/>
          </a:prstGeom>
          <a:noFill/>
          <a:ln w="9525">
            <a:noFill/>
            <a:miter lim="800000"/>
            <a:headEnd/>
            <a:tailEnd/>
          </a:ln>
        </p:spPr>
        <p:txBody>
          <a:bodyPr wrap="none" lIns="0" tIns="0" rIns="0" bIns="0"/>
          <a:lstStyle/>
          <a:p>
            <a:r>
              <a:rPr lang="en-US" sz="1800">
                <a:latin typeface="Arial" charset="0"/>
              </a:rPr>
              <a:t>Nucleosome</a:t>
            </a:r>
          </a:p>
        </p:txBody>
      </p:sp>
      <p:sp>
        <p:nvSpPr>
          <p:cNvPr id="92206" name="Text Box 31"/>
          <p:cNvSpPr txBox="1">
            <a:spLocks noChangeArrowheads="1"/>
          </p:cNvSpPr>
          <p:nvPr/>
        </p:nvSpPr>
        <p:spPr bwMode="auto">
          <a:xfrm>
            <a:off x="1543050" y="4152900"/>
            <a:ext cx="2425700" cy="227013"/>
          </a:xfrm>
          <a:prstGeom prst="rect">
            <a:avLst/>
          </a:prstGeom>
          <a:noFill/>
          <a:ln w="9525">
            <a:noFill/>
            <a:miter lim="800000"/>
            <a:headEnd/>
            <a:tailEnd/>
          </a:ln>
        </p:spPr>
        <p:txBody>
          <a:bodyPr wrap="none" lIns="0" tIns="0" rIns="0" bIns="0"/>
          <a:lstStyle/>
          <a:p>
            <a:r>
              <a:rPr lang="en-US" sz="1800">
                <a:latin typeface="Arial" charset="0"/>
              </a:rPr>
              <a:t>Unacetylated histones</a:t>
            </a:r>
          </a:p>
        </p:txBody>
      </p:sp>
      <p:sp>
        <p:nvSpPr>
          <p:cNvPr id="92207" name="Text Box 31"/>
          <p:cNvSpPr txBox="1">
            <a:spLocks noChangeArrowheads="1"/>
          </p:cNvSpPr>
          <p:nvPr/>
        </p:nvSpPr>
        <p:spPr bwMode="auto">
          <a:xfrm>
            <a:off x="5124450" y="4159250"/>
            <a:ext cx="2425700" cy="227013"/>
          </a:xfrm>
          <a:prstGeom prst="rect">
            <a:avLst/>
          </a:prstGeom>
          <a:noFill/>
          <a:ln w="9525">
            <a:noFill/>
            <a:miter lim="800000"/>
            <a:headEnd/>
            <a:tailEnd/>
          </a:ln>
        </p:spPr>
        <p:txBody>
          <a:bodyPr wrap="none" lIns="0" tIns="0" rIns="0" bIns="0"/>
          <a:lstStyle/>
          <a:p>
            <a:r>
              <a:rPr lang="en-US" sz="1800">
                <a:latin typeface="Arial" charset="0"/>
              </a:rPr>
              <a:t>Acetylated histones</a:t>
            </a:r>
          </a:p>
        </p:txBody>
      </p:sp>
      <p:sp>
        <p:nvSpPr>
          <p:cNvPr id="92208" name="Line 48"/>
          <p:cNvSpPr>
            <a:spLocks noChangeShapeType="1"/>
          </p:cNvSpPr>
          <p:nvPr/>
        </p:nvSpPr>
        <p:spPr bwMode="auto">
          <a:xfrm>
            <a:off x="3600450" y="2508250"/>
            <a:ext cx="228600" cy="511175"/>
          </a:xfrm>
          <a:prstGeom prst="line">
            <a:avLst/>
          </a:prstGeom>
          <a:noFill/>
          <a:ln w="12700">
            <a:solidFill>
              <a:schemeClr val="tx1"/>
            </a:solidFill>
            <a:round/>
            <a:headEnd/>
            <a:tailEnd/>
          </a:ln>
          <a:effectLst/>
        </p:spPr>
        <p:txBody>
          <a:bodyPr wrap="none" anchor="ctr"/>
          <a:lstStyle/>
          <a:p>
            <a:endParaRPr lang="en-US"/>
          </a:p>
        </p:txBody>
      </p:sp>
      <p:sp>
        <p:nvSpPr>
          <p:cNvPr id="92209" name="Line 49"/>
          <p:cNvSpPr>
            <a:spLocks noChangeShapeType="1"/>
          </p:cNvSpPr>
          <p:nvPr/>
        </p:nvSpPr>
        <p:spPr bwMode="auto">
          <a:xfrm flipV="1">
            <a:off x="6299200" y="2540000"/>
            <a:ext cx="615950" cy="76200"/>
          </a:xfrm>
          <a:prstGeom prst="line">
            <a:avLst/>
          </a:prstGeom>
          <a:noFill/>
          <a:ln w="12700">
            <a:solidFill>
              <a:schemeClr val="tx1"/>
            </a:solidFill>
            <a:round/>
            <a:headEnd/>
            <a:tailEnd/>
          </a:ln>
          <a:effectLst/>
        </p:spPr>
        <p:txBody>
          <a:bodyPr wrap="none" anchor="ctr"/>
          <a:lstStyle/>
          <a:p>
            <a:endParaRPr lang="en-US"/>
          </a:p>
        </p:txBody>
      </p:sp>
      <p:sp>
        <p:nvSpPr>
          <p:cNvPr id="92210" name="Line 50"/>
          <p:cNvSpPr>
            <a:spLocks noChangeShapeType="1"/>
          </p:cNvSpPr>
          <p:nvPr/>
        </p:nvSpPr>
        <p:spPr bwMode="auto">
          <a:xfrm flipH="1">
            <a:off x="6750050" y="2540000"/>
            <a:ext cx="171450" cy="628650"/>
          </a:xfrm>
          <a:prstGeom prst="line">
            <a:avLst/>
          </a:prstGeom>
          <a:noFill/>
          <a:ln w="12700">
            <a:solidFill>
              <a:schemeClr val="tx1"/>
            </a:solidFill>
            <a:round/>
            <a:headEnd/>
            <a:tailEnd/>
          </a:ln>
          <a:effectLst/>
        </p:spPr>
        <p:txBody>
          <a:bodyPr wrap="none" anchor="ctr"/>
          <a:lstStyle/>
          <a:p>
            <a:endParaRPr lang="en-US"/>
          </a:p>
        </p:txBody>
      </p:sp>
      <p:sp>
        <p:nvSpPr>
          <p:cNvPr id="92211" name="Text Box 31"/>
          <p:cNvSpPr txBox="1">
            <a:spLocks noChangeArrowheads="1"/>
          </p:cNvSpPr>
          <p:nvPr/>
        </p:nvSpPr>
        <p:spPr bwMode="auto">
          <a:xfrm>
            <a:off x="6978650" y="2368550"/>
            <a:ext cx="1428750" cy="233363"/>
          </a:xfrm>
          <a:prstGeom prst="rect">
            <a:avLst/>
          </a:prstGeom>
          <a:noFill/>
          <a:ln w="9525">
            <a:noFill/>
            <a:miter lim="800000"/>
            <a:headEnd/>
            <a:tailEnd/>
          </a:ln>
        </p:spPr>
        <p:txBody>
          <a:bodyPr wrap="none" lIns="0" tIns="0" rIns="0" bIns="0"/>
          <a:lstStyle/>
          <a:p>
            <a:r>
              <a:rPr lang="en-US" sz="1800">
                <a:latin typeface="Arial" charset="0"/>
              </a:rPr>
              <a:t>Histone</a:t>
            </a:r>
            <a:br>
              <a:rPr lang="en-US" sz="1800">
                <a:latin typeface="Arial" charset="0"/>
              </a:rPr>
            </a:br>
            <a:r>
              <a:rPr lang="en-US" sz="1800">
                <a:latin typeface="Arial" charset="0"/>
              </a:rPr>
              <a:t>tails</a:t>
            </a:r>
          </a:p>
        </p:txBody>
      </p:sp>
      <p:sp>
        <p:nvSpPr>
          <p:cNvPr id="92212" name="AutoShape 52"/>
          <p:cNvSpPr>
            <a:spLocks/>
          </p:cNvSpPr>
          <p:nvPr/>
        </p:nvSpPr>
        <p:spPr bwMode="auto">
          <a:xfrm>
            <a:off x="3822700" y="2851150"/>
            <a:ext cx="196850" cy="330200"/>
          </a:xfrm>
          <a:prstGeom prst="leftBrace">
            <a:avLst>
              <a:gd name="adj1" fmla="val 13978"/>
              <a:gd name="adj2" fmla="val 50000"/>
            </a:avLst>
          </a:prstGeom>
          <a:noFill/>
          <a:ln w="12700">
            <a:solidFill>
              <a:schemeClr val="tx1"/>
            </a:solidFill>
            <a:round/>
            <a:headEnd/>
            <a:tailEnd/>
          </a:ln>
          <a:effectLst/>
        </p:spPr>
        <p:txBody>
          <a:bodyPr wrap="none" anchor="ctr"/>
          <a:lstStyle/>
          <a:p>
            <a:endParaRPr lang="en-US"/>
          </a:p>
        </p:txBody>
      </p:sp>
      <p:sp>
        <p:nvSpPr>
          <p:cNvPr id="12" name="Title 11"/>
          <p:cNvSpPr>
            <a:spLocks noGrp="1"/>
          </p:cNvSpPr>
          <p:nvPr>
            <p:ph type="title"/>
          </p:nvPr>
        </p:nvSpPr>
        <p:spPr/>
        <p:txBody>
          <a:bodyPr/>
          <a:lstStyle/>
          <a:p>
            <a:r>
              <a:rPr lang="fr-FR" dirty="0" err="1" smtClean="0"/>
              <a:t>Unravelling</a:t>
            </a:r>
            <a:r>
              <a:rPr lang="fr-FR" dirty="0" smtClean="0"/>
              <a:t> of the Chromosome</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305" name="Picture 17" descr="15_UN06cSummary_C2-U"/>
          <p:cNvPicPr>
            <a:picLocks noChangeAspect="1" noChangeArrowheads="1"/>
          </p:cNvPicPr>
          <p:nvPr/>
        </p:nvPicPr>
        <p:blipFill>
          <a:blip r:embed="rId3" cstate="print"/>
          <a:srcRect b="3279"/>
          <a:stretch>
            <a:fillRect/>
          </a:stretch>
        </p:blipFill>
        <p:spPr bwMode="auto">
          <a:xfrm>
            <a:off x="1493838" y="911225"/>
            <a:ext cx="6181725" cy="4870450"/>
          </a:xfrm>
          <a:prstGeom prst="rect">
            <a:avLst/>
          </a:prstGeom>
          <a:noFill/>
        </p:spPr>
      </p:pic>
      <p:sp>
        <p:nvSpPr>
          <p:cNvPr id="268290" name="Rectangle 3"/>
          <p:cNvSpPr>
            <a:spLocks noChangeArrowheads="1"/>
          </p:cNvSpPr>
          <p:nvPr>
            <p:ph type="ctrTitle" idx="4294967295"/>
          </p:nvPr>
        </p:nvSpPr>
        <p:spPr bwMode="auto">
          <a:xfrm>
            <a:off x="152400" y="0"/>
            <a:ext cx="1981200" cy="304800"/>
          </a:xfrm>
          <a:prstGeom prst="rect">
            <a:avLst/>
          </a:prstGeom>
          <a:noFill/>
          <a:ln w="3175">
            <a:miter lim="800000"/>
            <a:headEnd/>
            <a:tailEnd/>
          </a:ln>
        </p:spPr>
        <p:txBody>
          <a:bodyPr/>
          <a:lstStyle/>
          <a:p>
            <a:pPr algn="l" eaLnBrk="1" hangingPunct="1"/>
            <a:r>
              <a:rPr lang="en-US" sz="1200" smtClean="0">
                <a:latin typeface="Arial" charset="0"/>
              </a:rPr>
              <a:t>Figure 15.UN06c</a:t>
            </a:r>
          </a:p>
        </p:txBody>
      </p:sp>
      <p:sp>
        <p:nvSpPr>
          <p:cNvPr id="268301" name="Text Box 31"/>
          <p:cNvSpPr txBox="1">
            <a:spLocks noChangeArrowheads="1"/>
          </p:cNvSpPr>
          <p:nvPr/>
        </p:nvSpPr>
        <p:spPr bwMode="auto">
          <a:xfrm>
            <a:off x="3616325" y="1022350"/>
            <a:ext cx="2071688" cy="196850"/>
          </a:xfrm>
          <a:prstGeom prst="rect">
            <a:avLst/>
          </a:prstGeom>
          <a:noFill/>
          <a:ln w="9525">
            <a:noFill/>
            <a:miter lim="800000"/>
            <a:headEnd/>
            <a:tailEnd/>
          </a:ln>
        </p:spPr>
        <p:txBody>
          <a:bodyPr wrap="none" lIns="0" tIns="0" rIns="0" bIns="0"/>
          <a:lstStyle/>
          <a:p>
            <a:pPr>
              <a:lnSpc>
                <a:spcPct val="90000"/>
              </a:lnSpc>
            </a:pPr>
            <a:r>
              <a:rPr lang="en-US">
                <a:latin typeface="Arial" charset="0"/>
              </a:rPr>
              <a:t>Transcription</a:t>
            </a:r>
          </a:p>
        </p:txBody>
      </p:sp>
      <p:sp>
        <p:nvSpPr>
          <p:cNvPr id="268302" name="Text Box 31"/>
          <p:cNvSpPr txBox="1">
            <a:spLocks noChangeArrowheads="1"/>
          </p:cNvSpPr>
          <p:nvPr/>
        </p:nvSpPr>
        <p:spPr bwMode="auto">
          <a:xfrm>
            <a:off x="1673225" y="4673600"/>
            <a:ext cx="2078038" cy="203200"/>
          </a:xfrm>
          <a:prstGeom prst="rect">
            <a:avLst/>
          </a:prstGeom>
          <a:noFill/>
          <a:ln w="9525">
            <a:noFill/>
            <a:miter lim="800000"/>
            <a:headEnd/>
            <a:tailEnd/>
          </a:ln>
        </p:spPr>
        <p:txBody>
          <a:bodyPr wrap="none" lIns="0" tIns="0" rIns="0" bIns="0"/>
          <a:lstStyle/>
          <a:p>
            <a:r>
              <a:rPr lang="en-US" sz="2100">
                <a:latin typeface="Arial" charset="0"/>
              </a:rPr>
              <a:t>• The genes in a coordinately controlled</a:t>
            </a:r>
            <a:br>
              <a:rPr lang="en-US" sz="2100">
                <a:latin typeface="Arial" charset="0"/>
              </a:rPr>
            </a:br>
            <a:r>
              <a:rPr lang="en-US" sz="2100">
                <a:latin typeface="Arial" charset="0"/>
              </a:rPr>
              <a:t>group all share a combination of control</a:t>
            </a:r>
            <a:br>
              <a:rPr lang="en-US" sz="2100">
                <a:latin typeface="Arial" charset="0"/>
              </a:rPr>
            </a:br>
            <a:r>
              <a:rPr lang="en-US" sz="2100">
                <a:latin typeface="Arial" charset="0"/>
              </a:rPr>
              <a:t>elements.</a:t>
            </a:r>
          </a:p>
        </p:txBody>
      </p:sp>
      <p:sp>
        <p:nvSpPr>
          <p:cNvPr id="268303" name="Text Box 31"/>
          <p:cNvSpPr txBox="1">
            <a:spLocks noChangeArrowheads="1"/>
          </p:cNvSpPr>
          <p:nvPr/>
        </p:nvSpPr>
        <p:spPr bwMode="auto">
          <a:xfrm>
            <a:off x="1666875" y="1524000"/>
            <a:ext cx="3043238" cy="514350"/>
          </a:xfrm>
          <a:prstGeom prst="rect">
            <a:avLst/>
          </a:prstGeom>
          <a:noFill/>
          <a:ln w="9525">
            <a:noFill/>
            <a:miter lim="800000"/>
            <a:headEnd/>
            <a:tailEnd/>
          </a:ln>
        </p:spPr>
        <p:txBody>
          <a:bodyPr wrap="none" lIns="0" tIns="0" rIns="0" bIns="0"/>
          <a:lstStyle/>
          <a:p>
            <a:r>
              <a:rPr lang="en-US" sz="2100">
                <a:latin typeface="Arial" charset="0"/>
              </a:rPr>
              <a:t>• Regulation of transcription initiation:</a:t>
            </a:r>
            <a:br>
              <a:rPr lang="en-US" sz="2100">
                <a:latin typeface="Arial" charset="0"/>
              </a:rPr>
            </a:br>
            <a:r>
              <a:rPr lang="en-US" sz="2100">
                <a:latin typeface="Arial" charset="0"/>
              </a:rPr>
              <a:t>DNA control elements in enhancers bind</a:t>
            </a:r>
            <a:br>
              <a:rPr lang="en-US" sz="2100">
                <a:latin typeface="Arial" charset="0"/>
              </a:rPr>
            </a:br>
            <a:r>
              <a:rPr lang="en-US" sz="2100">
                <a:latin typeface="Arial" charset="0"/>
              </a:rPr>
              <a:t>specific transcription factors.</a:t>
            </a:r>
          </a:p>
        </p:txBody>
      </p:sp>
      <p:sp>
        <p:nvSpPr>
          <p:cNvPr id="268304" name="Text Box 31"/>
          <p:cNvSpPr txBox="1">
            <a:spLocks noChangeArrowheads="1"/>
          </p:cNvSpPr>
          <p:nvPr/>
        </p:nvSpPr>
        <p:spPr bwMode="auto">
          <a:xfrm>
            <a:off x="1679575" y="2603500"/>
            <a:ext cx="3024188" cy="1092200"/>
          </a:xfrm>
          <a:prstGeom prst="rect">
            <a:avLst/>
          </a:prstGeom>
          <a:noFill/>
          <a:ln w="9525">
            <a:noFill/>
            <a:miter lim="800000"/>
            <a:headEnd/>
            <a:tailEnd/>
          </a:ln>
        </p:spPr>
        <p:txBody>
          <a:bodyPr wrap="none" lIns="0" tIns="0" rIns="0" bIns="0"/>
          <a:lstStyle/>
          <a:p>
            <a:r>
              <a:rPr lang="en-US" sz="2100">
                <a:latin typeface="Arial" charset="0"/>
              </a:rPr>
              <a:t>Bending of</a:t>
            </a:r>
            <a:br>
              <a:rPr lang="en-US" sz="2100">
                <a:latin typeface="Arial" charset="0"/>
              </a:rPr>
            </a:br>
            <a:r>
              <a:rPr lang="en-US" sz="2100">
                <a:latin typeface="Arial" charset="0"/>
              </a:rPr>
              <a:t>the DNA</a:t>
            </a:r>
            <a:br>
              <a:rPr lang="en-US" sz="2100">
                <a:latin typeface="Arial" charset="0"/>
              </a:rPr>
            </a:br>
            <a:r>
              <a:rPr lang="en-US" sz="2100">
                <a:latin typeface="Arial" charset="0"/>
              </a:rPr>
              <a:t>enables</a:t>
            </a:r>
            <a:br>
              <a:rPr lang="en-US" sz="2100">
                <a:latin typeface="Arial" charset="0"/>
              </a:rPr>
            </a:br>
            <a:r>
              <a:rPr lang="en-US" sz="2100">
                <a:latin typeface="Arial" charset="0"/>
              </a:rPr>
              <a:t>activators to</a:t>
            </a:r>
            <a:br>
              <a:rPr lang="en-US" sz="2100">
                <a:latin typeface="Arial" charset="0"/>
              </a:rPr>
            </a:br>
            <a:r>
              <a:rPr lang="en-US" sz="2100">
                <a:latin typeface="Arial" charset="0"/>
              </a:rPr>
              <a:t>contact proteins at</a:t>
            </a:r>
            <a:br>
              <a:rPr lang="en-US" sz="2100">
                <a:latin typeface="Arial" charset="0"/>
              </a:rPr>
            </a:br>
            <a:r>
              <a:rPr lang="en-US" sz="2100">
                <a:latin typeface="Arial" charset="0"/>
              </a:rPr>
              <a:t>the promoter, initiating transcription.</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50" name="Picture 14" descr="15_UN07Test_Q7-U"/>
          <p:cNvPicPr>
            <a:picLocks noChangeAspect="1" noChangeArrowheads="1"/>
          </p:cNvPicPr>
          <p:nvPr/>
        </p:nvPicPr>
        <p:blipFill>
          <a:blip r:embed="rId3" cstate="print"/>
          <a:srcRect b="3006"/>
          <a:stretch>
            <a:fillRect/>
          </a:stretch>
        </p:blipFill>
        <p:spPr bwMode="auto">
          <a:xfrm>
            <a:off x="815975" y="471488"/>
            <a:ext cx="7512050" cy="5735637"/>
          </a:xfrm>
          <a:prstGeom prst="rect">
            <a:avLst/>
          </a:prstGeom>
          <a:noFill/>
        </p:spPr>
      </p:pic>
      <p:sp>
        <p:nvSpPr>
          <p:cNvPr id="270338" name="Rectangle 3"/>
          <p:cNvSpPr>
            <a:spLocks noChangeArrowheads="1"/>
          </p:cNvSpPr>
          <p:nvPr>
            <p:ph type="ctrTitle" idx="4294967295"/>
          </p:nvPr>
        </p:nvSpPr>
        <p:spPr bwMode="auto">
          <a:xfrm>
            <a:off x="152400" y="0"/>
            <a:ext cx="1981200" cy="304800"/>
          </a:xfrm>
          <a:prstGeom prst="rect">
            <a:avLst/>
          </a:prstGeom>
          <a:noFill/>
          <a:ln w="3175">
            <a:miter lim="800000"/>
            <a:headEnd/>
            <a:tailEnd/>
          </a:ln>
        </p:spPr>
        <p:txBody>
          <a:bodyPr/>
          <a:lstStyle/>
          <a:p>
            <a:pPr algn="l" eaLnBrk="1" hangingPunct="1"/>
            <a:r>
              <a:rPr lang="en-US" sz="1200" smtClean="0">
                <a:latin typeface="Arial" charset="0"/>
              </a:rPr>
              <a:t>Figure 15.UN07</a:t>
            </a:r>
          </a:p>
        </p:txBody>
      </p:sp>
      <p:sp>
        <p:nvSpPr>
          <p:cNvPr id="270340" name="Text Box 31"/>
          <p:cNvSpPr txBox="1">
            <a:spLocks noChangeArrowheads="1"/>
          </p:cNvSpPr>
          <p:nvPr/>
        </p:nvSpPr>
        <p:spPr bwMode="auto">
          <a:xfrm>
            <a:off x="3679825" y="514350"/>
            <a:ext cx="1474788" cy="349250"/>
          </a:xfrm>
          <a:prstGeom prst="rect">
            <a:avLst/>
          </a:prstGeom>
          <a:noFill/>
          <a:ln w="9525">
            <a:noFill/>
            <a:miter lim="800000"/>
            <a:headEnd/>
            <a:tailEnd/>
          </a:ln>
        </p:spPr>
        <p:txBody>
          <a:bodyPr wrap="none" lIns="0" tIns="0" rIns="0" bIns="0"/>
          <a:lstStyle/>
          <a:p>
            <a:pPr>
              <a:lnSpc>
                <a:spcPct val="90000"/>
              </a:lnSpc>
            </a:pPr>
            <a:r>
              <a:rPr lang="en-US">
                <a:latin typeface="Arial" charset="0"/>
              </a:rPr>
              <a:t>Promoter</a:t>
            </a:r>
          </a:p>
        </p:txBody>
      </p:sp>
      <p:sp>
        <p:nvSpPr>
          <p:cNvPr id="270341" name="Text Box 31"/>
          <p:cNvSpPr txBox="1">
            <a:spLocks noChangeArrowheads="1"/>
          </p:cNvSpPr>
          <p:nvPr/>
        </p:nvSpPr>
        <p:spPr bwMode="auto">
          <a:xfrm>
            <a:off x="1431925" y="488950"/>
            <a:ext cx="1474788" cy="349250"/>
          </a:xfrm>
          <a:prstGeom prst="rect">
            <a:avLst/>
          </a:prstGeom>
          <a:noFill/>
          <a:ln w="9525">
            <a:noFill/>
            <a:miter lim="800000"/>
            <a:headEnd/>
            <a:tailEnd/>
          </a:ln>
        </p:spPr>
        <p:txBody>
          <a:bodyPr wrap="none" lIns="0" tIns="0" rIns="0" bIns="0"/>
          <a:lstStyle/>
          <a:p>
            <a:pPr>
              <a:lnSpc>
                <a:spcPct val="90000"/>
              </a:lnSpc>
            </a:pPr>
            <a:r>
              <a:rPr lang="en-US">
                <a:latin typeface="Arial" charset="0"/>
              </a:rPr>
              <a:t>Enhancer</a:t>
            </a:r>
          </a:p>
        </p:txBody>
      </p:sp>
      <p:sp>
        <p:nvSpPr>
          <p:cNvPr id="270342" name="Text Box 31"/>
          <p:cNvSpPr txBox="1">
            <a:spLocks noChangeArrowheads="1"/>
          </p:cNvSpPr>
          <p:nvPr/>
        </p:nvSpPr>
        <p:spPr bwMode="auto">
          <a:xfrm>
            <a:off x="5965825" y="1416050"/>
            <a:ext cx="1474788" cy="349250"/>
          </a:xfrm>
          <a:prstGeom prst="rect">
            <a:avLst/>
          </a:prstGeom>
          <a:noFill/>
          <a:ln w="9525">
            <a:noFill/>
            <a:miter lim="800000"/>
            <a:headEnd/>
            <a:tailEnd/>
          </a:ln>
        </p:spPr>
        <p:txBody>
          <a:bodyPr wrap="none" lIns="0" tIns="0" rIns="0" bIns="0"/>
          <a:lstStyle/>
          <a:p>
            <a:pPr>
              <a:lnSpc>
                <a:spcPct val="90000"/>
              </a:lnSpc>
            </a:pPr>
            <a:r>
              <a:rPr lang="en-US">
                <a:solidFill>
                  <a:schemeClr val="bg1"/>
                </a:solidFill>
                <a:latin typeface="Arial" charset="0"/>
              </a:rPr>
              <a:t>Gene 1</a:t>
            </a:r>
          </a:p>
        </p:txBody>
      </p:sp>
      <p:sp>
        <p:nvSpPr>
          <p:cNvPr id="270343" name="Text Box 31"/>
          <p:cNvSpPr txBox="1">
            <a:spLocks noChangeArrowheads="1"/>
          </p:cNvSpPr>
          <p:nvPr/>
        </p:nvSpPr>
        <p:spPr bwMode="auto">
          <a:xfrm>
            <a:off x="5965825" y="2457450"/>
            <a:ext cx="1474788" cy="349250"/>
          </a:xfrm>
          <a:prstGeom prst="rect">
            <a:avLst/>
          </a:prstGeom>
          <a:noFill/>
          <a:ln w="9525">
            <a:noFill/>
            <a:miter lim="800000"/>
            <a:headEnd/>
            <a:tailEnd/>
          </a:ln>
        </p:spPr>
        <p:txBody>
          <a:bodyPr wrap="none" lIns="0" tIns="0" rIns="0" bIns="0"/>
          <a:lstStyle/>
          <a:p>
            <a:pPr>
              <a:lnSpc>
                <a:spcPct val="90000"/>
              </a:lnSpc>
            </a:pPr>
            <a:r>
              <a:rPr lang="en-US">
                <a:solidFill>
                  <a:schemeClr val="bg1"/>
                </a:solidFill>
                <a:latin typeface="Arial" charset="0"/>
              </a:rPr>
              <a:t>Gene 2</a:t>
            </a:r>
          </a:p>
        </p:txBody>
      </p:sp>
      <p:sp>
        <p:nvSpPr>
          <p:cNvPr id="270345" name="Text Box 31"/>
          <p:cNvSpPr txBox="1">
            <a:spLocks noChangeArrowheads="1"/>
          </p:cNvSpPr>
          <p:nvPr/>
        </p:nvSpPr>
        <p:spPr bwMode="auto">
          <a:xfrm>
            <a:off x="5965825" y="3511550"/>
            <a:ext cx="1474788" cy="349250"/>
          </a:xfrm>
          <a:prstGeom prst="rect">
            <a:avLst/>
          </a:prstGeom>
          <a:noFill/>
          <a:ln w="9525">
            <a:noFill/>
            <a:miter lim="800000"/>
            <a:headEnd/>
            <a:tailEnd/>
          </a:ln>
        </p:spPr>
        <p:txBody>
          <a:bodyPr wrap="none" lIns="0" tIns="0" rIns="0" bIns="0"/>
          <a:lstStyle/>
          <a:p>
            <a:pPr>
              <a:lnSpc>
                <a:spcPct val="90000"/>
              </a:lnSpc>
            </a:pPr>
            <a:r>
              <a:rPr lang="en-US">
                <a:solidFill>
                  <a:schemeClr val="bg1"/>
                </a:solidFill>
                <a:latin typeface="Arial" charset="0"/>
              </a:rPr>
              <a:t>Gene 3</a:t>
            </a:r>
          </a:p>
        </p:txBody>
      </p:sp>
      <p:sp>
        <p:nvSpPr>
          <p:cNvPr id="270346" name="Text Box 31"/>
          <p:cNvSpPr txBox="1">
            <a:spLocks noChangeArrowheads="1"/>
          </p:cNvSpPr>
          <p:nvPr/>
        </p:nvSpPr>
        <p:spPr bwMode="auto">
          <a:xfrm>
            <a:off x="5965825" y="4565650"/>
            <a:ext cx="1474788" cy="349250"/>
          </a:xfrm>
          <a:prstGeom prst="rect">
            <a:avLst/>
          </a:prstGeom>
          <a:noFill/>
          <a:ln w="9525">
            <a:noFill/>
            <a:miter lim="800000"/>
            <a:headEnd/>
            <a:tailEnd/>
          </a:ln>
        </p:spPr>
        <p:txBody>
          <a:bodyPr wrap="none" lIns="0" tIns="0" rIns="0" bIns="0"/>
          <a:lstStyle/>
          <a:p>
            <a:pPr>
              <a:lnSpc>
                <a:spcPct val="90000"/>
              </a:lnSpc>
            </a:pPr>
            <a:r>
              <a:rPr lang="en-US">
                <a:solidFill>
                  <a:schemeClr val="bg1"/>
                </a:solidFill>
                <a:latin typeface="Arial" charset="0"/>
              </a:rPr>
              <a:t>Gene 4</a:t>
            </a:r>
          </a:p>
        </p:txBody>
      </p:sp>
      <p:sp>
        <p:nvSpPr>
          <p:cNvPr id="270347" name="Text Box 31"/>
          <p:cNvSpPr txBox="1">
            <a:spLocks noChangeArrowheads="1"/>
          </p:cNvSpPr>
          <p:nvPr/>
        </p:nvSpPr>
        <p:spPr bwMode="auto">
          <a:xfrm>
            <a:off x="5991225" y="5607050"/>
            <a:ext cx="1474788" cy="349250"/>
          </a:xfrm>
          <a:prstGeom prst="rect">
            <a:avLst/>
          </a:prstGeom>
          <a:noFill/>
          <a:ln w="9525">
            <a:noFill/>
            <a:miter lim="800000"/>
            <a:headEnd/>
            <a:tailEnd/>
          </a:ln>
        </p:spPr>
        <p:txBody>
          <a:bodyPr wrap="none" lIns="0" tIns="0" rIns="0" bIns="0"/>
          <a:lstStyle/>
          <a:p>
            <a:pPr>
              <a:lnSpc>
                <a:spcPct val="90000"/>
              </a:lnSpc>
            </a:pPr>
            <a:r>
              <a:rPr lang="en-US">
                <a:solidFill>
                  <a:schemeClr val="bg1"/>
                </a:solidFill>
                <a:latin typeface="Arial" charset="0"/>
              </a:rPr>
              <a:t>Gene 5</a:t>
            </a:r>
          </a:p>
        </p:txBody>
      </p:sp>
      <p:sp>
        <p:nvSpPr>
          <p:cNvPr id="270348" name="Line 12"/>
          <p:cNvSpPr>
            <a:spLocks noChangeShapeType="1"/>
          </p:cNvSpPr>
          <p:nvPr/>
        </p:nvSpPr>
        <p:spPr bwMode="auto">
          <a:xfrm>
            <a:off x="4381500" y="812800"/>
            <a:ext cx="0" cy="749300"/>
          </a:xfrm>
          <a:prstGeom prst="line">
            <a:avLst/>
          </a:prstGeom>
          <a:noFill/>
          <a:ln w="12700">
            <a:solidFill>
              <a:schemeClr val="tx1"/>
            </a:solidFill>
            <a:round/>
            <a:headEnd/>
            <a:tailEnd/>
          </a:ln>
          <a:effectLst/>
        </p:spPr>
        <p:txBody>
          <a:bodyPr wrap="none" anchor="ctr"/>
          <a:lstStyle/>
          <a:p>
            <a:endParaRPr lang="en-US"/>
          </a:p>
        </p:txBody>
      </p:sp>
      <p:sp>
        <p:nvSpPr>
          <p:cNvPr id="270349" name="AutoShape 13"/>
          <p:cNvSpPr>
            <a:spLocks/>
          </p:cNvSpPr>
          <p:nvPr/>
        </p:nvSpPr>
        <p:spPr bwMode="auto">
          <a:xfrm rot="5400000">
            <a:off x="1936750" y="120650"/>
            <a:ext cx="330200" cy="1828800"/>
          </a:xfrm>
          <a:prstGeom prst="leftBrace">
            <a:avLst>
              <a:gd name="adj1" fmla="val 46154"/>
              <a:gd name="adj2" fmla="val 50000"/>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90" name="Picture 46" descr="15_12AltRNASplicing-U"/>
          <p:cNvPicPr>
            <a:picLocks noChangeAspect="1" noChangeArrowheads="1"/>
          </p:cNvPicPr>
          <p:nvPr/>
        </p:nvPicPr>
        <p:blipFill>
          <a:blip r:embed="rId3" cstate="print"/>
          <a:srcRect b="2507"/>
          <a:stretch>
            <a:fillRect/>
          </a:stretch>
        </p:blipFill>
        <p:spPr bwMode="auto">
          <a:xfrm>
            <a:off x="296863" y="384175"/>
            <a:ext cx="8548687" cy="5926138"/>
          </a:xfrm>
          <a:prstGeom prst="rect">
            <a:avLst/>
          </a:prstGeom>
          <a:noFill/>
        </p:spPr>
      </p:pic>
      <p:sp>
        <p:nvSpPr>
          <p:cNvPr id="108554" name="Text Box 31"/>
          <p:cNvSpPr txBox="1">
            <a:spLocks noChangeArrowheads="1"/>
          </p:cNvSpPr>
          <p:nvPr/>
        </p:nvSpPr>
        <p:spPr bwMode="auto">
          <a:xfrm>
            <a:off x="333375" y="1658938"/>
            <a:ext cx="1004888" cy="298450"/>
          </a:xfrm>
          <a:prstGeom prst="rect">
            <a:avLst/>
          </a:prstGeom>
          <a:noFill/>
          <a:ln w="9525">
            <a:noFill/>
            <a:miter lim="800000"/>
            <a:headEnd/>
            <a:tailEnd/>
          </a:ln>
        </p:spPr>
        <p:txBody>
          <a:bodyPr wrap="none" lIns="0" tIns="0" rIns="0" bIns="0"/>
          <a:lstStyle/>
          <a:p>
            <a:pPr>
              <a:lnSpc>
                <a:spcPct val="90000"/>
              </a:lnSpc>
            </a:pPr>
            <a:r>
              <a:rPr lang="en-US" sz="2300">
                <a:latin typeface="Arial" charset="0"/>
              </a:rPr>
              <a:t>DNA</a:t>
            </a:r>
          </a:p>
        </p:txBody>
      </p:sp>
      <p:sp>
        <p:nvSpPr>
          <p:cNvPr id="108555" name="Text Box 31"/>
          <p:cNvSpPr txBox="1">
            <a:spLocks noChangeArrowheads="1"/>
          </p:cNvSpPr>
          <p:nvPr/>
        </p:nvSpPr>
        <p:spPr bwMode="auto">
          <a:xfrm>
            <a:off x="320675" y="3932238"/>
            <a:ext cx="1563688" cy="895350"/>
          </a:xfrm>
          <a:prstGeom prst="rect">
            <a:avLst/>
          </a:prstGeom>
          <a:noFill/>
          <a:ln w="9525">
            <a:noFill/>
            <a:miter lim="800000"/>
            <a:headEnd/>
            <a:tailEnd/>
          </a:ln>
        </p:spPr>
        <p:txBody>
          <a:bodyPr wrap="none" lIns="0" tIns="0" rIns="0" bIns="0"/>
          <a:lstStyle/>
          <a:p>
            <a:pPr>
              <a:lnSpc>
                <a:spcPct val="90000"/>
              </a:lnSpc>
            </a:pPr>
            <a:r>
              <a:rPr lang="en-US" sz="2300">
                <a:latin typeface="Arial" charset="0"/>
              </a:rPr>
              <a:t>Primary</a:t>
            </a:r>
            <a:br>
              <a:rPr lang="en-US" sz="2300">
                <a:latin typeface="Arial" charset="0"/>
              </a:rPr>
            </a:br>
            <a:r>
              <a:rPr lang="en-US" sz="2300">
                <a:latin typeface="Arial" charset="0"/>
              </a:rPr>
              <a:t>RNA</a:t>
            </a:r>
            <a:br>
              <a:rPr lang="en-US" sz="2300">
                <a:latin typeface="Arial" charset="0"/>
              </a:rPr>
            </a:br>
            <a:r>
              <a:rPr lang="en-US" sz="2300">
                <a:latin typeface="Arial" charset="0"/>
              </a:rPr>
              <a:t>transcript</a:t>
            </a:r>
          </a:p>
        </p:txBody>
      </p:sp>
      <p:sp>
        <p:nvSpPr>
          <p:cNvPr id="108556" name="Text Box 31"/>
          <p:cNvSpPr txBox="1">
            <a:spLocks noChangeArrowheads="1"/>
          </p:cNvSpPr>
          <p:nvPr/>
        </p:nvSpPr>
        <p:spPr bwMode="auto">
          <a:xfrm>
            <a:off x="320675" y="5951538"/>
            <a:ext cx="1004888" cy="298450"/>
          </a:xfrm>
          <a:prstGeom prst="rect">
            <a:avLst/>
          </a:prstGeom>
          <a:noFill/>
          <a:ln w="9525">
            <a:noFill/>
            <a:miter lim="800000"/>
            <a:headEnd/>
            <a:tailEnd/>
          </a:ln>
        </p:spPr>
        <p:txBody>
          <a:bodyPr wrap="none" lIns="0" tIns="0" rIns="0" bIns="0"/>
          <a:lstStyle/>
          <a:p>
            <a:pPr>
              <a:lnSpc>
                <a:spcPct val="90000"/>
              </a:lnSpc>
            </a:pPr>
            <a:r>
              <a:rPr lang="en-US" sz="2300">
                <a:latin typeface="Arial" charset="0"/>
              </a:rPr>
              <a:t>mRNA</a:t>
            </a:r>
          </a:p>
        </p:txBody>
      </p:sp>
      <p:sp>
        <p:nvSpPr>
          <p:cNvPr id="108557" name="Text Box 31"/>
          <p:cNvSpPr txBox="1">
            <a:spLocks noChangeArrowheads="1"/>
          </p:cNvSpPr>
          <p:nvPr/>
        </p:nvSpPr>
        <p:spPr bwMode="auto">
          <a:xfrm>
            <a:off x="4879975" y="5926138"/>
            <a:ext cx="446088" cy="323850"/>
          </a:xfrm>
          <a:prstGeom prst="rect">
            <a:avLst/>
          </a:prstGeom>
          <a:noFill/>
          <a:ln w="9525">
            <a:noFill/>
            <a:miter lim="800000"/>
            <a:headEnd/>
            <a:tailEnd/>
          </a:ln>
        </p:spPr>
        <p:txBody>
          <a:bodyPr wrap="none" lIns="0" tIns="0" rIns="0" bIns="0"/>
          <a:lstStyle/>
          <a:p>
            <a:pPr>
              <a:lnSpc>
                <a:spcPct val="90000"/>
              </a:lnSpc>
            </a:pPr>
            <a:r>
              <a:rPr lang="en-US" sz="2300">
                <a:latin typeface="Arial" charset="0"/>
              </a:rPr>
              <a:t>or</a:t>
            </a:r>
          </a:p>
        </p:txBody>
      </p:sp>
      <p:sp>
        <p:nvSpPr>
          <p:cNvPr id="108558" name="Text Box 31"/>
          <p:cNvSpPr txBox="1">
            <a:spLocks noChangeArrowheads="1"/>
          </p:cNvSpPr>
          <p:nvPr/>
        </p:nvSpPr>
        <p:spPr bwMode="auto">
          <a:xfrm>
            <a:off x="4410075" y="401638"/>
            <a:ext cx="1004888" cy="298450"/>
          </a:xfrm>
          <a:prstGeom prst="rect">
            <a:avLst/>
          </a:prstGeom>
          <a:noFill/>
          <a:ln w="9525">
            <a:noFill/>
            <a:miter lim="800000"/>
            <a:headEnd/>
            <a:tailEnd/>
          </a:ln>
        </p:spPr>
        <p:txBody>
          <a:bodyPr wrap="none" lIns="0" tIns="0" rIns="0" bIns="0"/>
          <a:lstStyle/>
          <a:p>
            <a:pPr>
              <a:lnSpc>
                <a:spcPct val="90000"/>
              </a:lnSpc>
            </a:pPr>
            <a:r>
              <a:rPr lang="en-US" sz="2300">
                <a:latin typeface="Arial" charset="0"/>
              </a:rPr>
              <a:t>Exons</a:t>
            </a:r>
          </a:p>
        </p:txBody>
      </p:sp>
      <p:sp>
        <p:nvSpPr>
          <p:cNvPr id="108559" name="Text Box 31"/>
          <p:cNvSpPr txBox="1">
            <a:spLocks noChangeArrowheads="1"/>
          </p:cNvSpPr>
          <p:nvPr/>
        </p:nvSpPr>
        <p:spPr bwMode="auto">
          <a:xfrm>
            <a:off x="3902075" y="2344738"/>
            <a:ext cx="2706688" cy="298450"/>
          </a:xfrm>
          <a:prstGeom prst="rect">
            <a:avLst/>
          </a:prstGeom>
          <a:noFill/>
          <a:ln w="9525">
            <a:noFill/>
            <a:miter lim="800000"/>
            <a:headEnd/>
            <a:tailEnd/>
          </a:ln>
        </p:spPr>
        <p:txBody>
          <a:bodyPr wrap="none" lIns="0" tIns="0" rIns="0" bIns="0"/>
          <a:lstStyle/>
          <a:p>
            <a:pPr>
              <a:lnSpc>
                <a:spcPct val="90000"/>
              </a:lnSpc>
            </a:pPr>
            <a:r>
              <a:rPr lang="en-US" sz="2300">
                <a:latin typeface="Arial" charset="0"/>
              </a:rPr>
              <a:t>Troponin T gene</a:t>
            </a:r>
          </a:p>
        </p:txBody>
      </p:sp>
      <p:sp>
        <p:nvSpPr>
          <p:cNvPr id="108560" name="Text Box 31"/>
          <p:cNvSpPr txBox="1">
            <a:spLocks noChangeArrowheads="1"/>
          </p:cNvSpPr>
          <p:nvPr/>
        </p:nvSpPr>
        <p:spPr bwMode="auto">
          <a:xfrm>
            <a:off x="4117975" y="5253038"/>
            <a:ext cx="1944688" cy="323850"/>
          </a:xfrm>
          <a:prstGeom prst="rect">
            <a:avLst/>
          </a:prstGeom>
          <a:noFill/>
          <a:ln w="9525">
            <a:noFill/>
            <a:miter lim="800000"/>
            <a:headEnd/>
            <a:tailEnd/>
          </a:ln>
        </p:spPr>
        <p:txBody>
          <a:bodyPr wrap="none" lIns="0" tIns="0" rIns="0" bIns="0"/>
          <a:lstStyle/>
          <a:p>
            <a:pPr>
              <a:lnSpc>
                <a:spcPct val="90000"/>
              </a:lnSpc>
            </a:pPr>
            <a:r>
              <a:rPr lang="en-US" sz="2300">
                <a:latin typeface="Arial" charset="0"/>
              </a:rPr>
              <a:t>RNA splicing</a:t>
            </a:r>
          </a:p>
        </p:txBody>
      </p:sp>
      <p:sp>
        <p:nvSpPr>
          <p:cNvPr id="108561" name="Text Box 31"/>
          <p:cNvSpPr txBox="1">
            <a:spLocks noChangeArrowheads="1"/>
          </p:cNvSpPr>
          <p:nvPr/>
        </p:nvSpPr>
        <p:spPr bwMode="auto">
          <a:xfrm>
            <a:off x="2192338" y="4152900"/>
            <a:ext cx="366712" cy="285750"/>
          </a:xfrm>
          <a:prstGeom prst="rect">
            <a:avLst/>
          </a:prstGeom>
          <a:noFill/>
          <a:ln w="9525">
            <a:noFill/>
            <a:miter lim="800000"/>
            <a:headEnd/>
            <a:tailEnd/>
          </a:ln>
        </p:spPr>
        <p:txBody>
          <a:bodyPr wrap="none" lIns="0" tIns="0" rIns="0" bIns="0"/>
          <a:lstStyle/>
          <a:p>
            <a:pPr>
              <a:lnSpc>
                <a:spcPct val="90000"/>
              </a:lnSpc>
            </a:pPr>
            <a:r>
              <a:rPr lang="en-US" sz="2200">
                <a:solidFill>
                  <a:schemeClr val="bg1"/>
                </a:solidFill>
                <a:latin typeface="Arial" charset="0"/>
              </a:rPr>
              <a:t> 1 </a:t>
            </a:r>
          </a:p>
        </p:txBody>
      </p:sp>
      <p:sp>
        <p:nvSpPr>
          <p:cNvPr id="108564" name="Text Box 31"/>
          <p:cNvSpPr txBox="1">
            <a:spLocks noChangeArrowheads="1"/>
          </p:cNvSpPr>
          <p:nvPr/>
        </p:nvSpPr>
        <p:spPr bwMode="auto">
          <a:xfrm>
            <a:off x="3097213" y="4149725"/>
            <a:ext cx="366712" cy="285750"/>
          </a:xfrm>
          <a:prstGeom prst="rect">
            <a:avLst/>
          </a:prstGeom>
          <a:noFill/>
          <a:ln w="9525">
            <a:noFill/>
            <a:miter lim="800000"/>
            <a:headEnd/>
            <a:tailEnd/>
          </a:ln>
        </p:spPr>
        <p:txBody>
          <a:bodyPr wrap="none" lIns="0" tIns="0" rIns="0" bIns="0"/>
          <a:lstStyle/>
          <a:p>
            <a:pPr>
              <a:lnSpc>
                <a:spcPct val="90000"/>
              </a:lnSpc>
            </a:pPr>
            <a:r>
              <a:rPr lang="en-US" sz="2200">
                <a:solidFill>
                  <a:schemeClr val="bg1"/>
                </a:solidFill>
                <a:latin typeface="Arial" charset="0"/>
              </a:rPr>
              <a:t> 2 </a:t>
            </a:r>
          </a:p>
        </p:txBody>
      </p:sp>
      <p:sp>
        <p:nvSpPr>
          <p:cNvPr id="108565" name="Text Box 31"/>
          <p:cNvSpPr txBox="1">
            <a:spLocks noChangeArrowheads="1"/>
          </p:cNvSpPr>
          <p:nvPr/>
        </p:nvSpPr>
        <p:spPr bwMode="auto">
          <a:xfrm>
            <a:off x="4660900" y="4152900"/>
            <a:ext cx="366713" cy="285750"/>
          </a:xfrm>
          <a:prstGeom prst="rect">
            <a:avLst/>
          </a:prstGeom>
          <a:noFill/>
          <a:ln w="9525">
            <a:noFill/>
            <a:miter lim="800000"/>
            <a:headEnd/>
            <a:tailEnd/>
          </a:ln>
        </p:spPr>
        <p:txBody>
          <a:bodyPr wrap="none" lIns="0" tIns="0" rIns="0" bIns="0"/>
          <a:lstStyle/>
          <a:p>
            <a:pPr>
              <a:lnSpc>
                <a:spcPct val="90000"/>
              </a:lnSpc>
            </a:pPr>
            <a:r>
              <a:rPr lang="en-US" sz="2200">
                <a:solidFill>
                  <a:schemeClr val="bg1"/>
                </a:solidFill>
                <a:latin typeface="Arial" charset="0"/>
              </a:rPr>
              <a:t> 3 </a:t>
            </a:r>
          </a:p>
        </p:txBody>
      </p:sp>
      <p:sp>
        <p:nvSpPr>
          <p:cNvPr id="108566" name="Text Box 31"/>
          <p:cNvSpPr txBox="1">
            <a:spLocks noChangeArrowheads="1"/>
          </p:cNvSpPr>
          <p:nvPr/>
        </p:nvSpPr>
        <p:spPr bwMode="auto">
          <a:xfrm>
            <a:off x="5626100" y="4152900"/>
            <a:ext cx="366713" cy="285750"/>
          </a:xfrm>
          <a:prstGeom prst="rect">
            <a:avLst/>
          </a:prstGeom>
          <a:noFill/>
          <a:ln w="9525">
            <a:noFill/>
            <a:miter lim="800000"/>
            <a:headEnd/>
            <a:tailEnd/>
          </a:ln>
        </p:spPr>
        <p:txBody>
          <a:bodyPr wrap="none" lIns="0" tIns="0" rIns="0" bIns="0"/>
          <a:lstStyle/>
          <a:p>
            <a:pPr>
              <a:lnSpc>
                <a:spcPct val="90000"/>
              </a:lnSpc>
            </a:pPr>
            <a:r>
              <a:rPr lang="en-US" sz="2200">
                <a:solidFill>
                  <a:schemeClr val="bg1"/>
                </a:solidFill>
                <a:latin typeface="Arial" charset="0"/>
              </a:rPr>
              <a:t> 4 </a:t>
            </a:r>
          </a:p>
        </p:txBody>
      </p:sp>
      <p:sp>
        <p:nvSpPr>
          <p:cNvPr id="108567" name="Text Box 31"/>
          <p:cNvSpPr txBox="1">
            <a:spLocks noChangeArrowheads="1"/>
          </p:cNvSpPr>
          <p:nvPr/>
        </p:nvSpPr>
        <p:spPr bwMode="auto">
          <a:xfrm>
            <a:off x="7394575" y="4152900"/>
            <a:ext cx="366713" cy="285750"/>
          </a:xfrm>
          <a:prstGeom prst="rect">
            <a:avLst/>
          </a:prstGeom>
          <a:noFill/>
          <a:ln w="9525">
            <a:noFill/>
            <a:miter lim="800000"/>
            <a:headEnd/>
            <a:tailEnd/>
          </a:ln>
        </p:spPr>
        <p:txBody>
          <a:bodyPr wrap="none" lIns="0" tIns="0" rIns="0" bIns="0"/>
          <a:lstStyle/>
          <a:p>
            <a:pPr>
              <a:lnSpc>
                <a:spcPct val="90000"/>
              </a:lnSpc>
            </a:pPr>
            <a:r>
              <a:rPr lang="en-US" sz="2200">
                <a:solidFill>
                  <a:schemeClr val="bg1"/>
                </a:solidFill>
                <a:latin typeface="Arial" charset="0"/>
              </a:rPr>
              <a:t> 5 </a:t>
            </a:r>
          </a:p>
        </p:txBody>
      </p:sp>
      <p:sp>
        <p:nvSpPr>
          <p:cNvPr id="108568" name="Text Box 31"/>
          <p:cNvSpPr txBox="1">
            <a:spLocks noChangeArrowheads="1"/>
          </p:cNvSpPr>
          <p:nvPr/>
        </p:nvSpPr>
        <p:spPr bwMode="auto">
          <a:xfrm>
            <a:off x="1566863" y="5978525"/>
            <a:ext cx="366712" cy="285750"/>
          </a:xfrm>
          <a:prstGeom prst="rect">
            <a:avLst/>
          </a:prstGeom>
          <a:noFill/>
          <a:ln w="9525">
            <a:noFill/>
            <a:miter lim="800000"/>
            <a:headEnd/>
            <a:tailEnd/>
          </a:ln>
        </p:spPr>
        <p:txBody>
          <a:bodyPr wrap="none" lIns="0" tIns="0" rIns="0" bIns="0"/>
          <a:lstStyle/>
          <a:p>
            <a:pPr>
              <a:lnSpc>
                <a:spcPct val="90000"/>
              </a:lnSpc>
            </a:pPr>
            <a:r>
              <a:rPr lang="en-US" sz="2200">
                <a:solidFill>
                  <a:schemeClr val="bg1"/>
                </a:solidFill>
                <a:latin typeface="Arial" charset="0"/>
              </a:rPr>
              <a:t> 1 </a:t>
            </a:r>
          </a:p>
        </p:txBody>
      </p:sp>
      <p:sp>
        <p:nvSpPr>
          <p:cNvPr id="108569" name="Text Box 31"/>
          <p:cNvSpPr txBox="1">
            <a:spLocks noChangeArrowheads="1"/>
          </p:cNvSpPr>
          <p:nvPr/>
        </p:nvSpPr>
        <p:spPr bwMode="auto">
          <a:xfrm>
            <a:off x="2133600" y="5978525"/>
            <a:ext cx="366713" cy="285750"/>
          </a:xfrm>
          <a:prstGeom prst="rect">
            <a:avLst/>
          </a:prstGeom>
          <a:noFill/>
          <a:ln w="9525">
            <a:noFill/>
            <a:miter lim="800000"/>
            <a:headEnd/>
            <a:tailEnd/>
          </a:ln>
        </p:spPr>
        <p:txBody>
          <a:bodyPr wrap="none" lIns="0" tIns="0" rIns="0" bIns="0"/>
          <a:lstStyle/>
          <a:p>
            <a:pPr>
              <a:lnSpc>
                <a:spcPct val="90000"/>
              </a:lnSpc>
            </a:pPr>
            <a:r>
              <a:rPr lang="en-US" sz="2200">
                <a:solidFill>
                  <a:schemeClr val="bg1"/>
                </a:solidFill>
                <a:latin typeface="Arial" charset="0"/>
              </a:rPr>
              <a:t> 2 </a:t>
            </a:r>
          </a:p>
        </p:txBody>
      </p:sp>
      <p:sp>
        <p:nvSpPr>
          <p:cNvPr id="108570" name="Text Box 31"/>
          <p:cNvSpPr txBox="1">
            <a:spLocks noChangeArrowheads="1"/>
          </p:cNvSpPr>
          <p:nvPr/>
        </p:nvSpPr>
        <p:spPr bwMode="auto">
          <a:xfrm>
            <a:off x="2635250" y="5981700"/>
            <a:ext cx="366713" cy="285750"/>
          </a:xfrm>
          <a:prstGeom prst="rect">
            <a:avLst/>
          </a:prstGeom>
          <a:noFill/>
          <a:ln w="9525">
            <a:noFill/>
            <a:miter lim="800000"/>
            <a:headEnd/>
            <a:tailEnd/>
          </a:ln>
        </p:spPr>
        <p:txBody>
          <a:bodyPr wrap="none" lIns="0" tIns="0" rIns="0" bIns="0"/>
          <a:lstStyle/>
          <a:p>
            <a:pPr>
              <a:lnSpc>
                <a:spcPct val="90000"/>
              </a:lnSpc>
            </a:pPr>
            <a:r>
              <a:rPr lang="en-US" sz="2200">
                <a:solidFill>
                  <a:schemeClr val="bg1"/>
                </a:solidFill>
                <a:latin typeface="Arial" charset="0"/>
              </a:rPr>
              <a:t> 3 </a:t>
            </a:r>
          </a:p>
        </p:txBody>
      </p:sp>
      <p:sp>
        <p:nvSpPr>
          <p:cNvPr id="108572" name="Text Box 31"/>
          <p:cNvSpPr txBox="1">
            <a:spLocks noChangeArrowheads="1"/>
          </p:cNvSpPr>
          <p:nvPr/>
        </p:nvSpPr>
        <p:spPr bwMode="auto">
          <a:xfrm>
            <a:off x="3268663" y="5975350"/>
            <a:ext cx="366712" cy="285750"/>
          </a:xfrm>
          <a:prstGeom prst="rect">
            <a:avLst/>
          </a:prstGeom>
          <a:noFill/>
          <a:ln w="9525">
            <a:noFill/>
            <a:miter lim="800000"/>
            <a:headEnd/>
            <a:tailEnd/>
          </a:ln>
        </p:spPr>
        <p:txBody>
          <a:bodyPr wrap="none" lIns="0" tIns="0" rIns="0" bIns="0"/>
          <a:lstStyle/>
          <a:p>
            <a:pPr>
              <a:lnSpc>
                <a:spcPct val="90000"/>
              </a:lnSpc>
            </a:pPr>
            <a:r>
              <a:rPr lang="en-US" sz="2200">
                <a:solidFill>
                  <a:schemeClr val="bg1"/>
                </a:solidFill>
                <a:latin typeface="Arial" charset="0"/>
              </a:rPr>
              <a:t> 5 </a:t>
            </a:r>
          </a:p>
        </p:txBody>
      </p:sp>
      <p:sp>
        <p:nvSpPr>
          <p:cNvPr id="108573" name="Text Box 31"/>
          <p:cNvSpPr txBox="1">
            <a:spLocks noChangeArrowheads="1"/>
          </p:cNvSpPr>
          <p:nvPr/>
        </p:nvSpPr>
        <p:spPr bwMode="auto">
          <a:xfrm>
            <a:off x="5937250" y="5980113"/>
            <a:ext cx="366713" cy="285750"/>
          </a:xfrm>
          <a:prstGeom prst="rect">
            <a:avLst/>
          </a:prstGeom>
          <a:noFill/>
          <a:ln w="9525">
            <a:noFill/>
            <a:miter lim="800000"/>
            <a:headEnd/>
            <a:tailEnd/>
          </a:ln>
        </p:spPr>
        <p:txBody>
          <a:bodyPr wrap="none" lIns="0" tIns="0" rIns="0" bIns="0"/>
          <a:lstStyle/>
          <a:p>
            <a:pPr>
              <a:lnSpc>
                <a:spcPct val="90000"/>
              </a:lnSpc>
            </a:pPr>
            <a:r>
              <a:rPr lang="en-US" sz="2200">
                <a:solidFill>
                  <a:schemeClr val="bg1"/>
                </a:solidFill>
                <a:latin typeface="Arial" charset="0"/>
              </a:rPr>
              <a:t> 1 </a:t>
            </a:r>
          </a:p>
        </p:txBody>
      </p:sp>
      <p:sp>
        <p:nvSpPr>
          <p:cNvPr id="108574" name="Text Box 31"/>
          <p:cNvSpPr txBox="1">
            <a:spLocks noChangeArrowheads="1"/>
          </p:cNvSpPr>
          <p:nvPr/>
        </p:nvSpPr>
        <p:spPr bwMode="auto">
          <a:xfrm>
            <a:off x="6499225" y="5980113"/>
            <a:ext cx="366713" cy="285750"/>
          </a:xfrm>
          <a:prstGeom prst="rect">
            <a:avLst/>
          </a:prstGeom>
          <a:noFill/>
          <a:ln w="9525">
            <a:noFill/>
            <a:miter lim="800000"/>
            <a:headEnd/>
            <a:tailEnd/>
          </a:ln>
        </p:spPr>
        <p:txBody>
          <a:bodyPr wrap="none" lIns="0" tIns="0" rIns="0" bIns="0"/>
          <a:lstStyle/>
          <a:p>
            <a:pPr>
              <a:lnSpc>
                <a:spcPct val="90000"/>
              </a:lnSpc>
            </a:pPr>
            <a:r>
              <a:rPr lang="en-US" sz="2200">
                <a:solidFill>
                  <a:schemeClr val="bg1"/>
                </a:solidFill>
                <a:latin typeface="Arial" charset="0"/>
              </a:rPr>
              <a:t> 2 </a:t>
            </a:r>
          </a:p>
        </p:txBody>
      </p:sp>
      <p:sp>
        <p:nvSpPr>
          <p:cNvPr id="108575" name="Text Box 31"/>
          <p:cNvSpPr txBox="1">
            <a:spLocks noChangeArrowheads="1"/>
          </p:cNvSpPr>
          <p:nvPr/>
        </p:nvSpPr>
        <p:spPr bwMode="auto">
          <a:xfrm>
            <a:off x="7046913" y="5981700"/>
            <a:ext cx="366712" cy="285750"/>
          </a:xfrm>
          <a:prstGeom prst="rect">
            <a:avLst/>
          </a:prstGeom>
          <a:noFill/>
          <a:ln w="9525">
            <a:noFill/>
            <a:miter lim="800000"/>
            <a:headEnd/>
            <a:tailEnd/>
          </a:ln>
        </p:spPr>
        <p:txBody>
          <a:bodyPr wrap="none" lIns="0" tIns="0" rIns="0" bIns="0"/>
          <a:lstStyle/>
          <a:p>
            <a:pPr>
              <a:lnSpc>
                <a:spcPct val="90000"/>
              </a:lnSpc>
            </a:pPr>
            <a:r>
              <a:rPr lang="en-US" sz="2200">
                <a:solidFill>
                  <a:schemeClr val="bg1"/>
                </a:solidFill>
                <a:latin typeface="Arial" charset="0"/>
              </a:rPr>
              <a:t> 4 </a:t>
            </a:r>
          </a:p>
        </p:txBody>
      </p:sp>
      <p:sp>
        <p:nvSpPr>
          <p:cNvPr id="108576" name="Text Box 31"/>
          <p:cNvSpPr txBox="1">
            <a:spLocks noChangeArrowheads="1"/>
          </p:cNvSpPr>
          <p:nvPr/>
        </p:nvSpPr>
        <p:spPr bwMode="auto">
          <a:xfrm>
            <a:off x="7796213" y="5976938"/>
            <a:ext cx="366712" cy="285750"/>
          </a:xfrm>
          <a:prstGeom prst="rect">
            <a:avLst/>
          </a:prstGeom>
          <a:noFill/>
          <a:ln w="9525">
            <a:noFill/>
            <a:miter lim="800000"/>
            <a:headEnd/>
            <a:tailEnd/>
          </a:ln>
        </p:spPr>
        <p:txBody>
          <a:bodyPr wrap="none" lIns="0" tIns="0" rIns="0" bIns="0"/>
          <a:lstStyle/>
          <a:p>
            <a:pPr>
              <a:lnSpc>
                <a:spcPct val="90000"/>
              </a:lnSpc>
            </a:pPr>
            <a:r>
              <a:rPr lang="en-US" sz="2200">
                <a:solidFill>
                  <a:schemeClr val="bg1"/>
                </a:solidFill>
                <a:latin typeface="Arial" charset="0"/>
              </a:rPr>
              <a:t> 5 </a:t>
            </a:r>
          </a:p>
        </p:txBody>
      </p:sp>
      <p:sp>
        <p:nvSpPr>
          <p:cNvPr id="108577" name="AutoShape 33"/>
          <p:cNvSpPr>
            <a:spLocks/>
          </p:cNvSpPr>
          <p:nvPr/>
        </p:nvSpPr>
        <p:spPr bwMode="auto">
          <a:xfrm rot="5400000">
            <a:off x="4867275" y="-765175"/>
            <a:ext cx="361950" cy="5930900"/>
          </a:xfrm>
          <a:prstGeom prst="rightBrace">
            <a:avLst>
              <a:gd name="adj1" fmla="val 28069"/>
              <a:gd name="adj2" fmla="val 50000"/>
            </a:avLst>
          </a:prstGeom>
          <a:noFill/>
          <a:ln w="12700">
            <a:solidFill>
              <a:schemeClr val="tx1"/>
            </a:solidFill>
            <a:round/>
            <a:headEnd/>
            <a:tailEnd/>
          </a:ln>
          <a:effectLst/>
        </p:spPr>
        <p:txBody>
          <a:bodyPr wrap="none" anchor="ctr"/>
          <a:lstStyle/>
          <a:p>
            <a:endParaRPr lang="en-US"/>
          </a:p>
        </p:txBody>
      </p:sp>
      <p:sp>
        <p:nvSpPr>
          <p:cNvPr id="108578" name="Line 34"/>
          <p:cNvSpPr>
            <a:spLocks noChangeShapeType="1"/>
          </p:cNvSpPr>
          <p:nvPr/>
        </p:nvSpPr>
        <p:spPr bwMode="auto">
          <a:xfrm flipV="1">
            <a:off x="2343150" y="698500"/>
            <a:ext cx="2520950" cy="952500"/>
          </a:xfrm>
          <a:prstGeom prst="line">
            <a:avLst/>
          </a:prstGeom>
          <a:noFill/>
          <a:ln w="12700">
            <a:solidFill>
              <a:schemeClr val="tx1"/>
            </a:solidFill>
            <a:round/>
            <a:headEnd/>
            <a:tailEnd/>
          </a:ln>
          <a:effectLst/>
        </p:spPr>
        <p:txBody>
          <a:bodyPr wrap="none" anchor="ctr"/>
          <a:lstStyle/>
          <a:p>
            <a:endParaRPr lang="en-US"/>
          </a:p>
        </p:txBody>
      </p:sp>
      <p:sp>
        <p:nvSpPr>
          <p:cNvPr id="108579" name="Line 35"/>
          <p:cNvSpPr>
            <a:spLocks noChangeShapeType="1"/>
          </p:cNvSpPr>
          <p:nvPr/>
        </p:nvSpPr>
        <p:spPr bwMode="auto">
          <a:xfrm>
            <a:off x="4848225" y="704850"/>
            <a:ext cx="2703513" cy="947738"/>
          </a:xfrm>
          <a:prstGeom prst="line">
            <a:avLst/>
          </a:prstGeom>
          <a:noFill/>
          <a:ln w="12700">
            <a:solidFill>
              <a:schemeClr val="tx1"/>
            </a:solidFill>
            <a:round/>
            <a:headEnd/>
            <a:tailEnd/>
          </a:ln>
          <a:effectLst/>
        </p:spPr>
        <p:txBody>
          <a:bodyPr wrap="none" anchor="ctr"/>
          <a:lstStyle/>
          <a:p>
            <a:endParaRPr lang="en-US"/>
          </a:p>
        </p:txBody>
      </p:sp>
      <p:sp>
        <p:nvSpPr>
          <p:cNvPr id="108580" name="Line 36"/>
          <p:cNvSpPr>
            <a:spLocks noChangeShapeType="1"/>
          </p:cNvSpPr>
          <p:nvPr/>
        </p:nvSpPr>
        <p:spPr bwMode="auto">
          <a:xfrm>
            <a:off x="4845050" y="711200"/>
            <a:ext cx="941388" cy="942975"/>
          </a:xfrm>
          <a:prstGeom prst="line">
            <a:avLst/>
          </a:prstGeom>
          <a:noFill/>
          <a:ln w="12700">
            <a:solidFill>
              <a:schemeClr val="tx1"/>
            </a:solidFill>
            <a:round/>
            <a:headEnd/>
            <a:tailEnd/>
          </a:ln>
          <a:effectLst/>
        </p:spPr>
        <p:txBody>
          <a:bodyPr wrap="none" anchor="ctr"/>
          <a:lstStyle/>
          <a:p>
            <a:endParaRPr lang="en-US"/>
          </a:p>
        </p:txBody>
      </p:sp>
      <p:sp>
        <p:nvSpPr>
          <p:cNvPr id="108581" name="Line 37"/>
          <p:cNvSpPr>
            <a:spLocks noChangeShapeType="1"/>
          </p:cNvSpPr>
          <p:nvPr/>
        </p:nvSpPr>
        <p:spPr bwMode="auto">
          <a:xfrm flipH="1">
            <a:off x="4838700" y="698500"/>
            <a:ext cx="12700" cy="952500"/>
          </a:xfrm>
          <a:prstGeom prst="line">
            <a:avLst/>
          </a:prstGeom>
          <a:noFill/>
          <a:ln w="12700">
            <a:solidFill>
              <a:schemeClr val="tx1"/>
            </a:solidFill>
            <a:round/>
            <a:headEnd/>
            <a:tailEnd/>
          </a:ln>
          <a:effectLst/>
        </p:spPr>
        <p:txBody>
          <a:bodyPr wrap="none" anchor="ctr"/>
          <a:lstStyle/>
          <a:p>
            <a:endParaRPr lang="en-US"/>
          </a:p>
        </p:txBody>
      </p:sp>
      <p:sp>
        <p:nvSpPr>
          <p:cNvPr id="108582" name="Line 38"/>
          <p:cNvSpPr>
            <a:spLocks noChangeShapeType="1"/>
          </p:cNvSpPr>
          <p:nvPr/>
        </p:nvSpPr>
        <p:spPr bwMode="auto">
          <a:xfrm flipH="1">
            <a:off x="3259138" y="704850"/>
            <a:ext cx="1598612" cy="949325"/>
          </a:xfrm>
          <a:prstGeom prst="line">
            <a:avLst/>
          </a:prstGeom>
          <a:noFill/>
          <a:ln w="12700">
            <a:solidFill>
              <a:schemeClr val="tx1"/>
            </a:solidFill>
            <a:round/>
            <a:headEnd/>
            <a:tailEnd/>
          </a:ln>
          <a:effectLst/>
        </p:spPr>
        <p:txBody>
          <a:bodyPr wrap="none" anchor="ctr"/>
          <a:lstStyle/>
          <a:p>
            <a:endParaRPr lang="en-US"/>
          </a:p>
        </p:txBody>
      </p:sp>
      <p:sp>
        <p:nvSpPr>
          <p:cNvPr id="108584" name="Text Box 31"/>
          <p:cNvSpPr txBox="1">
            <a:spLocks noChangeArrowheads="1"/>
          </p:cNvSpPr>
          <p:nvPr/>
        </p:nvSpPr>
        <p:spPr bwMode="auto">
          <a:xfrm>
            <a:off x="2193925" y="1663700"/>
            <a:ext cx="366713" cy="285750"/>
          </a:xfrm>
          <a:prstGeom prst="rect">
            <a:avLst/>
          </a:prstGeom>
          <a:noFill/>
          <a:ln w="9525">
            <a:noFill/>
            <a:miter lim="800000"/>
            <a:headEnd/>
            <a:tailEnd/>
          </a:ln>
        </p:spPr>
        <p:txBody>
          <a:bodyPr wrap="none" lIns="0" tIns="0" rIns="0" bIns="0"/>
          <a:lstStyle/>
          <a:p>
            <a:pPr>
              <a:lnSpc>
                <a:spcPct val="90000"/>
              </a:lnSpc>
            </a:pPr>
            <a:r>
              <a:rPr lang="en-US" sz="2200">
                <a:solidFill>
                  <a:schemeClr val="bg1"/>
                </a:solidFill>
                <a:latin typeface="Arial" charset="0"/>
              </a:rPr>
              <a:t> 1 </a:t>
            </a:r>
          </a:p>
        </p:txBody>
      </p:sp>
      <p:sp>
        <p:nvSpPr>
          <p:cNvPr id="108585" name="Text Box 31"/>
          <p:cNvSpPr txBox="1">
            <a:spLocks noChangeArrowheads="1"/>
          </p:cNvSpPr>
          <p:nvPr/>
        </p:nvSpPr>
        <p:spPr bwMode="auto">
          <a:xfrm>
            <a:off x="3103563" y="1660525"/>
            <a:ext cx="366712" cy="285750"/>
          </a:xfrm>
          <a:prstGeom prst="rect">
            <a:avLst/>
          </a:prstGeom>
          <a:noFill/>
          <a:ln w="9525">
            <a:noFill/>
            <a:miter lim="800000"/>
            <a:headEnd/>
            <a:tailEnd/>
          </a:ln>
        </p:spPr>
        <p:txBody>
          <a:bodyPr wrap="none" lIns="0" tIns="0" rIns="0" bIns="0"/>
          <a:lstStyle/>
          <a:p>
            <a:pPr>
              <a:lnSpc>
                <a:spcPct val="90000"/>
              </a:lnSpc>
            </a:pPr>
            <a:r>
              <a:rPr lang="en-US" sz="2200">
                <a:solidFill>
                  <a:schemeClr val="bg1"/>
                </a:solidFill>
                <a:latin typeface="Arial" charset="0"/>
              </a:rPr>
              <a:t> 2 </a:t>
            </a:r>
          </a:p>
        </p:txBody>
      </p:sp>
      <p:sp>
        <p:nvSpPr>
          <p:cNvPr id="108586" name="Text Box 31"/>
          <p:cNvSpPr txBox="1">
            <a:spLocks noChangeArrowheads="1"/>
          </p:cNvSpPr>
          <p:nvPr/>
        </p:nvSpPr>
        <p:spPr bwMode="auto">
          <a:xfrm>
            <a:off x="4662488" y="1663700"/>
            <a:ext cx="366712" cy="285750"/>
          </a:xfrm>
          <a:prstGeom prst="rect">
            <a:avLst/>
          </a:prstGeom>
          <a:noFill/>
          <a:ln w="9525">
            <a:noFill/>
            <a:miter lim="800000"/>
            <a:headEnd/>
            <a:tailEnd/>
          </a:ln>
        </p:spPr>
        <p:txBody>
          <a:bodyPr wrap="none" lIns="0" tIns="0" rIns="0" bIns="0"/>
          <a:lstStyle/>
          <a:p>
            <a:pPr>
              <a:lnSpc>
                <a:spcPct val="90000"/>
              </a:lnSpc>
            </a:pPr>
            <a:r>
              <a:rPr lang="en-US" sz="2200">
                <a:solidFill>
                  <a:schemeClr val="bg1"/>
                </a:solidFill>
                <a:latin typeface="Arial" charset="0"/>
              </a:rPr>
              <a:t> 3 </a:t>
            </a:r>
          </a:p>
        </p:txBody>
      </p:sp>
      <p:sp>
        <p:nvSpPr>
          <p:cNvPr id="108587" name="Text Box 31"/>
          <p:cNvSpPr txBox="1">
            <a:spLocks noChangeArrowheads="1"/>
          </p:cNvSpPr>
          <p:nvPr/>
        </p:nvSpPr>
        <p:spPr bwMode="auto">
          <a:xfrm>
            <a:off x="5637213" y="1663700"/>
            <a:ext cx="366712" cy="285750"/>
          </a:xfrm>
          <a:prstGeom prst="rect">
            <a:avLst/>
          </a:prstGeom>
          <a:noFill/>
          <a:ln w="9525">
            <a:noFill/>
            <a:miter lim="800000"/>
            <a:headEnd/>
            <a:tailEnd/>
          </a:ln>
        </p:spPr>
        <p:txBody>
          <a:bodyPr wrap="none" lIns="0" tIns="0" rIns="0" bIns="0"/>
          <a:lstStyle/>
          <a:p>
            <a:pPr>
              <a:lnSpc>
                <a:spcPct val="90000"/>
              </a:lnSpc>
            </a:pPr>
            <a:r>
              <a:rPr lang="en-US" sz="2200">
                <a:solidFill>
                  <a:schemeClr val="bg1"/>
                </a:solidFill>
                <a:latin typeface="Arial" charset="0"/>
              </a:rPr>
              <a:t> 4 </a:t>
            </a:r>
          </a:p>
        </p:txBody>
      </p:sp>
      <p:sp>
        <p:nvSpPr>
          <p:cNvPr id="108588" name="Text Box 31"/>
          <p:cNvSpPr txBox="1">
            <a:spLocks noChangeArrowheads="1"/>
          </p:cNvSpPr>
          <p:nvPr/>
        </p:nvSpPr>
        <p:spPr bwMode="auto">
          <a:xfrm>
            <a:off x="7396163" y="1658938"/>
            <a:ext cx="366712" cy="285750"/>
          </a:xfrm>
          <a:prstGeom prst="rect">
            <a:avLst/>
          </a:prstGeom>
          <a:noFill/>
          <a:ln w="9525">
            <a:noFill/>
            <a:miter lim="800000"/>
            <a:headEnd/>
            <a:tailEnd/>
          </a:ln>
        </p:spPr>
        <p:txBody>
          <a:bodyPr wrap="none" lIns="0" tIns="0" rIns="0" bIns="0"/>
          <a:lstStyle/>
          <a:p>
            <a:pPr>
              <a:lnSpc>
                <a:spcPct val="90000"/>
              </a:lnSpc>
            </a:pPr>
            <a:r>
              <a:rPr lang="en-US" sz="2200">
                <a:solidFill>
                  <a:schemeClr val="bg1"/>
                </a:solidFill>
                <a:latin typeface="Arial" charset="0"/>
              </a:rPr>
              <a:t> 5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9" descr="12_08_XInactivation-U"/>
          <p:cNvPicPr>
            <a:picLocks noChangeAspect="1" noChangeArrowheads="1"/>
          </p:cNvPicPr>
          <p:nvPr/>
        </p:nvPicPr>
        <p:blipFill>
          <a:blip r:embed="rId3" cstate="print"/>
          <a:srcRect b="2701"/>
          <a:stretch>
            <a:fillRect/>
          </a:stretch>
        </p:blipFill>
        <p:spPr bwMode="auto">
          <a:xfrm>
            <a:off x="1312863" y="136525"/>
            <a:ext cx="6518275" cy="6407150"/>
          </a:xfrm>
          <a:prstGeom prst="rect">
            <a:avLst/>
          </a:prstGeom>
          <a:noFill/>
          <a:ln w="9525">
            <a:noFill/>
            <a:miter lim="800000"/>
            <a:headEnd/>
            <a:tailEnd/>
          </a:ln>
        </p:spPr>
      </p:pic>
      <p:sp>
        <p:nvSpPr>
          <p:cNvPr id="16388" name="Text Box 31"/>
          <p:cNvSpPr txBox="1">
            <a:spLocks noChangeArrowheads="1"/>
          </p:cNvSpPr>
          <p:nvPr/>
        </p:nvSpPr>
        <p:spPr bwMode="auto">
          <a:xfrm>
            <a:off x="2771800" y="764704"/>
            <a:ext cx="1554163" cy="314325"/>
          </a:xfrm>
          <a:prstGeom prst="rect">
            <a:avLst/>
          </a:prstGeom>
          <a:noFill/>
          <a:ln w="9525">
            <a:noFill/>
            <a:miter lim="800000"/>
            <a:headEnd/>
            <a:tailEnd/>
          </a:ln>
        </p:spPr>
        <p:txBody>
          <a:bodyPr wrap="none" lIns="0" tIns="0" rIns="0" bIns="0"/>
          <a:lstStyle/>
          <a:p>
            <a:r>
              <a:rPr lang="en-US" sz="1800" dirty="0">
                <a:latin typeface="Arial" charset="0"/>
              </a:rPr>
              <a:t>Early embryo:</a:t>
            </a:r>
          </a:p>
        </p:txBody>
      </p:sp>
      <p:sp>
        <p:nvSpPr>
          <p:cNvPr id="16389" name="Text Box 31"/>
          <p:cNvSpPr txBox="1">
            <a:spLocks noChangeArrowheads="1"/>
          </p:cNvSpPr>
          <p:nvPr/>
        </p:nvSpPr>
        <p:spPr bwMode="auto">
          <a:xfrm>
            <a:off x="1362075" y="2513013"/>
            <a:ext cx="1382713" cy="835025"/>
          </a:xfrm>
          <a:prstGeom prst="rect">
            <a:avLst/>
          </a:prstGeom>
          <a:noFill/>
          <a:ln w="9525">
            <a:noFill/>
            <a:miter lim="800000"/>
            <a:headEnd/>
            <a:tailEnd/>
          </a:ln>
        </p:spPr>
        <p:txBody>
          <a:bodyPr wrap="none" lIns="0" tIns="0" rIns="0" bIns="0"/>
          <a:lstStyle/>
          <a:p>
            <a:pPr>
              <a:lnSpc>
                <a:spcPct val="90000"/>
              </a:lnSpc>
            </a:pPr>
            <a:r>
              <a:rPr lang="en-US" sz="1800">
                <a:latin typeface="Arial" charset="0"/>
              </a:rPr>
              <a:t>Two cell</a:t>
            </a:r>
          </a:p>
          <a:p>
            <a:pPr>
              <a:lnSpc>
                <a:spcPct val="90000"/>
              </a:lnSpc>
            </a:pPr>
            <a:r>
              <a:rPr lang="en-US" sz="1800">
                <a:latin typeface="Arial" charset="0"/>
              </a:rPr>
              <a:t>populations</a:t>
            </a:r>
          </a:p>
          <a:p>
            <a:pPr>
              <a:lnSpc>
                <a:spcPct val="90000"/>
              </a:lnSpc>
            </a:pPr>
            <a:r>
              <a:rPr lang="en-US" sz="1800">
                <a:latin typeface="Arial" charset="0"/>
              </a:rPr>
              <a:t>in adult cat:</a:t>
            </a:r>
          </a:p>
        </p:txBody>
      </p:sp>
      <p:sp>
        <p:nvSpPr>
          <p:cNvPr id="16390" name="Text Box 31"/>
          <p:cNvSpPr txBox="1">
            <a:spLocks noChangeArrowheads="1"/>
          </p:cNvSpPr>
          <p:nvPr/>
        </p:nvSpPr>
        <p:spPr bwMode="auto">
          <a:xfrm>
            <a:off x="4098925" y="144463"/>
            <a:ext cx="1820863" cy="314325"/>
          </a:xfrm>
          <a:prstGeom prst="rect">
            <a:avLst/>
          </a:prstGeom>
          <a:noFill/>
          <a:ln w="9525">
            <a:noFill/>
            <a:miter lim="800000"/>
            <a:headEnd/>
            <a:tailEnd/>
          </a:ln>
        </p:spPr>
        <p:txBody>
          <a:bodyPr wrap="none" lIns="0" tIns="0" rIns="0" bIns="0"/>
          <a:lstStyle/>
          <a:p>
            <a:r>
              <a:rPr lang="en-US" sz="1800">
                <a:latin typeface="Arial" charset="0"/>
              </a:rPr>
              <a:t>X chromosomes</a:t>
            </a:r>
          </a:p>
        </p:txBody>
      </p:sp>
      <p:sp>
        <p:nvSpPr>
          <p:cNvPr id="16391" name="Text Box 31"/>
          <p:cNvSpPr txBox="1">
            <a:spLocks noChangeArrowheads="1"/>
          </p:cNvSpPr>
          <p:nvPr/>
        </p:nvSpPr>
        <p:spPr bwMode="auto">
          <a:xfrm>
            <a:off x="4098925" y="1998663"/>
            <a:ext cx="1884363" cy="752475"/>
          </a:xfrm>
          <a:prstGeom prst="rect">
            <a:avLst/>
          </a:prstGeom>
          <a:noFill/>
          <a:ln w="9525">
            <a:noFill/>
            <a:miter lim="800000"/>
            <a:headEnd/>
            <a:tailEnd/>
          </a:ln>
        </p:spPr>
        <p:txBody>
          <a:bodyPr wrap="none" lIns="0" tIns="0" rIns="0" bIns="0"/>
          <a:lstStyle/>
          <a:p>
            <a:pPr>
              <a:lnSpc>
                <a:spcPct val="90000"/>
              </a:lnSpc>
            </a:pPr>
            <a:r>
              <a:rPr lang="en-US" sz="1800">
                <a:latin typeface="Arial" charset="0"/>
              </a:rPr>
              <a:t>Cell division and</a:t>
            </a:r>
          </a:p>
          <a:p>
            <a:pPr>
              <a:lnSpc>
                <a:spcPct val="90000"/>
              </a:lnSpc>
            </a:pPr>
            <a:r>
              <a:rPr lang="en-US" sz="1800">
                <a:latin typeface="Arial" charset="0"/>
              </a:rPr>
              <a:t>X chromosome</a:t>
            </a:r>
          </a:p>
          <a:p>
            <a:pPr>
              <a:lnSpc>
                <a:spcPct val="90000"/>
              </a:lnSpc>
            </a:pPr>
            <a:r>
              <a:rPr lang="en-US" sz="1800">
                <a:latin typeface="Arial" charset="0"/>
              </a:rPr>
              <a:t>inactivation</a:t>
            </a:r>
          </a:p>
        </p:txBody>
      </p:sp>
      <p:sp>
        <p:nvSpPr>
          <p:cNvPr id="16392" name="Text Box 31"/>
          <p:cNvSpPr txBox="1">
            <a:spLocks noChangeArrowheads="1"/>
          </p:cNvSpPr>
          <p:nvPr/>
        </p:nvSpPr>
        <p:spPr bwMode="auto">
          <a:xfrm>
            <a:off x="6016625" y="373063"/>
            <a:ext cx="1192213" cy="612775"/>
          </a:xfrm>
          <a:prstGeom prst="rect">
            <a:avLst/>
          </a:prstGeom>
          <a:noFill/>
          <a:ln w="9525">
            <a:noFill/>
            <a:miter lim="800000"/>
            <a:headEnd/>
            <a:tailEnd/>
          </a:ln>
        </p:spPr>
        <p:txBody>
          <a:bodyPr wrap="none" lIns="0" tIns="0" rIns="0" bIns="0"/>
          <a:lstStyle/>
          <a:p>
            <a:pPr>
              <a:lnSpc>
                <a:spcPct val="90000"/>
              </a:lnSpc>
            </a:pPr>
            <a:r>
              <a:rPr lang="en-US" sz="1800">
                <a:latin typeface="Arial" charset="0"/>
              </a:rPr>
              <a:t>Allele for</a:t>
            </a:r>
          </a:p>
          <a:p>
            <a:pPr>
              <a:lnSpc>
                <a:spcPct val="90000"/>
              </a:lnSpc>
            </a:pPr>
            <a:r>
              <a:rPr lang="en-US" sz="1800">
                <a:latin typeface="Arial" charset="0"/>
              </a:rPr>
              <a:t>orange fur</a:t>
            </a:r>
          </a:p>
        </p:txBody>
      </p:sp>
      <p:sp>
        <p:nvSpPr>
          <p:cNvPr id="16393" name="Text Box 31"/>
          <p:cNvSpPr txBox="1">
            <a:spLocks noChangeArrowheads="1"/>
          </p:cNvSpPr>
          <p:nvPr/>
        </p:nvSpPr>
        <p:spPr bwMode="auto">
          <a:xfrm>
            <a:off x="6016625" y="1077913"/>
            <a:ext cx="1192213" cy="612775"/>
          </a:xfrm>
          <a:prstGeom prst="rect">
            <a:avLst/>
          </a:prstGeom>
          <a:noFill/>
          <a:ln w="9525">
            <a:noFill/>
            <a:miter lim="800000"/>
            <a:headEnd/>
            <a:tailEnd/>
          </a:ln>
        </p:spPr>
        <p:txBody>
          <a:bodyPr wrap="none" lIns="0" tIns="0" rIns="0" bIns="0"/>
          <a:lstStyle/>
          <a:p>
            <a:pPr>
              <a:lnSpc>
                <a:spcPct val="90000"/>
              </a:lnSpc>
            </a:pPr>
            <a:r>
              <a:rPr lang="en-US" sz="1800">
                <a:latin typeface="Arial" charset="0"/>
              </a:rPr>
              <a:t>Allele for</a:t>
            </a:r>
          </a:p>
          <a:p>
            <a:pPr>
              <a:lnSpc>
                <a:spcPct val="90000"/>
              </a:lnSpc>
            </a:pPr>
            <a:r>
              <a:rPr lang="en-US" sz="1800">
                <a:latin typeface="Arial" charset="0"/>
              </a:rPr>
              <a:t>black fur</a:t>
            </a:r>
          </a:p>
        </p:txBody>
      </p:sp>
      <p:sp>
        <p:nvSpPr>
          <p:cNvPr id="16394" name="Line 10"/>
          <p:cNvSpPr>
            <a:spLocks noChangeShapeType="1"/>
          </p:cNvSpPr>
          <p:nvPr/>
        </p:nvSpPr>
        <p:spPr bwMode="auto">
          <a:xfrm flipV="1">
            <a:off x="5162550" y="495300"/>
            <a:ext cx="812800" cy="292100"/>
          </a:xfrm>
          <a:prstGeom prst="line">
            <a:avLst/>
          </a:prstGeom>
          <a:noFill/>
          <a:ln w="12700">
            <a:solidFill>
              <a:schemeClr val="tx1"/>
            </a:solidFill>
            <a:round/>
            <a:headEnd/>
            <a:tailEnd/>
          </a:ln>
        </p:spPr>
        <p:txBody>
          <a:bodyPr wrap="none" anchor="ctr"/>
          <a:lstStyle/>
          <a:p>
            <a:endParaRPr lang="en-US"/>
          </a:p>
        </p:txBody>
      </p:sp>
      <p:sp>
        <p:nvSpPr>
          <p:cNvPr id="16395" name="Line 12"/>
          <p:cNvSpPr>
            <a:spLocks noChangeShapeType="1"/>
          </p:cNvSpPr>
          <p:nvPr/>
        </p:nvSpPr>
        <p:spPr bwMode="auto">
          <a:xfrm>
            <a:off x="5156200" y="1085850"/>
            <a:ext cx="819150" cy="88900"/>
          </a:xfrm>
          <a:prstGeom prst="line">
            <a:avLst/>
          </a:prstGeom>
          <a:noFill/>
          <a:ln w="12700">
            <a:solidFill>
              <a:schemeClr val="tx1"/>
            </a:solidFill>
            <a:round/>
            <a:headEnd/>
            <a:tailEnd/>
          </a:ln>
        </p:spPr>
        <p:txBody>
          <a:bodyPr wrap="none" anchor="ctr"/>
          <a:lstStyle/>
          <a:p>
            <a:endParaRPr lang="en-US"/>
          </a:p>
        </p:txBody>
      </p:sp>
      <p:sp>
        <p:nvSpPr>
          <p:cNvPr id="16396" name="Text Box 31"/>
          <p:cNvSpPr txBox="1">
            <a:spLocks noChangeArrowheads="1"/>
          </p:cNvSpPr>
          <p:nvPr/>
        </p:nvSpPr>
        <p:spPr bwMode="auto">
          <a:xfrm>
            <a:off x="6886575" y="3065463"/>
            <a:ext cx="982663" cy="314325"/>
          </a:xfrm>
          <a:prstGeom prst="rect">
            <a:avLst/>
          </a:prstGeom>
          <a:noFill/>
          <a:ln w="9525">
            <a:noFill/>
            <a:miter lim="800000"/>
            <a:headEnd/>
            <a:tailEnd/>
          </a:ln>
        </p:spPr>
        <p:txBody>
          <a:bodyPr wrap="none" lIns="0" tIns="0" rIns="0" bIns="0"/>
          <a:lstStyle/>
          <a:p>
            <a:r>
              <a:rPr lang="en-US" sz="1800">
                <a:latin typeface="Arial" charset="0"/>
              </a:rPr>
              <a:t>Active X</a:t>
            </a:r>
          </a:p>
        </p:txBody>
      </p:sp>
      <p:sp>
        <p:nvSpPr>
          <p:cNvPr id="16397" name="Text Box 31"/>
          <p:cNvSpPr txBox="1">
            <a:spLocks noChangeArrowheads="1"/>
          </p:cNvSpPr>
          <p:nvPr/>
        </p:nvSpPr>
        <p:spPr bwMode="auto">
          <a:xfrm>
            <a:off x="5565775" y="3833813"/>
            <a:ext cx="1255713" cy="301625"/>
          </a:xfrm>
          <a:prstGeom prst="rect">
            <a:avLst/>
          </a:prstGeom>
          <a:noFill/>
          <a:ln w="9525">
            <a:noFill/>
            <a:miter lim="800000"/>
            <a:headEnd/>
            <a:tailEnd/>
          </a:ln>
        </p:spPr>
        <p:txBody>
          <a:bodyPr wrap="none" lIns="0" tIns="0" rIns="0" bIns="0"/>
          <a:lstStyle/>
          <a:p>
            <a:r>
              <a:rPr lang="en-US" sz="1800">
                <a:latin typeface="Arial" charset="0"/>
              </a:rPr>
              <a:t>Orange fur</a:t>
            </a:r>
          </a:p>
        </p:txBody>
      </p:sp>
      <p:sp>
        <p:nvSpPr>
          <p:cNvPr id="16398" name="Text Box 31"/>
          <p:cNvSpPr txBox="1">
            <a:spLocks noChangeArrowheads="1"/>
          </p:cNvSpPr>
          <p:nvPr/>
        </p:nvSpPr>
        <p:spPr bwMode="auto">
          <a:xfrm>
            <a:off x="3444875" y="3833813"/>
            <a:ext cx="1255713" cy="301625"/>
          </a:xfrm>
          <a:prstGeom prst="rect">
            <a:avLst/>
          </a:prstGeom>
          <a:noFill/>
          <a:ln w="9525">
            <a:noFill/>
            <a:miter lim="800000"/>
            <a:headEnd/>
            <a:tailEnd/>
          </a:ln>
        </p:spPr>
        <p:txBody>
          <a:bodyPr wrap="none" lIns="0" tIns="0" rIns="0" bIns="0"/>
          <a:lstStyle/>
          <a:p>
            <a:r>
              <a:rPr lang="en-US" sz="1800">
                <a:latin typeface="Arial" charset="0"/>
              </a:rPr>
              <a:t>Black fur</a:t>
            </a:r>
          </a:p>
        </p:txBody>
      </p:sp>
      <p:sp>
        <p:nvSpPr>
          <p:cNvPr id="16399" name="Text Box 31"/>
          <p:cNvSpPr txBox="1">
            <a:spLocks noChangeArrowheads="1"/>
          </p:cNvSpPr>
          <p:nvPr/>
        </p:nvSpPr>
        <p:spPr bwMode="auto">
          <a:xfrm>
            <a:off x="4498975" y="3224213"/>
            <a:ext cx="969963" cy="523875"/>
          </a:xfrm>
          <a:prstGeom prst="rect">
            <a:avLst/>
          </a:prstGeom>
          <a:noFill/>
          <a:ln w="9525">
            <a:noFill/>
            <a:miter lim="800000"/>
            <a:headEnd/>
            <a:tailEnd/>
          </a:ln>
        </p:spPr>
        <p:txBody>
          <a:bodyPr wrap="none" lIns="0" tIns="0" rIns="0" bIns="0"/>
          <a:lstStyle/>
          <a:p>
            <a:pPr algn="ctr">
              <a:lnSpc>
                <a:spcPct val="90000"/>
              </a:lnSpc>
            </a:pPr>
            <a:r>
              <a:rPr lang="en-US" sz="1800">
                <a:latin typeface="Arial" charset="0"/>
              </a:rPr>
              <a:t>Inactive</a:t>
            </a:r>
          </a:p>
          <a:p>
            <a:pPr algn="ctr">
              <a:lnSpc>
                <a:spcPct val="90000"/>
              </a:lnSpc>
            </a:pPr>
            <a:r>
              <a:rPr lang="en-US" sz="1800">
                <a:latin typeface="Arial" charset="0"/>
              </a:rPr>
              <a:t>X</a:t>
            </a:r>
          </a:p>
        </p:txBody>
      </p:sp>
      <p:sp>
        <p:nvSpPr>
          <p:cNvPr id="16400" name="Line 17"/>
          <p:cNvSpPr>
            <a:spLocks noChangeShapeType="1"/>
          </p:cNvSpPr>
          <p:nvPr/>
        </p:nvSpPr>
        <p:spPr bwMode="auto">
          <a:xfrm flipH="1">
            <a:off x="3130550" y="3479800"/>
            <a:ext cx="457200" cy="0"/>
          </a:xfrm>
          <a:prstGeom prst="line">
            <a:avLst/>
          </a:prstGeom>
          <a:noFill/>
          <a:ln w="12700">
            <a:solidFill>
              <a:schemeClr val="tx1"/>
            </a:solidFill>
            <a:round/>
            <a:headEnd/>
            <a:tailEnd/>
          </a:ln>
        </p:spPr>
        <p:txBody>
          <a:bodyPr wrap="none" anchor="ctr"/>
          <a:lstStyle/>
          <a:p>
            <a:endParaRPr lang="en-US"/>
          </a:p>
        </p:txBody>
      </p:sp>
      <p:sp>
        <p:nvSpPr>
          <p:cNvPr id="16401" name="Line 18"/>
          <p:cNvSpPr>
            <a:spLocks noChangeShapeType="1"/>
          </p:cNvSpPr>
          <p:nvPr/>
        </p:nvSpPr>
        <p:spPr bwMode="auto">
          <a:xfrm>
            <a:off x="4025900" y="3181350"/>
            <a:ext cx="495300" cy="171450"/>
          </a:xfrm>
          <a:prstGeom prst="line">
            <a:avLst/>
          </a:prstGeom>
          <a:noFill/>
          <a:ln w="12700">
            <a:solidFill>
              <a:schemeClr val="tx1"/>
            </a:solidFill>
            <a:round/>
            <a:headEnd/>
            <a:tailEnd/>
          </a:ln>
        </p:spPr>
        <p:txBody>
          <a:bodyPr wrap="none" anchor="ctr"/>
          <a:lstStyle/>
          <a:p>
            <a:endParaRPr lang="en-US"/>
          </a:p>
        </p:txBody>
      </p:sp>
      <p:sp>
        <p:nvSpPr>
          <p:cNvPr id="16402" name="Line 19"/>
          <p:cNvSpPr>
            <a:spLocks noChangeShapeType="1"/>
          </p:cNvSpPr>
          <p:nvPr/>
        </p:nvSpPr>
        <p:spPr bwMode="auto">
          <a:xfrm>
            <a:off x="5467350" y="3359150"/>
            <a:ext cx="508000" cy="114300"/>
          </a:xfrm>
          <a:prstGeom prst="line">
            <a:avLst/>
          </a:prstGeom>
          <a:noFill/>
          <a:ln w="12700">
            <a:solidFill>
              <a:schemeClr val="tx1"/>
            </a:solidFill>
            <a:round/>
            <a:headEnd/>
            <a:tailEnd/>
          </a:ln>
        </p:spPr>
        <p:txBody>
          <a:bodyPr wrap="none" anchor="ctr"/>
          <a:lstStyle/>
          <a:p>
            <a:endParaRPr lang="en-US"/>
          </a:p>
        </p:txBody>
      </p:sp>
      <p:sp>
        <p:nvSpPr>
          <p:cNvPr id="16403" name="Line 20"/>
          <p:cNvSpPr>
            <a:spLocks noChangeShapeType="1"/>
          </p:cNvSpPr>
          <p:nvPr/>
        </p:nvSpPr>
        <p:spPr bwMode="auto">
          <a:xfrm>
            <a:off x="6375400" y="3194050"/>
            <a:ext cx="463550" cy="0"/>
          </a:xfrm>
          <a:prstGeom prst="line">
            <a:avLst/>
          </a:prstGeom>
          <a:noFill/>
          <a:ln w="12700">
            <a:solidFill>
              <a:schemeClr val="tx1"/>
            </a:solidFill>
            <a:round/>
            <a:headEnd/>
            <a:tailEnd/>
          </a:ln>
        </p:spPr>
        <p:txBody>
          <a:bodyPr wrap="none" anchor="ctr"/>
          <a:lstStyle/>
          <a:p>
            <a:endParaRPr lang="en-US"/>
          </a:p>
        </p:txBody>
      </p:sp>
      <p:sp>
        <p:nvSpPr>
          <p:cNvPr id="16404" name="Oval 21"/>
          <p:cNvSpPr>
            <a:spLocks noChangeArrowheads="1"/>
          </p:cNvSpPr>
          <p:nvPr/>
        </p:nvSpPr>
        <p:spPr bwMode="auto">
          <a:xfrm>
            <a:off x="4578350" y="6153150"/>
            <a:ext cx="203200" cy="203200"/>
          </a:xfrm>
          <a:prstGeom prst="ellipse">
            <a:avLst/>
          </a:prstGeom>
          <a:noFill/>
          <a:ln w="12700">
            <a:solidFill>
              <a:schemeClr val="bg1"/>
            </a:solidFill>
            <a:round/>
            <a:headEnd/>
            <a:tailEnd/>
          </a:ln>
        </p:spPr>
        <p:txBody>
          <a:bodyPr wrap="none" anchor="ctr"/>
          <a:lstStyle/>
          <a:p>
            <a:endParaRPr lang="en-US"/>
          </a:p>
        </p:txBody>
      </p:sp>
      <p:sp>
        <p:nvSpPr>
          <p:cNvPr id="16405" name="Oval 22"/>
          <p:cNvSpPr>
            <a:spLocks noChangeArrowheads="1"/>
          </p:cNvSpPr>
          <p:nvPr/>
        </p:nvSpPr>
        <p:spPr bwMode="auto">
          <a:xfrm>
            <a:off x="5118100" y="5810250"/>
            <a:ext cx="203200" cy="203200"/>
          </a:xfrm>
          <a:prstGeom prst="ellipse">
            <a:avLst/>
          </a:prstGeom>
          <a:noFill/>
          <a:ln w="12700">
            <a:solidFill>
              <a:schemeClr val="bg1"/>
            </a:solidFill>
            <a:round/>
            <a:headEnd/>
            <a:tailEnd/>
          </a:ln>
        </p:spPr>
        <p:txBody>
          <a:bodyPr wrap="none" anchor="ctr"/>
          <a:lstStyle/>
          <a:p>
            <a:endParaRPr lang="en-US"/>
          </a:p>
        </p:txBody>
      </p:sp>
      <p:sp>
        <p:nvSpPr>
          <p:cNvPr id="16406" name="Line 23"/>
          <p:cNvSpPr>
            <a:spLocks noChangeShapeType="1"/>
          </p:cNvSpPr>
          <p:nvPr/>
        </p:nvSpPr>
        <p:spPr bwMode="auto">
          <a:xfrm flipH="1" flipV="1">
            <a:off x="3949700" y="4121150"/>
            <a:ext cx="698500" cy="2044700"/>
          </a:xfrm>
          <a:prstGeom prst="line">
            <a:avLst/>
          </a:prstGeom>
          <a:noFill/>
          <a:ln w="25400">
            <a:solidFill>
              <a:schemeClr val="bg1"/>
            </a:solidFill>
            <a:round/>
            <a:headEnd/>
            <a:tailEnd/>
          </a:ln>
        </p:spPr>
        <p:txBody>
          <a:bodyPr wrap="none" anchor="ctr"/>
          <a:lstStyle/>
          <a:p>
            <a:endParaRPr lang="en-US"/>
          </a:p>
        </p:txBody>
      </p:sp>
      <p:sp>
        <p:nvSpPr>
          <p:cNvPr id="16407" name="Line 24"/>
          <p:cNvSpPr>
            <a:spLocks noChangeShapeType="1"/>
          </p:cNvSpPr>
          <p:nvPr/>
        </p:nvSpPr>
        <p:spPr bwMode="auto">
          <a:xfrm flipV="1">
            <a:off x="5251450" y="4146550"/>
            <a:ext cx="869950" cy="1676400"/>
          </a:xfrm>
          <a:prstGeom prst="line">
            <a:avLst/>
          </a:prstGeom>
          <a:noFill/>
          <a:ln w="25400">
            <a:solidFill>
              <a:schemeClr val="bg1"/>
            </a:solidFill>
            <a:round/>
            <a:headEnd/>
            <a:tailEnd/>
          </a:ln>
        </p:spPr>
        <p:txBody>
          <a:bodyPr wrap="none" anchor="ctr"/>
          <a:lstStyle/>
          <a:p>
            <a:endParaRPr lang="en-US"/>
          </a:p>
        </p:txBody>
      </p:sp>
      <p:sp>
        <p:nvSpPr>
          <p:cNvPr id="16408" name="Text Box 31"/>
          <p:cNvSpPr txBox="1">
            <a:spLocks noChangeArrowheads="1"/>
          </p:cNvSpPr>
          <p:nvPr/>
        </p:nvSpPr>
        <p:spPr bwMode="auto">
          <a:xfrm>
            <a:off x="2187575" y="3357563"/>
            <a:ext cx="982663" cy="314325"/>
          </a:xfrm>
          <a:prstGeom prst="rect">
            <a:avLst/>
          </a:prstGeom>
          <a:noFill/>
          <a:ln w="9525">
            <a:noFill/>
            <a:miter lim="800000"/>
            <a:headEnd/>
            <a:tailEnd/>
          </a:ln>
        </p:spPr>
        <p:txBody>
          <a:bodyPr wrap="none" lIns="0" tIns="0" rIns="0" bIns="0"/>
          <a:lstStyle/>
          <a:p>
            <a:r>
              <a:rPr lang="en-US" sz="1800" dirty="0">
                <a:latin typeface="Arial" charset="0"/>
              </a:rPr>
              <a:t>Active X</a:t>
            </a:r>
          </a:p>
        </p:txBody>
      </p:sp>
      <p:sp>
        <p:nvSpPr>
          <p:cNvPr id="16409" name="Line 27"/>
          <p:cNvSpPr>
            <a:spLocks noChangeShapeType="1"/>
          </p:cNvSpPr>
          <p:nvPr/>
        </p:nvSpPr>
        <p:spPr bwMode="auto">
          <a:xfrm>
            <a:off x="3943350" y="4095750"/>
            <a:ext cx="698500" cy="2051050"/>
          </a:xfrm>
          <a:prstGeom prst="line">
            <a:avLst/>
          </a:prstGeom>
          <a:noFill/>
          <a:ln w="12700">
            <a:solidFill>
              <a:schemeClr val="tx1"/>
            </a:solidFill>
            <a:round/>
            <a:headEnd/>
            <a:tailEnd/>
          </a:ln>
        </p:spPr>
        <p:txBody>
          <a:bodyPr wrap="none" anchor="ctr"/>
          <a:lstStyle/>
          <a:p>
            <a:endParaRPr lang="en-US"/>
          </a:p>
        </p:txBody>
      </p:sp>
      <p:sp>
        <p:nvSpPr>
          <p:cNvPr id="16410" name="Line 28"/>
          <p:cNvSpPr>
            <a:spLocks noChangeShapeType="1"/>
          </p:cNvSpPr>
          <p:nvPr/>
        </p:nvSpPr>
        <p:spPr bwMode="auto">
          <a:xfrm flipH="1">
            <a:off x="5251450" y="4140200"/>
            <a:ext cx="857250" cy="1682750"/>
          </a:xfrm>
          <a:prstGeom prst="line">
            <a:avLst/>
          </a:prstGeom>
          <a:noFill/>
          <a:ln w="12700">
            <a:solidFill>
              <a:schemeClr val="tx1"/>
            </a:solidFill>
            <a:round/>
            <a:headEnd/>
            <a:tailEnd/>
          </a:ln>
        </p:spPr>
        <p:txBody>
          <a:bodyPr wrap="none" anchor="ctr"/>
          <a:lstStyle/>
          <a:p>
            <a:endParaRPr lang="en-US"/>
          </a:p>
        </p:txBody>
      </p:sp>
      <p:sp>
        <p:nvSpPr>
          <p:cNvPr id="27" name="Rectangle 2"/>
          <p:cNvSpPr txBox="1">
            <a:spLocks noChangeArrowheads="1"/>
          </p:cNvSpPr>
          <p:nvPr/>
        </p:nvSpPr>
        <p:spPr>
          <a:xfrm>
            <a:off x="179512" y="4437112"/>
            <a:ext cx="3528392"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0" i="0" u="none" strike="noStrike" kern="0" cap="none" spc="0" normalizeH="0" baseline="0" noProof="0" dirty="0" err="1" smtClean="0">
                <a:ln>
                  <a:noFill/>
                </a:ln>
                <a:solidFill>
                  <a:srgbClr val="C00000"/>
                </a:solidFill>
                <a:effectLst/>
                <a:uLnTx/>
                <a:uFillTx/>
                <a:latin typeface="+mj-lt"/>
                <a:ea typeface="+mj-ea"/>
                <a:cs typeface="+mj-cs"/>
              </a:rPr>
              <a:t>Tight</a:t>
            </a:r>
            <a:r>
              <a:rPr kumimoji="0" lang="fr-FR" sz="2800" b="0" i="0" u="none" strike="noStrike" kern="0" cap="none" spc="0" normalizeH="0" baseline="0" noProof="0" dirty="0" smtClean="0">
                <a:ln>
                  <a:noFill/>
                </a:ln>
                <a:solidFill>
                  <a:srgbClr val="C00000"/>
                </a:solidFill>
                <a:effectLst/>
                <a:uLnTx/>
                <a:uFillTx/>
                <a:latin typeface="+mj-lt"/>
                <a:ea typeface="+mj-ea"/>
                <a:cs typeface="+mj-cs"/>
              </a:rPr>
              <a:t> </a:t>
            </a:r>
            <a:r>
              <a:rPr kumimoji="0" lang="fr-FR" sz="2800" b="0" i="0" u="none" strike="noStrike" kern="0" cap="none" spc="0" normalizeH="0" baseline="0" noProof="0" dirty="0" err="1" smtClean="0">
                <a:ln>
                  <a:noFill/>
                </a:ln>
                <a:solidFill>
                  <a:srgbClr val="C00000"/>
                </a:solidFill>
                <a:effectLst/>
                <a:uLnTx/>
                <a:uFillTx/>
                <a:latin typeface="+mj-lt"/>
                <a:ea typeface="+mj-ea"/>
                <a:cs typeface="+mj-cs"/>
              </a:rPr>
              <a:t>packing</a:t>
            </a:r>
            <a:r>
              <a:rPr kumimoji="0" lang="fr-FR" sz="2800" b="0" i="0" u="none" strike="noStrike" kern="0" cap="none" spc="0" normalizeH="0" baseline="0" noProof="0" dirty="0" smtClean="0">
                <a:ln>
                  <a:noFill/>
                </a:ln>
                <a:solidFill>
                  <a:srgbClr val="C00000"/>
                </a:solidFill>
                <a:effectLst/>
                <a:uLnTx/>
                <a:uFillTx/>
                <a:latin typeface="+mj-lt"/>
                <a:ea typeface="+mj-ea"/>
                <a:cs typeface="+mj-cs"/>
              </a:rPr>
              <a:t> of the </a:t>
            </a:r>
            <a:br>
              <a:rPr kumimoji="0" lang="fr-FR" sz="2800" b="0" i="0" u="none" strike="noStrike" kern="0" cap="none" spc="0" normalizeH="0" baseline="0" noProof="0" dirty="0" smtClean="0">
                <a:ln>
                  <a:noFill/>
                </a:ln>
                <a:solidFill>
                  <a:srgbClr val="C00000"/>
                </a:solidFill>
                <a:effectLst/>
                <a:uLnTx/>
                <a:uFillTx/>
                <a:latin typeface="+mj-lt"/>
                <a:ea typeface="+mj-ea"/>
                <a:cs typeface="+mj-cs"/>
              </a:rPr>
            </a:br>
            <a:r>
              <a:rPr kumimoji="0" lang="fr-FR" sz="2800" b="0" i="0" u="none" strike="noStrike" kern="0" cap="none" spc="0" normalizeH="0" baseline="0" noProof="0" dirty="0" smtClean="0">
                <a:ln>
                  <a:noFill/>
                </a:ln>
                <a:solidFill>
                  <a:srgbClr val="C00000"/>
                </a:solidFill>
                <a:effectLst/>
                <a:uLnTx/>
                <a:uFillTx/>
                <a:latin typeface="+mj-lt"/>
                <a:ea typeface="+mj-ea"/>
                <a:cs typeface="+mj-cs"/>
              </a:rPr>
              <a:t>X  chromosome in </a:t>
            </a:r>
            <a:r>
              <a:rPr kumimoji="0" lang="fr-FR" sz="2800" b="0" i="0" u="none" strike="noStrike" kern="0" cap="none" spc="0" normalizeH="0" baseline="0" noProof="0" dirty="0" err="1" smtClean="0">
                <a:ln>
                  <a:noFill/>
                </a:ln>
                <a:solidFill>
                  <a:srgbClr val="C00000"/>
                </a:solidFill>
                <a:effectLst/>
                <a:uLnTx/>
                <a:uFillTx/>
                <a:latin typeface="+mj-lt"/>
                <a:ea typeface="+mj-ea"/>
                <a:cs typeface="+mj-cs"/>
              </a:rPr>
              <a:t>female</a:t>
            </a:r>
            <a:r>
              <a:rPr kumimoji="0" lang="fr-FR" sz="2800" b="0" i="0" u="none" strike="noStrike" kern="0" cap="none" spc="0" normalizeH="0" baseline="0" noProof="0" dirty="0" smtClean="0">
                <a:ln>
                  <a:noFill/>
                </a:ln>
                <a:solidFill>
                  <a:srgbClr val="C00000"/>
                </a:solidFill>
                <a:effectLst/>
                <a:uLnTx/>
                <a:uFillTx/>
                <a:latin typeface="+mj-lt"/>
                <a:ea typeface="+mj-ea"/>
                <a:cs typeface="+mj-cs"/>
              </a:rPr>
              <a:t> </a:t>
            </a:r>
            <a:r>
              <a:rPr kumimoji="0" lang="fr-FR" sz="2800" b="0" i="0" u="none" strike="noStrike" kern="0" cap="none" spc="0" normalizeH="0" baseline="0" noProof="0" dirty="0" err="1" smtClean="0">
                <a:ln>
                  <a:noFill/>
                </a:ln>
                <a:solidFill>
                  <a:srgbClr val="C00000"/>
                </a:solidFill>
                <a:effectLst/>
                <a:uLnTx/>
                <a:uFillTx/>
                <a:latin typeface="+mj-lt"/>
                <a:ea typeface="+mj-ea"/>
                <a:cs typeface="+mj-cs"/>
              </a:rPr>
              <a:t>mammals</a:t>
            </a:r>
            <a:endParaRPr kumimoji="0" lang="fr-FR" sz="2800" b="0" i="0" u="none" strike="noStrike" kern="0" cap="none" spc="0" normalizeH="0" baseline="0" noProof="0" dirty="0" smtClean="0">
              <a:ln>
                <a:noFill/>
              </a:ln>
              <a:solidFill>
                <a:srgbClr val="C00000"/>
              </a:solidFill>
              <a:effectLst/>
              <a:uLnTx/>
              <a:uFillTx/>
              <a:latin typeface="+mj-lt"/>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fr-FR" sz="2800" kern="0" dirty="0" smtClean="0">
                <a:solidFill>
                  <a:srgbClr val="C00000"/>
                </a:solidFill>
                <a:latin typeface="+mj-lt"/>
                <a:ea typeface="+mj-ea"/>
                <a:cs typeface="+mj-cs"/>
              </a:rPr>
              <a:t>(X inactivation)</a:t>
            </a:r>
            <a:endParaRPr kumimoji="0" lang="fr-FR" sz="2800" b="0" i="0" u="none" strike="noStrike" kern="0" cap="none" spc="0" normalizeH="0" baseline="0" noProof="0" dirty="0" smtClean="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Harlow Solid Italic"/>
        <a:ea typeface=""/>
        <a:cs typeface="Times New Roman"/>
      </a:majorFont>
      <a:minorFont>
        <a:latin typeface="Tempus Sans ITC"/>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3468</TotalTime>
  <Words>2556</Words>
  <Application>Microsoft Office PowerPoint</Application>
  <PresentationFormat>On-screen Show (4:3)</PresentationFormat>
  <Paragraphs>811</Paragraphs>
  <Slides>82</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82</vt:i4>
      </vt:variant>
    </vt:vector>
  </HeadingPairs>
  <TitlesOfParts>
    <vt:vector size="87" baseType="lpstr">
      <vt:lpstr>Times New Roman</vt:lpstr>
      <vt:lpstr>Harlow Solid Italic</vt:lpstr>
      <vt:lpstr>Tempus Sans ITC</vt:lpstr>
      <vt:lpstr>Comic Sans MS</vt:lpstr>
      <vt:lpstr>Modèle par défaut</vt:lpstr>
      <vt:lpstr>Gene Regulation</vt:lpstr>
      <vt:lpstr>Slide 2</vt:lpstr>
      <vt:lpstr>Several Levels in Which to Control Gene Expression</vt:lpstr>
      <vt:lpstr>Regulation in the Nucleus</vt:lpstr>
      <vt:lpstr>Slide 5</vt:lpstr>
      <vt:lpstr>Slide 6</vt:lpstr>
      <vt:lpstr>How does DNA packing in eukaryotes help to regulate gene expression? Pre-transcriptional Rebulation</vt:lpstr>
      <vt:lpstr>Unravelling of the Chromosome</vt:lpstr>
      <vt:lpstr>Slide 9</vt:lpstr>
      <vt:lpstr>Demethylation of DNA</vt:lpstr>
      <vt:lpstr>Transcriptional Level</vt:lpstr>
      <vt:lpstr>How does a cell turn on some genes and not others? </vt:lpstr>
      <vt:lpstr>A Typical Gene</vt:lpstr>
      <vt:lpstr>Gene Regulation: An Example </vt:lpstr>
      <vt:lpstr>Slide 15</vt:lpstr>
      <vt:lpstr>Slide 16</vt:lpstr>
      <vt:lpstr>Slide 17</vt:lpstr>
      <vt:lpstr>Slide 18</vt:lpstr>
      <vt:lpstr>Slide 19</vt:lpstr>
      <vt:lpstr>Slide 20</vt:lpstr>
      <vt:lpstr>Slide 21</vt:lpstr>
      <vt:lpstr>Lac vs. Trp Operon Regulation</vt:lpstr>
      <vt:lpstr>Slide 23</vt:lpstr>
      <vt:lpstr>Slide 24</vt:lpstr>
      <vt:lpstr>Transcription Factors</vt:lpstr>
      <vt:lpstr>Slide 26</vt:lpstr>
      <vt:lpstr>Slide 27</vt:lpstr>
      <vt:lpstr>Slide 28</vt:lpstr>
      <vt:lpstr>Slide 29</vt:lpstr>
      <vt:lpstr>Slide 30</vt:lpstr>
      <vt:lpstr>Differentiation</vt:lpstr>
      <vt:lpstr>Slide 32</vt:lpstr>
      <vt:lpstr>Dedifferentiation in Plants</vt:lpstr>
      <vt:lpstr>How do eukaryotic cells turn on or off the genes of related functions located on different chromosomes?</vt:lpstr>
      <vt:lpstr>Slide 35</vt:lpstr>
      <vt:lpstr>Regulation through RNA Splicing – Post-transcriptional Regulation</vt:lpstr>
      <vt:lpstr>Slide 37</vt:lpstr>
      <vt:lpstr>Other Regulators of Gene Expression</vt:lpstr>
      <vt:lpstr>Slide 39</vt:lpstr>
      <vt:lpstr>Slide 40</vt:lpstr>
      <vt:lpstr>Animal Cloning</vt:lpstr>
      <vt:lpstr>Nuclear Transplantation</vt:lpstr>
      <vt:lpstr>Slide 43</vt:lpstr>
      <vt:lpstr>Reproductive Cloning</vt:lpstr>
      <vt:lpstr>Therapeutic Cloning</vt:lpstr>
      <vt:lpstr>Slide 46</vt:lpstr>
      <vt:lpstr>The Genetic Control of Embryonic Development</vt:lpstr>
      <vt:lpstr>Gene Expression in Embryogenesis</vt:lpstr>
      <vt:lpstr>Regulation of Gene Expression in Drosophila</vt:lpstr>
      <vt:lpstr>Signal Transduction Pathways &amp; Gene Expression</vt:lpstr>
      <vt:lpstr>Slide 51</vt:lpstr>
      <vt:lpstr>Homeotic Genes are Ancient</vt:lpstr>
      <vt:lpstr>Slide 53</vt:lpstr>
      <vt:lpstr>Genetic Basis of Cancer</vt:lpstr>
      <vt:lpstr>Cancers are Triggered by the Deregulation of Cell Division</vt:lpstr>
      <vt:lpstr>Slide 56</vt:lpstr>
      <vt:lpstr>Tumor-Suppressor Genes</vt:lpstr>
      <vt:lpstr>Slide 58</vt:lpstr>
      <vt:lpstr>Slide 59</vt:lpstr>
      <vt:lpstr>Stepwise Development of a Typical Colon Cancer</vt:lpstr>
      <vt:lpstr>Cancer is the Result of  Multiple Mutations </vt:lpstr>
      <vt:lpstr>Slide 62</vt:lpstr>
      <vt:lpstr>Slide 63</vt:lpstr>
      <vt:lpstr>Figure 15.13</vt:lpstr>
      <vt:lpstr>Figure 15.14</vt:lpstr>
      <vt:lpstr>Figure 15.15-1</vt:lpstr>
      <vt:lpstr>Figure 15.15-2</vt:lpstr>
      <vt:lpstr>Figure 15.15-3</vt:lpstr>
      <vt:lpstr>Figure 15.15-4</vt:lpstr>
      <vt:lpstr>Figure 15.15-5</vt:lpstr>
      <vt:lpstr>Figure 15.16</vt:lpstr>
      <vt:lpstr>Figure 15.17</vt:lpstr>
      <vt:lpstr>Figure 15.UN01</vt:lpstr>
      <vt:lpstr>Figure 15.UN02</vt:lpstr>
      <vt:lpstr>Figure 15.UN03</vt:lpstr>
      <vt:lpstr>Figure 15.UN05</vt:lpstr>
      <vt:lpstr>Figure 15.UN06</vt:lpstr>
      <vt:lpstr>Figure 15.UN06a</vt:lpstr>
      <vt:lpstr>Figure 15.UN06b</vt:lpstr>
      <vt:lpstr>Figure 15.UN06c</vt:lpstr>
      <vt:lpstr>Figure 15.UN07</vt:lpstr>
      <vt:lpstr>Slide 82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 Regulation</dc:title>
  <dc:creator>CITE SCOLAIRE INTERNATIONALE</dc:creator>
  <cp:lastModifiedBy>Laurie</cp:lastModifiedBy>
  <cp:revision>19</cp:revision>
  <dcterms:created xsi:type="dcterms:W3CDTF">2007-12-06T09:22:30Z</dcterms:created>
  <dcterms:modified xsi:type="dcterms:W3CDTF">2015-01-23T20:55:11Z</dcterms:modified>
</cp:coreProperties>
</file>